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78" r:id="rId4"/>
    <p:sldId id="284" r:id="rId5"/>
    <p:sldId id="288" r:id="rId6"/>
    <p:sldId id="273" r:id="rId7"/>
    <p:sldId id="275" r:id="rId8"/>
    <p:sldId id="277" r:id="rId9"/>
    <p:sldId id="271" r:id="rId10"/>
    <p:sldId id="285" r:id="rId11"/>
    <p:sldId id="286" r:id="rId12"/>
    <p:sldId id="287" r:id="rId13"/>
  </p:sldIdLst>
  <p:sldSz cx="9144000" cy="6858000" type="screen4x3"/>
  <p:notesSz cx="9918700" cy="6819900"/>
  <p:defaultTextStyle>
    <a:defPPr>
      <a:defRPr lang="ru-RU"/>
    </a:defPPr>
    <a:lvl1pPr marL="0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1pPr>
    <a:lvl2pPr marL="966192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2pPr>
    <a:lvl3pPr marL="1932384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3pPr>
    <a:lvl4pPr marL="2898576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4pPr>
    <a:lvl5pPr marL="3864767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5pPr>
    <a:lvl6pPr marL="4830959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6pPr>
    <a:lvl7pPr marL="5797151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7pPr>
    <a:lvl8pPr marL="6763343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8pPr>
    <a:lvl9pPr marL="7729535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96">
          <p15:clr>
            <a:srgbClr val="A4A3A4"/>
          </p15:clr>
        </p15:guide>
        <p15:guide id="2" pos="28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изавета Арбатова" initials="ЕА" lastIdx="1" clrIdx="0"/>
  <p:cmAuthor id="2" name="Валерий Гречишников" initials="ВГ" lastIdx="8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FFCC66"/>
    <a:srgbClr val="558ED5"/>
    <a:srgbClr val="366092"/>
    <a:srgbClr val="DCB894"/>
    <a:srgbClr val="DBE5F1"/>
    <a:srgbClr val="B8CCE4"/>
    <a:srgbClr val="244061"/>
    <a:srgbClr val="FFCCCC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</a:tblBg>
    <a:wholeTbl>
      <a:tcTxStyle>
        <a:fontRef idx="minor">
          <a:srgbClr val="00000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rgbClr val="00000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  <a:fill>
          <a:solidFill>
            <a:schemeClr val="accent2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</a:tblBg>
    <a:wholeTbl>
      <a:tcTxStyle>
        <a:fontRef idx="minor">
          <a:srgbClr val="00000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rgbClr val="00000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rgbClr val="00000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</a:tblBg>
    <a:wholeTbl>
      <a:tcTxStyle>
        <a:fontRef idx="minor">
          <a:srgbClr val="00000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rgbClr val="00000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</a:tblBg>
    <a:wholeTbl>
      <a:tcTxStyle>
        <a:fontRef idx="minor">
          <a:srgbClr val="00000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rgbClr val="00000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rgbClr val="00000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rgbClr val="00000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Светлый стиль 2 — акцент 6">
    <a:wholeTbl>
      <a:tcTxStyle>
        <a:fontRef idx="minor">
          <a:srgbClr val="00000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rgbClr val="00000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  <a:fill>
          <a:solidFill>
            <a:schemeClr val="accent6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  <a:fill>
          <a:solidFill>
            <a:schemeClr val="accent3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9" autoAdjust="0"/>
    <p:restoredTop sz="94660"/>
  </p:normalViewPr>
  <p:slideViewPr>
    <p:cSldViewPr>
      <p:cViewPr varScale="1">
        <p:scale>
          <a:sx n="110" d="100"/>
          <a:sy n="110" d="100"/>
        </p:scale>
        <p:origin x="636" y="60"/>
      </p:cViewPr>
      <p:guideLst>
        <p:guide orient="horz" pos="3696"/>
        <p:guide pos="28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17504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427413" y="854075"/>
            <a:ext cx="306387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859" tIns="84929" rIns="169859" bIns="8492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1326" y="3283161"/>
            <a:ext cx="7936052" cy="2685921"/>
          </a:xfrm>
          <a:prstGeom prst="rect">
            <a:avLst/>
          </a:prstGeom>
        </p:spPr>
        <p:txBody>
          <a:bodyPr vert="horz" lIns="169859" tIns="84929" rIns="169859" bIns="8492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17504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405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1pPr>
    <a:lvl2pPr marL="966192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2pPr>
    <a:lvl3pPr marL="1932384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3pPr>
    <a:lvl4pPr marL="2898576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4pPr>
    <a:lvl5pPr marL="3864767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5pPr>
    <a:lvl6pPr marL="4830959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6pPr>
    <a:lvl7pPr marL="5797151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7pPr>
    <a:lvl8pPr marL="6763343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8pPr>
    <a:lvl9pPr marL="7729535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427413" y="854075"/>
            <a:ext cx="306387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7944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915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427413" y="854075"/>
            <a:ext cx="306387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704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1420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158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32366" y="1818513"/>
            <a:ext cx="6400801" cy="2681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43"/>
            </a:lvl1pPr>
          </a:lstStyle>
          <a:p>
            <a:endParaRPr/>
          </a:p>
        </p:txBody>
      </p:sp>
      <p:sp>
        <p:nvSpPr>
          <p:cNvPr id="7" name="Holder 2"/>
          <p:cNvSpPr>
            <a:spLocks noGrp="1"/>
          </p:cNvSpPr>
          <p:nvPr>
            <p:ph type="title"/>
          </p:nvPr>
        </p:nvSpPr>
        <p:spPr>
          <a:xfrm>
            <a:off x="4700823" y="46977"/>
            <a:ext cx="4342476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5/20/2024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0545A-7CB3-4638-8526-C2A293956A7E}" type="datetime1">
              <a:rPr lang="en-US" smtClean="0"/>
              <a:t>5/20/2024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>
          <a:xfrm>
            <a:off x="4700823" y="46977"/>
            <a:ext cx="4342476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t>5/20/2024</a:t>
            </a:fld>
            <a:endParaRPr lang="en-US"/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>
          <a:xfrm>
            <a:off x="4700823" y="46977"/>
            <a:ext cx="4342476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/>
          <p:cNvSpPr>
            <a:spLocks noGrp="1"/>
          </p:cNvSpPr>
          <p:nvPr>
            <p:ph type="sldNum" sz="quarter" idx="7"/>
          </p:nvPr>
        </p:nvSpPr>
        <p:spPr>
          <a:xfrm>
            <a:off x="6940177" y="6555595"/>
            <a:ext cx="210312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32366" y="1818514"/>
            <a:ext cx="6400801" cy="2557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62"/>
            </a:lvl1pPr>
          </a:lstStyle>
          <a:p>
            <a:endParaRPr/>
          </a:p>
        </p:txBody>
      </p:sp>
      <p:sp>
        <p:nvSpPr>
          <p:cNvPr id="7" name="Holder 2"/>
          <p:cNvSpPr>
            <a:spLocks noGrp="1"/>
          </p:cNvSpPr>
          <p:nvPr>
            <p:ph type="title"/>
          </p:nvPr>
        </p:nvSpPr>
        <p:spPr>
          <a:xfrm>
            <a:off x="4700824" y="46978"/>
            <a:ext cx="4342476" cy="25577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62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457202" y="6377944"/>
            <a:ext cx="2103121" cy="585417"/>
          </a:xfrm>
        </p:spPr>
        <p:txBody>
          <a:bodyPr/>
          <a:lstStyle/>
          <a:p>
            <a:fld id="{6CB1BF78-1EA2-4E43-BE18-17552A1BFD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3108961" y="6377947"/>
            <a:ext cx="2926080" cy="585417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108961" y="6377947"/>
            <a:ext cx="2926080" cy="585417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57202" y="6377944"/>
            <a:ext cx="2103121" cy="585417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A1298-99DA-461A-8FDD-BAB9CD9BA1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>
          <a:xfrm>
            <a:off x="4700824" y="46978"/>
            <a:ext cx="4342476" cy="25577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62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108961" y="6377947"/>
            <a:ext cx="2926080" cy="585417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57202" y="6377944"/>
            <a:ext cx="2103121" cy="585417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B3269-B80F-4081-944E-899691369D9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5/20/2024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>
          <a:xfrm>
            <a:off x="4700824" y="46978"/>
            <a:ext cx="4342476" cy="25577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62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/>
          <p:cNvSpPr>
            <a:spLocks noGrp="1"/>
          </p:cNvSpPr>
          <p:nvPr>
            <p:ph type="sldNum" sz="quarter" idx="7"/>
          </p:nvPr>
        </p:nvSpPr>
        <p:spPr>
          <a:xfrm>
            <a:off x="6940177" y="6555596"/>
            <a:ext cx="2103121" cy="2557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662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5239" y="3233855"/>
            <a:ext cx="60122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4912539"/>
            <a:ext cx="42355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1" y="6377946"/>
            <a:ext cx="2926080" cy="585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2" y="6377943"/>
            <a:ext cx="2103121" cy="11708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40C1-9663-4834-9678-E2A955AB6CD1}" type="datetime1">
              <a:rPr lang="en-US" smtClean="0"/>
              <a:t>5/20/2024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940177" y="6555595"/>
            <a:ext cx="210312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object 2"/>
          <p:cNvSpPr/>
          <p:nvPr userDrawn="1"/>
        </p:nvSpPr>
        <p:spPr>
          <a:xfrm flipV="1">
            <a:off x="-1" y="430247"/>
            <a:ext cx="9135631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203201" y="75703"/>
            <a:ext cx="1402441" cy="53464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 dt="0"/>
  <p:txStyles>
    <p:titleStyle>
      <a:lvl1pPr>
        <a:defRPr sz="3171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5127">
        <a:defRPr>
          <a:latin typeface="+mn-lt"/>
          <a:ea typeface="+mn-ea"/>
          <a:cs typeface="+mn-cs"/>
        </a:defRPr>
      </a:lvl2pPr>
      <a:lvl3pPr marL="1450254">
        <a:defRPr>
          <a:latin typeface="+mn-lt"/>
          <a:ea typeface="+mn-ea"/>
          <a:cs typeface="+mn-cs"/>
        </a:defRPr>
      </a:lvl3pPr>
      <a:lvl4pPr marL="2175380">
        <a:defRPr>
          <a:latin typeface="+mn-lt"/>
          <a:ea typeface="+mn-ea"/>
          <a:cs typeface="+mn-cs"/>
        </a:defRPr>
      </a:lvl4pPr>
      <a:lvl5pPr marL="2900507">
        <a:defRPr>
          <a:latin typeface="+mn-lt"/>
          <a:ea typeface="+mn-ea"/>
          <a:cs typeface="+mn-cs"/>
        </a:defRPr>
      </a:lvl5pPr>
      <a:lvl6pPr marL="3625636">
        <a:defRPr>
          <a:latin typeface="+mn-lt"/>
          <a:ea typeface="+mn-ea"/>
          <a:cs typeface="+mn-cs"/>
        </a:defRPr>
      </a:lvl6pPr>
      <a:lvl7pPr marL="4350762">
        <a:defRPr>
          <a:latin typeface="+mn-lt"/>
          <a:ea typeface="+mn-ea"/>
          <a:cs typeface="+mn-cs"/>
        </a:defRPr>
      </a:lvl7pPr>
      <a:lvl8pPr marL="5075889">
        <a:defRPr>
          <a:latin typeface="+mn-lt"/>
          <a:ea typeface="+mn-ea"/>
          <a:cs typeface="+mn-cs"/>
        </a:defRPr>
      </a:lvl8pPr>
      <a:lvl9pPr marL="58010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5127">
        <a:defRPr>
          <a:latin typeface="+mn-lt"/>
          <a:ea typeface="+mn-ea"/>
          <a:cs typeface="+mn-cs"/>
        </a:defRPr>
      </a:lvl2pPr>
      <a:lvl3pPr marL="1450254">
        <a:defRPr>
          <a:latin typeface="+mn-lt"/>
          <a:ea typeface="+mn-ea"/>
          <a:cs typeface="+mn-cs"/>
        </a:defRPr>
      </a:lvl3pPr>
      <a:lvl4pPr marL="2175380">
        <a:defRPr>
          <a:latin typeface="+mn-lt"/>
          <a:ea typeface="+mn-ea"/>
          <a:cs typeface="+mn-cs"/>
        </a:defRPr>
      </a:lvl4pPr>
      <a:lvl5pPr marL="2900507">
        <a:defRPr>
          <a:latin typeface="+mn-lt"/>
          <a:ea typeface="+mn-ea"/>
          <a:cs typeface="+mn-cs"/>
        </a:defRPr>
      </a:lvl5pPr>
      <a:lvl6pPr marL="3625636">
        <a:defRPr>
          <a:latin typeface="+mn-lt"/>
          <a:ea typeface="+mn-ea"/>
          <a:cs typeface="+mn-cs"/>
        </a:defRPr>
      </a:lvl6pPr>
      <a:lvl7pPr marL="4350762">
        <a:defRPr>
          <a:latin typeface="+mn-lt"/>
          <a:ea typeface="+mn-ea"/>
          <a:cs typeface="+mn-cs"/>
        </a:defRPr>
      </a:lvl7pPr>
      <a:lvl8pPr marL="5075889">
        <a:defRPr>
          <a:latin typeface="+mn-lt"/>
          <a:ea typeface="+mn-ea"/>
          <a:cs typeface="+mn-cs"/>
        </a:defRPr>
      </a:lvl8pPr>
      <a:lvl9pPr marL="580101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8" y="6551125"/>
            <a:ext cx="912285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9" name="object 9"/>
          <p:cNvSpPr/>
          <p:nvPr/>
        </p:nvSpPr>
        <p:spPr>
          <a:xfrm>
            <a:off x="6531747" y="665030"/>
            <a:ext cx="2632396" cy="5840964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2376685"/>
            <a:ext cx="67056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Публичная декларации</a:t>
            </a:r>
          </a:p>
          <a:p>
            <a:r>
              <a:rPr lang="ru-RU" sz="3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целей и задач</a:t>
            </a:r>
          </a:p>
          <a:p>
            <a:r>
              <a:rPr lang="ru-RU" sz="3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Казначейства России</a:t>
            </a:r>
            <a:br>
              <a:rPr lang="ru-RU" sz="3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3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3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3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  <a:endParaRPr lang="ru-RU" sz="36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dirty="0" smtClean="0">
              <a:solidFill>
                <a:srgbClr val="11437F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" y="6525919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8" dirty="0">
                <a:solidFill>
                  <a:schemeClr val="bg1">
                    <a:lumMod val="65000"/>
                  </a:schemeClr>
                </a:solidFill>
              </a:rPr>
              <a:t>roskazna.gov.ru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38767" y="6525919"/>
            <a:ext cx="3625376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68" dirty="0">
                <a:solidFill>
                  <a:schemeClr val="bg1">
                    <a:lumMod val="65000"/>
                  </a:schemeClr>
                </a:solidFill>
              </a:rPr>
              <a:t> г. Москва, </a:t>
            </a:r>
            <a:r>
              <a:rPr lang="ru-RU" sz="1268" dirty="0" smtClean="0">
                <a:solidFill>
                  <a:schemeClr val="bg1">
                    <a:lumMod val="65000"/>
                  </a:schemeClr>
                </a:solidFill>
              </a:rPr>
              <a:t>2024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88169" y="6257755"/>
            <a:ext cx="4209463" cy="24823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20" name="object 2"/>
          <p:cNvSpPr/>
          <p:nvPr/>
        </p:nvSpPr>
        <p:spPr>
          <a:xfrm flipV="1">
            <a:off x="0" y="430246"/>
            <a:ext cx="8737600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228601" y="104302"/>
            <a:ext cx="1402441" cy="5346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00588" y="47625"/>
            <a:ext cx="4343400" cy="806567"/>
          </a:xfrm>
        </p:spPr>
        <p:txBody>
          <a:bodyPr/>
          <a:lstStyle/>
          <a:p>
            <a:r>
              <a:rPr lang="ru-RU" dirty="0"/>
              <a:t>Цели Казначейства России</a:t>
            </a:r>
            <a:br>
              <a:rPr lang="ru-RU" dirty="0"/>
            </a:br>
            <a:r>
              <a:rPr lang="ru-RU" dirty="0"/>
              <a:t>на </a:t>
            </a:r>
            <a:r>
              <a:rPr lang="ru-RU" dirty="0" smtClean="0"/>
              <a:t>202</a:t>
            </a:r>
            <a:r>
              <a:rPr lang="en-US" dirty="0" smtClean="0"/>
              <a:t>4</a:t>
            </a:r>
            <a:r>
              <a:rPr lang="ru-RU" dirty="0" smtClean="0"/>
              <a:t> </a:t>
            </a:r>
            <a:r>
              <a:rPr lang="ru-RU" dirty="0"/>
              <a:t>год</a:t>
            </a:r>
            <a:br>
              <a:rPr lang="ru-RU" dirty="0"/>
            </a:br>
            <a:r>
              <a:rPr lang="ru-RU" dirty="0"/>
              <a:t>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6940177" y="6555595"/>
            <a:ext cx="2103121" cy="268792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24997" y="793342"/>
            <a:ext cx="69500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Развитие централизованной модели ведения бухгалтерского учета </a:t>
            </a:r>
            <a:b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в организациях бюджетной сферы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24997" y="1397997"/>
            <a:ext cx="69500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Совершенствование внутреннего государственного финансового контроля</a:t>
            </a:r>
            <a:endParaRPr lang="ru-RU" sz="12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24997" y="1817986"/>
            <a:ext cx="751088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Проведение бюджетного мониторинга в системе казначейских платежей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24997" y="2657964"/>
            <a:ext cx="70447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Развитие передовых расчетно-платежных сервисов</a:t>
            </a:r>
            <a:endParaRPr lang="ru-RU" sz="11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724997" y="2237975"/>
            <a:ext cx="69823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Развитие цифрового казначейского сопровождения</a:t>
            </a:r>
            <a:endParaRPr lang="ru-RU" sz="11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724997" y="3077953"/>
            <a:ext cx="70600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Достижение нового уровня эффективности управления государственными финансовыми ресурсами</a:t>
            </a:r>
            <a:endParaRPr lang="ru-RU" sz="11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724997" y="3682608"/>
            <a:ext cx="70742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Осуществление надзора за аудиторской деятельностью</a:t>
            </a:r>
            <a:endParaRPr lang="ru-RU" sz="11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1187205" y="1319145"/>
            <a:ext cx="426542" cy="426542"/>
          </a:xfrm>
          <a:prstGeom prst="ellipse">
            <a:avLst/>
          </a:prstGeom>
          <a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solidFill>
                <a:schemeClr val="tx2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1187205" y="2233200"/>
            <a:ext cx="432000" cy="432000"/>
          </a:xfrm>
          <a:prstGeom prst="ellipse">
            <a:avLst/>
          </a:prstGeom>
          <a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solidFill>
                <a:schemeClr val="tx2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1187205" y="2688667"/>
            <a:ext cx="440554" cy="435013"/>
          </a:xfrm>
          <a:prstGeom prst="ellipse">
            <a:avLst/>
          </a:prstGeom>
          <a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solidFill>
                <a:schemeClr val="tx2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1187205" y="869136"/>
            <a:ext cx="426542" cy="426542"/>
          </a:xfrm>
          <a:prstGeom prst="ellipse">
            <a:avLst/>
          </a:prstGeom>
          <a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25497" y="849542"/>
            <a:ext cx="298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1187204" y="1769154"/>
            <a:ext cx="446191" cy="440579"/>
          </a:xfrm>
          <a:prstGeom prst="ellipse">
            <a:avLst/>
          </a:prstGeom>
          <a:blipFill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06644" y="1322620"/>
            <a:ext cx="1766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50632" y="1775673"/>
            <a:ext cx="273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69804" y="2228726"/>
            <a:ext cx="449228" cy="408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37819" y="2689725"/>
            <a:ext cx="298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1187205" y="3147147"/>
            <a:ext cx="440554" cy="435013"/>
          </a:xfrm>
          <a:prstGeom prst="ellipse">
            <a:avLst/>
          </a:prstGeom>
          <a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solidFill>
                <a:schemeClr val="tx2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13162" y="3142778"/>
            <a:ext cx="348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31" name="Овал 30"/>
          <p:cNvSpPr/>
          <p:nvPr/>
        </p:nvSpPr>
        <p:spPr>
          <a:xfrm>
            <a:off x="1187205" y="3605627"/>
            <a:ext cx="440554" cy="435013"/>
          </a:xfrm>
          <a:prstGeom prst="ellipse">
            <a:avLst/>
          </a:prstGeom>
          <a:blipFill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solidFill>
                <a:schemeClr val="tx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75505" y="3595831"/>
            <a:ext cx="423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39" name="Овал 38"/>
          <p:cNvSpPr/>
          <p:nvPr/>
        </p:nvSpPr>
        <p:spPr>
          <a:xfrm>
            <a:off x="1161682" y="4110568"/>
            <a:ext cx="426542" cy="426542"/>
          </a:xfrm>
          <a:prstGeom prst="ellipse">
            <a:avLst/>
          </a:prstGeom>
          <a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solidFill>
                <a:schemeClr val="tx2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75505" y="4081514"/>
            <a:ext cx="423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1735490" y="4604617"/>
            <a:ext cx="6861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Повышение адресного характера использования бюджетных средств на меры социальной поддержки </a:t>
            </a:r>
            <a:r>
              <a:rPr lang="ru-RU" sz="1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граждан </a:t>
            </a:r>
            <a:endParaRPr lang="ru-RU" sz="11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744465" y="4185339"/>
            <a:ext cx="686138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Обеспечение функционирования системы казначейских платежей </a:t>
            </a:r>
            <a:endParaRPr lang="ru-RU" sz="12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744464" y="6195971"/>
            <a:ext cx="686138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sz="1100" b="1" i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738593" y="5225964"/>
            <a:ext cx="6861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b="1" dirty="0">
                <a:ea typeface="Calibri"/>
                <a:cs typeface="Times New Roman"/>
              </a:rPr>
              <a:t>Развитие Государственной информационной системы о государственных </a:t>
            </a:r>
          </a:p>
          <a:p>
            <a:pPr>
              <a:defRPr/>
            </a:pPr>
            <a:r>
              <a:rPr lang="ru-RU" sz="1200" b="1" dirty="0">
                <a:ea typeface="Calibri"/>
                <a:cs typeface="Times New Roman"/>
              </a:rPr>
              <a:t>и муниципальных платежах</a:t>
            </a:r>
            <a:endParaRPr lang="ru-RU" sz="1100" b="1" i="1" dirty="0">
              <a:ea typeface="Calibri"/>
              <a:cs typeface="Times New Roman"/>
            </a:endParaRPr>
          </a:p>
        </p:txBody>
      </p:sp>
      <p:sp>
        <p:nvSpPr>
          <p:cNvPr id="49" name="Овал 48"/>
          <p:cNvSpPr/>
          <p:nvPr/>
        </p:nvSpPr>
        <p:spPr>
          <a:xfrm>
            <a:off x="1161682" y="4642310"/>
            <a:ext cx="426542" cy="426542"/>
          </a:xfrm>
          <a:prstGeom prst="ellipse">
            <a:avLst/>
          </a:prstGeom>
          <a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solidFill>
                <a:schemeClr val="tx2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35322" y="4635395"/>
            <a:ext cx="660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51" name="Овал 50"/>
          <p:cNvSpPr/>
          <p:nvPr/>
        </p:nvSpPr>
        <p:spPr>
          <a:xfrm>
            <a:off x="1152327" y="5135671"/>
            <a:ext cx="426542" cy="426542"/>
          </a:xfrm>
          <a:prstGeom prst="ellipse">
            <a:avLst/>
          </a:prstGeom>
          <a:blipFill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solidFill>
                <a:schemeClr val="tx2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86122" y="5135633"/>
            <a:ext cx="558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9800" y="47625"/>
            <a:ext cx="6834188" cy="268288"/>
          </a:xfrm>
        </p:spPr>
        <p:txBody>
          <a:bodyPr/>
          <a:lstStyle/>
          <a:p>
            <a:r>
              <a:rPr lang="ru-RU" dirty="0"/>
              <a:t>Развитие централизованной модели ведения бухгалтерского учета в организациях бюджетной сферы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6920497" y="6533546"/>
            <a:ext cx="2103121" cy="268792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70041" y="996028"/>
            <a:ext cx="3266434" cy="326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24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ОПИСАНИЕ:</a:t>
            </a:r>
            <a:endParaRPr lang="ru-RU" sz="1524" b="1" dirty="0">
              <a:solidFill>
                <a:srgbClr val="11437F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9638" y="1575288"/>
            <a:ext cx="35227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323" indent="-163323" algn="just">
              <a:buFont typeface="Arial" panose="020B0604020202020204" pitchFamily="34" charset="0"/>
              <a:buChar char="•"/>
            </a:pPr>
            <a:r>
              <a:rPr lang="ru-RU" sz="1200" dirty="0"/>
              <a:t>Продвижение моделей централизации бухгалтерского учета, в том числе за счет формирования единого информационного пространства и применения информационных и телекоммуникационных технологий в сфере управления общественными финансами</a:t>
            </a:r>
            <a:endParaRPr lang="ru-RU" sz="12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99413" y="1008652"/>
            <a:ext cx="4106783" cy="326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24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СОЦИАЛЬНЫЙ ЭФФЕКТ: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6826" y="1575288"/>
            <a:ext cx="391972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323" indent="-163323" algn="just">
              <a:spcAft>
                <a:spcPts val="572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Повышение достоверности бухгалтерского учета организаций бюджетного сектора</a:t>
            </a:r>
          </a:p>
          <a:p>
            <a:pPr marL="163323" indent="-163323" algn="just">
              <a:spcAft>
                <a:spcPts val="572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Повышение прозрачности финансово-хозяйственной деятельности</a:t>
            </a:r>
          </a:p>
          <a:p>
            <a:pPr marL="163323" indent="-163323" algn="just">
              <a:spcAft>
                <a:spcPts val="572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Повышение финансовой дисциплины</a:t>
            </a:r>
          </a:p>
          <a:p>
            <a:pPr marL="163323" indent="-163323" algn="just">
              <a:spcAft>
                <a:spcPts val="572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Оптимизация численности учреждений</a:t>
            </a:r>
          </a:p>
          <a:p>
            <a:pPr marL="163323" indent="-163323" algn="just">
              <a:spcAft>
                <a:spcPts val="572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Оптимизация расходов федерального бюджета</a:t>
            </a:r>
            <a:endParaRPr lang="ru-RU" sz="1400" dirty="0">
              <a:latin typeface="+mj-lt"/>
            </a:endParaRPr>
          </a:p>
        </p:txBody>
      </p:sp>
      <p:cxnSp>
        <p:nvCxnSpPr>
          <p:cNvPr id="11" name="Прямая соединительная линия 10"/>
          <p:cNvCxnSpPr>
            <a:cxnSpLocks/>
          </p:cNvCxnSpPr>
          <p:nvPr/>
        </p:nvCxnSpPr>
        <p:spPr>
          <a:xfrm flipV="1">
            <a:off x="4191000" y="1044100"/>
            <a:ext cx="0" cy="215630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615662" y="3581400"/>
            <a:ext cx="8019384" cy="326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24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ОЖИДАЕМЫЙ РЕЗУЛЬТАТ: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15661" y="4181976"/>
            <a:ext cx="80727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lvl="1" indent="-92075" defTabSz="914400">
              <a:buFont typeface="Arial" panose="020B0604020202020204" pitchFamily="34" charset="0"/>
              <a:buChar char="•"/>
              <a:defRPr/>
            </a:pPr>
            <a:r>
              <a:rPr lang="ru-RU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Технологическая интеграция данных бухгалтерского учета организаций бюджетной сферы федерального уровня на единой технологической платформе системы «Электронный бюджет».</a:t>
            </a:r>
          </a:p>
          <a:p>
            <a:pPr marL="92075" lvl="1" indent="-92075" defTabSz="914400">
              <a:buFont typeface="Arial" panose="020B0604020202020204" pitchFamily="34" charset="0"/>
              <a:buChar char="•"/>
              <a:defRPr/>
            </a:pPr>
            <a:endParaRPr lang="ru-RU" altLang="ko-K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" lvl="1" indent="-92075" defTabSz="914400">
              <a:buFont typeface="Arial" panose="020B0604020202020204" pitchFamily="34" charset="0"/>
              <a:buChar char="•"/>
              <a:defRPr/>
            </a:pPr>
            <a:r>
              <a:rPr lang="ru-RU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Нормативное регулирование централизации бухгалтерского учета автономных (бюджетных) учреждений.</a:t>
            </a:r>
          </a:p>
          <a:p>
            <a:pPr marL="92075" lvl="1" indent="-92075" defTabSz="914400">
              <a:buFont typeface="Arial" panose="020B0604020202020204" pitchFamily="34" charset="0"/>
              <a:buChar char="•"/>
              <a:defRPr/>
            </a:pPr>
            <a:endParaRPr lang="ru-RU" altLang="ko-K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" lvl="1" indent="-92075" defTabSz="914400">
              <a:buFont typeface="Arial" panose="020B0604020202020204" pitchFamily="34" charset="0"/>
              <a:buChar char="•"/>
              <a:defRPr/>
            </a:pPr>
            <a:r>
              <a:rPr lang="ru-RU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Оптимизация дебиторской задолженности по расходам федерального бюджета, снижение показателей просроченной дебиторской задолженности.</a:t>
            </a:r>
          </a:p>
          <a:p>
            <a:pPr marL="92075" lvl="1" indent="-92075" defTabSz="914400">
              <a:buFont typeface="Arial" panose="020B0604020202020204" pitchFamily="34" charset="0"/>
              <a:buChar char="•"/>
              <a:defRPr/>
            </a:pPr>
            <a:endParaRPr lang="ru-RU" altLang="ko-K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" lvl="1" indent="-92075" defTabSz="914400">
              <a:buFont typeface="Arial" panose="020B0604020202020204" pitchFamily="34" charset="0"/>
              <a:buChar char="•"/>
              <a:defRPr/>
            </a:pPr>
            <a:r>
              <a:rPr lang="ru-RU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Реализация единого электронного реестра должников бюджетной системы Российской Федерации по неналоговым платежам</a:t>
            </a:r>
            <a:r>
              <a:rPr lang="ru-RU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ko-K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140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3678" y="117606"/>
            <a:ext cx="6524371" cy="537711"/>
          </a:xfrm>
        </p:spPr>
        <p:txBody>
          <a:bodyPr/>
          <a:lstStyle/>
          <a:p>
            <a:pPr lvl="0"/>
            <a:r>
              <a:rPr lang="ru-RU" dirty="0" smtClean="0"/>
              <a:t>Совершенствование внутреннего </a:t>
            </a:r>
            <a:r>
              <a:rPr lang="ru-RU" dirty="0"/>
              <a:t>государственного финансового </a:t>
            </a:r>
            <a:r>
              <a:rPr lang="ru-RU" dirty="0" smtClean="0"/>
              <a:t>контроля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42730" y="1891493"/>
            <a:ext cx="1374030" cy="326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24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ОПИСАНИЕ:</a:t>
            </a:r>
            <a:endParaRPr lang="ru-RU" sz="1524" b="1" dirty="0">
              <a:solidFill>
                <a:srgbClr val="11437F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42730" y="2306898"/>
            <a:ext cx="3370476" cy="61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324" indent="-163324">
              <a:buFont typeface="Arial" panose="020B0604020202020204" pitchFamily="34" charset="0"/>
              <a:buChar char="•"/>
            </a:pPr>
            <a:r>
              <a:rPr lang="ru-RU" sz="1143" dirty="0">
                <a:ea typeface="Calibri" panose="020F0502020204030204" pitchFamily="34" charset="0"/>
                <a:cs typeface="Times New Roman" panose="02020603050405020304" pitchFamily="18" charset="0"/>
              </a:rPr>
              <a:t>Совершенствование механизмов риск-ориентированного планирования и осуществления контрольной деятельности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26825" y="1891494"/>
            <a:ext cx="4355246" cy="3268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524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СОЦИАЛЬНЫЙ ЭФФЕКТ: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45888" y="2306896"/>
            <a:ext cx="3755479" cy="1979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5582" indent="-155582">
              <a:spcBef>
                <a:spcPts val="545"/>
              </a:spcBef>
              <a:buFont typeface="Arial" panose="020B0604020202020204" pitchFamily="34" charset="0"/>
              <a:buChar char="•"/>
              <a:defRPr/>
            </a:pPr>
            <a:r>
              <a:rPr lang="ru-RU" sz="1143" dirty="0">
                <a:solidFill>
                  <a:prstClr val="black"/>
                </a:solidFill>
              </a:rPr>
              <a:t>Повышение эффективности и качества управленческих решений</a:t>
            </a:r>
          </a:p>
          <a:p>
            <a:pPr marL="155582" indent="-155582">
              <a:spcBef>
                <a:spcPts val="545"/>
              </a:spcBef>
              <a:buFont typeface="Arial" panose="020B0604020202020204" pitchFamily="34" charset="0"/>
              <a:buChar char="•"/>
              <a:defRPr/>
            </a:pPr>
            <a:r>
              <a:rPr lang="ru-RU" sz="1143" dirty="0">
                <a:solidFill>
                  <a:prstClr val="black"/>
                </a:solidFill>
              </a:rPr>
              <a:t>Развитие заинтересованности подконтрольной среды в повышении качества управления финансами за счет побуждения к </a:t>
            </a:r>
            <a:r>
              <a:rPr lang="ru-RU" sz="1143" dirty="0" err="1">
                <a:solidFill>
                  <a:prstClr val="black"/>
                </a:solidFill>
              </a:rPr>
              <a:t>самообследованию</a:t>
            </a:r>
            <a:r>
              <a:rPr lang="ru-RU" sz="1143" dirty="0">
                <a:solidFill>
                  <a:prstClr val="black"/>
                </a:solidFill>
              </a:rPr>
              <a:t> в целях предупреждения (устранения) нарушений, рисков и их признаков</a:t>
            </a:r>
          </a:p>
          <a:p>
            <a:pPr marL="155582" indent="-155582">
              <a:spcBef>
                <a:spcPts val="545"/>
              </a:spcBef>
              <a:buFont typeface="Arial" panose="020B0604020202020204" pitchFamily="34" charset="0"/>
              <a:buChar char="•"/>
              <a:defRPr/>
            </a:pPr>
            <a:r>
              <a:rPr lang="ru-RU" sz="1143" dirty="0">
                <a:solidFill>
                  <a:prstClr val="black"/>
                </a:solidFill>
              </a:rPr>
              <a:t>Создание единой цифровой платформы в целях обеспечения предупреждения бюджетных нарушений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718B7CF-6364-42A9-AAE0-17F271FBAEBF}"/>
              </a:ext>
            </a:extLst>
          </p:cNvPr>
          <p:cNvCxnSpPr>
            <a:cxnSpLocks/>
          </p:cNvCxnSpPr>
          <p:nvPr/>
        </p:nvCxnSpPr>
        <p:spPr>
          <a:xfrm flipV="1">
            <a:off x="4354238" y="2184681"/>
            <a:ext cx="0" cy="1199247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842730" y="4768108"/>
            <a:ext cx="4355246" cy="3268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524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ОЖИДАЕМЫЙ РЕЗУЛЬТАТ: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42730" y="5077491"/>
            <a:ext cx="7286054" cy="44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324" indent="-163324">
              <a:buFont typeface="Arial" panose="020B0604020202020204" pitchFamily="34" charset="0"/>
              <a:buChar char="•"/>
            </a:pPr>
            <a:r>
              <a:rPr lang="ru-RU" sz="1143" dirty="0">
                <a:ea typeface="Calibri" panose="020F0502020204030204" pitchFamily="34" charset="0"/>
                <a:cs typeface="Times New Roman" panose="02020603050405020304" pitchFamily="18" charset="0"/>
              </a:rPr>
              <a:t>Развитие и совершенствование контрольно-надзорной деятельности в финансово-бюджетной сфере, повышение эффективности превентивного контроля</a:t>
            </a:r>
          </a:p>
        </p:txBody>
      </p:sp>
    </p:spTree>
    <p:extLst>
      <p:ext uri="{BB962C8B-B14F-4D97-AF65-F5344CB8AC3E}">
        <p14:creationId xmlns:p14="http://schemas.microsoft.com/office/powerpoint/2010/main" val="121689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6825" y="46977"/>
            <a:ext cx="4616474" cy="1083566"/>
          </a:xfrm>
        </p:spPr>
        <p:txBody>
          <a:bodyPr/>
          <a:lstStyle/>
          <a:p>
            <a:pPr lvl="0"/>
            <a:r>
              <a:rPr lang="ru-RU" dirty="0"/>
              <a:t>Проведение </a:t>
            </a:r>
            <a:r>
              <a:rPr lang="ru-RU" sz="1800" dirty="0">
                <a:ea typeface="Calibri" panose="020F0502020204030204" pitchFamily="34" charset="0"/>
                <a:cs typeface="Times New Roman" panose="02020603050405020304" pitchFamily="18" charset="0"/>
              </a:rPr>
              <a:t>казначейского</a:t>
            </a:r>
            <a:r>
              <a:rPr lang="ru-RU" dirty="0" smtClean="0"/>
              <a:t> </a:t>
            </a:r>
            <a:r>
              <a:rPr lang="ru-RU" dirty="0"/>
              <a:t>мониторинга в системе казначейских платежей</a:t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42732" y="1323964"/>
            <a:ext cx="1374030" cy="326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24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ОПИСАНИЕ:</a:t>
            </a:r>
            <a:endParaRPr lang="ru-RU" sz="1524" b="1" dirty="0">
              <a:solidFill>
                <a:srgbClr val="11437F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9600" y="1739366"/>
            <a:ext cx="35817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324" indent="-163324">
              <a:buFont typeface="Arial" panose="020B0604020202020204" pitchFamily="34" charset="0"/>
              <a:buChar char="•"/>
            </a:pPr>
            <a:r>
              <a:rPr lang="ru-RU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Переход от проведения бюджетного мониторинга в отношении участников казначейского сопровождения к проведению казначейского мониторинга в отношении участников системы 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казначейских платежей</a:t>
            </a:r>
            <a:endParaRPr lang="en-US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3324" indent="-163324">
              <a:buFont typeface="Arial" panose="020B0604020202020204" pitchFamily="34" charset="0"/>
              <a:buChar char="•"/>
            </a:pP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6825" y="1323965"/>
            <a:ext cx="4355246" cy="3268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524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СОЦИАЛЬНЫЙ ЭФФЕКТ: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45890" y="1739369"/>
            <a:ext cx="36828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207" indent="-272207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Недопущение перечисления денежных средств </a:t>
            </a:r>
            <a:r>
              <a:rPr lang="ru-RU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участниками 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системы казначейских </a:t>
            </a:r>
            <a:r>
              <a:rPr lang="ru-RU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платежей недобросовестным лицам</a:t>
            </a:r>
            <a:endParaRPr lang="en-US" sz="12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>
            <a:cxnSpLocks/>
          </p:cNvCxnSpPr>
          <p:nvPr/>
        </p:nvCxnSpPr>
        <p:spPr>
          <a:xfrm flipH="1" flipV="1">
            <a:off x="4354238" y="1617151"/>
            <a:ext cx="8249" cy="2145194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842730" y="4664243"/>
            <a:ext cx="4355246" cy="3268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524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ОЖИДАЕМЫЙ РЕЗУЛЬТАТ: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20726" y="5004137"/>
            <a:ext cx="77215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207" indent="-272207">
              <a:buFont typeface="Arial" panose="020B0604020202020204" pitchFamily="34" charset="0"/>
              <a:buChar char="•"/>
            </a:pP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Недопущение (минимизация) финансовых нарушений участниками системы казначейских платежей</a:t>
            </a:r>
          </a:p>
          <a:p>
            <a:pPr marL="272207" indent="-272207">
              <a:buFont typeface="Arial" panose="020B0604020202020204" pitchFamily="34" charset="0"/>
              <a:buChar char="•"/>
            </a:pP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Выявление рисков неисполнения государственных контрактов</a:t>
            </a:r>
          </a:p>
          <a:p>
            <a:pPr marL="254058" indent="-254058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Недопущение случаев финансирования терроризма, перечисления средств иностранным агентам и лицам, в отношении которых имеются сведения о причастности к распространению оружия массового уничтожения</a:t>
            </a:r>
          </a:p>
          <a:p>
            <a:pPr marL="254058" indent="-254058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Смещение </a:t>
            </a:r>
            <a:r>
              <a:rPr lang="ru-RU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акцента на превентивные меры реагирования</a:t>
            </a:r>
          </a:p>
        </p:txBody>
      </p:sp>
      <p:sp>
        <p:nvSpPr>
          <p:cNvPr id="12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6940177" y="6555595"/>
            <a:ext cx="2103121" cy="268792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9061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00823" y="46977"/>
            <a:ext cx="4342476" cy="537711"/>
          </a:xfrm>
        </p:spPr>
        <p:txBody>
          <a:bodyPr/>
          <a:lstStyle/>
          <a:p>
            <a:pPr lvl="0"/>
            <a:r>
              <a:rPr lang="ru-RU" dirty="0" smtClean="0"/>
              <a:t>Развитие </a:t>
            </a:r>
            <a:r>
              <a:rPr lang="ru-RU" dirty="0"/>
              <a:t>цифрового казначейского сопровождения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78153" y="1498199"/>
            <a:ext cx="1374030" cy="326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24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ОПИСАНИЕ:</a:t>
            </a:r>
            <a:endParaRPr lang="ru-RU" sz="1524" b="1" dirty="0">
              <a:solidFill>
                <a:srgbClr val="11437F"/>
              </a:solidFill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30715" y="1485082"/>
            <a:ext cx="3556785" cy="326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24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СОЦИАЛЬНЫЙ ЭФФЕКТ: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120251" y="3483116"/>
            <a:ext cx="4355246" cy="3268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524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ОЖИДАЕМЫЙ РЕЗУЛЬТАТ: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45186" y="1718608"/>
            <a:ext cx="41816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0885" indent="-170885" algn="just">
              <a:buFont typeface="Arial" panose="020B0604020202020204" pitchFamily="34" charset="0"/>
              <a:buChar char="•"/>
            </a:pPr>
            <a:r>
              <a:rPr lang="ru-RU" sz="1200" dirty="0"/>
              <a:t>Внедрение механизма </a:t>
            </a:r>
            <a:r>
              <a:rPr lang="ru-RU" sz="1200" dirty="0" smtClean="0"/>
              <a:t>моментальных платежей, </a:t>
            </a:r>
            <a:r>
              <a:rPr lang="ru-RU" sz="1200" dirty="0"/>
              <a:t>санкционирование которых осуществляется 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без представления документов, подтверждающих возникновение денежных </a:t>
            </a:r>
            <a:r>
              <a:rPr lang="ru-RU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обязательств, для </a:t>
            </a:r>
            <a:r>
              <a:rPr lang="ru-RU" sz="1200" dirty="0" smtClean="0"/>
              <a:t>участников </a:t>
            </a:r>
            <a:r>
              <a:rPr lang="ru-RU" sz="1200" dirty="0"/>
              <a:t>казначейского сопровождения всех уровней бюджетов бюджетной системы Российской </a:t>
            </a:r>
            <a:r>
              <a:rPr lang="ru-RU" sz="1200" dirty="0" smtClean="0"/>
              <a:t>Федерации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72001" y="1901385"/>
            <a:ext cx="42199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2398" indent="-172398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Сокращение 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сроков проведения платежей</a:t>
            </a:r>
            <a:b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при казначейском </a:t>
            </a:r>
            <a:r>
              <a:rPr lang="ru-RU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сопровождении</a:t>
            </a:r>
          </a:p>
          <a:p>
            <a:pPr marL="172398" indent="-172398" algn="just">
              <a:buFont typeface="Arial" panose="020B0604020202020204" pitchFamily="34" charset="0"/>
              <a:buChar char="•"/>
            </a:pPr>
            <a:r>
              <a:rPr lang="ru-RU" sz="1200" dirty="0"/>
              <a:t>Оптимизация </a:t>
            </a:r>
            <a:r>
              <a:rPr lang="ru-RU" sz="1200" dirty="0" smtClean="0"/>
              <a:t>бизнес-процессов 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при казначейском сопровождении</a:t>
            </a:r>
          </a:p>
          <a:p>
            <a:pPr marL="172398" indent="-172398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Повышение 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качества обслуживания </a:t>
            </a:r>
            <a:r>
              <a:rPr lang="ru-RU" sz="1200" dirty="0"/>
              <a:t>участников казначейского сопровождения за счет применения автоматизированных </a:t>
            </a:r>
            <a:r>
              <a:rPr lang="ru-RU" sz="1200" dirty="0" smtClean="0"/>
              <a:t>контролей</a:t>
            </a:r>
          </a:p>
          <a:p>
            <a:pPr marL="172398" indent="-172398" algn="just">
              <a:buFont typeface="Arial" panose="020B0604020202020204" pitchFamily="34" charset="0"/>
              <a:buChar char="•"/>
            </a:pP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6688" y="4036874"/>
            <a:ext cx="8538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324" indent="-163324" algn="just">
              <a:buFont typeface="Arial" panose="020B0604020202020204" pitchFamily="34" charset="0"/>
              <a:buChar char="•"/>
            </a:pP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Масштабирование функционально-технологической модели </a:t>
            </a:r>
            <a:r>
              <a:rPr lang="ru-RU" sz="1200" dirty="0" smtClean="0"/>
              <a:t>моментальных платежей в целях оптимизации </a:t>
            </a:r>
            <a:r>
              <a:rPr lang="ru-RU" sz="1200" dirty="0"/>
              <a:t>бизнес-процессов обработки документов участников казначейского сопровождения всех уровней бюджетов бюджетной системы Российской </a:t>
            </a:r>
            <a:r>
              <a:rPr lang="ru-RU" sz="1200" dirty="0" smtClean="0"/>
              <a:t>Федерации, </a:t>
            </a:r>
            <a:r>
              <a:rPr lang="ru-RU" sz="1200" dirty="0"/>
              <a:t>санкционирование которых осуществляется 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без представления документов, подтверждающих возникновение денежных </a:t>
            </a:r>
            <a:r>
              <a:rPr lang="ru-RU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обязательств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976790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644588" y="162565"/>
            <a:ext cx="4136603" cy="537711"/>
          </a:xfrm>
        </p:spPr>
        <p:txBody>
          <a:bodyPr/>
          <a:lstStyle/>
          <a:p>
            <a:pPr lvl="0">
              <a:defRPr/>
            </a:pPr>
            <a:r>
              <a:rPr lang="ru-RU"/>
              <a:t>Развитие передовых расчетно-платежных сервисов </a:t>
            </a: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842732" y="1323964"/>
            <a:ext cx="1374030" cy="326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524" b="1">
                <a:solidFill>
                  <a:srgbClr val="11437F"/>
                </a:solidFill>
                <a:latin typeface="+mj-lt"/>
                <a:ea typeface="Calibri"/>
                <a:cs typeface="Times New Roman"/>
              </a:rPr>
              <a:t>ОПИСАНИЕ:</a:t>
            </a:r>
            <a:endParaRPr lang="ru-RU" sz="1524" b="1">
              <a:solidFill>
                <a:srgbClr val="11437F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842729" y="1739369"/>
            <a:ext cx="3370476" cy="1425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324" indent="-163324">
              <a:buFont typeface="Arial"/>
              <a:buChar char="•"/>
              <a:defRPr/>
            </a:pPr>
            <a:r>
              <a:rPr lang="ru-RU" sz="1238" dirty="0">
                <a:ea typeface="Calibri"/>
                <a:cs typeface="Times New Roman"/>
              </a:rPr>
              <a:t>Обеспечение централизации расходно-операционных функций </a:t>
            </a:r>
          </a:p>
          <a:p>
            <a:pPr marL="163324" indent="-163324">
              <a:buFont typeface="Arial"/>
              <a:buChar char="•"/>
              <a:defRPr/>
            </a:pPr>
            <a:r>
              <a:rPr lang="ru-RU" sz="1238" dirty="0">
                <a:ea typeface="Calibri"/>
                <a:cs typeface="Times New Roman"/>
              </a:rPr>
              <a:t>Обеспечение </a:t>
            </a:r>
            <a:r>
              <a:rPr lang="ru-RU" sz="1238" dirty="0" err="1">
                <a:ea typeface="Calibri"/>
                <a:cs typeface="Times New Roman"/>
              </a:rPr>
              <a:t>рискориентированного</a:t>
            </a:r>
            <a:r>
              <a:rPr lang="ru-RU" sz="1238" dirty="0">
                <a:ea typeface="Calibri"/>
                <a:cs typeface="Times New Roman"/>
              </a:rPr>
              <a:t> санкционирования</a:t>
            </a:r>
            <a:endParaRPr sz="3624" dirty="0"/>
          </a:p>
          <a:p>
            <a:pPr marL="163324" indent="-163324">
              <a:buFont typeface="Arial"/>
              <a:buChar char="•"/>
              <a:defRPr/>
            </a:pPr>
            <a:r>
              <a:rPr lang="ru-RU" sz="1238" dirty="0">
                <a:ea typeface="Calibri"/>
                <a:cs typeface="Times New Roman"/>
              </a:rPr>
              <a:t>Выработка и внедрение адаптивных подходов при проведении Федеральным казначейством валютных операций</a:t>
            </a: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4426825" y="1323965"/>
            <a:ext cx="4355246" cy="32688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524" b="1">
                <a:solidFill>
                  <a:srgbClr val="11437F"/>
                </a:solidFill>
                <a:latin typeface="+mj-lt"/>
                <a:ea typeface="Calibri"/>
                <a:cs typeface="Times New Roman"/>
              </a:rPr>
              <a:t>СОЦИАЛЬНЫЙ ЭФФЕКТ:</a:t>
            </a:r>
            <a:endParaRPr sz="3624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4445890" y="1739368"/>
            <a:ext cx="3610307" cy="1235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207" indent="-272207">
              <a:buFont typeface="Arial"/>
              <a:buChar char="•"/>
              <a:defRPr/>
            </a:pPr>
            <a:r>
              <a:rPr lang="ru-RU" sz="1238" dirty="0">
                <a:latin typeface="+mj-lt"/>
                <a:ea typeface="Calibri"/>
                <a:cs typeface="Times New Roman"/>
              </a:rPr>
              <a:t>Обеспечение бесперебойного осуществления казначейских платежей </a:t>
            </a:r>
            <a:br>
              <a:rPr lang="ru-RU" sz="1238" dirty="0">
                <a:latin typeface="+mj-lt"/>
                <a:ea typeface="Calibri"/>
                <a:cs typeface="Times New Roman"/>
              </a:rPr>
            </a:br>
            <a:r>
              <a:rPr lang="ru-RU" sz="1238" dirty="0">
                <a:latin typeface="+mj-lt"/>
                <a:ea typeface="Calibri"/>
                <a:cs typeface="Times New Roman"/>
              </a:rPr>
              <a:t>в рублях и иностранной валюте</a:t>
            </a:r>
            <a:endParaRPr lang="en-US" sz="1238" dirty="0">
              <a:latin typeface="+mj-lt"/>
              <a:ea typeface="Calibri"/>
              <a:cs typeface="Times New Roman"/>
            </a:endParaRPr>
          </a:p>
          <a:p>
            <a:pPr marL="272207" indent="-272207">
              <a:buFont typeface="Arial"/>
              <a:buChar char="•"/>
              <a:defRPr/>
            </a:pPr>
            <a:r>
              <a:rPr lang="ru-RU" sz="1238" dirty="0">
                <a:latin typeface="+mj-lt"/>
                <a:ea typeface="Calibri"/>
                <a:cs typeface="Times New Roman"/>
              </a:rPr>
              <a:t>Оптимизация деятельности Федерального казначейства</a:t>
            </a:r>
            <a:endParaRPr sz="3624" dirty="0"/>
          </a:p>
          <a:p>
            <a:pPr>
              <a:defRPr/>
            </a:pPr>
            <a:endParaRPr lang="ru-RU" sz="1238" dirty="0">
              <a:latin typeface="+mj-lt"/>
            </a:endParaRPr>
          </a:p>
        </p:txBody>
      </p:sp>
      <p:cxnSp>
        <p:nvCxnSpPr>
          <p:cNvPr id="11" name="Прямая соединительная линия 10"/>
          <p:cNvCxnSpPr>
            <a:cxnSpLocks/>
          </p:cNvCxnSpPr>
          <p:nvPr/>
        </p:nvCxnSpPr>
        <p:spPr bwMode="auto">
          <a:xfrm flipH="1" flipV="1">
            <a:off x="4354238" y="1617151"/>
            <a:ext cx="8249" cy="2145194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 bwMode="auto">
          <a:xfrm>
            <a:off x="842730" y="4193830"/>
            <a:ext cx="4355246" cy="32688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524" b="1">
                <a:solidFill>
                  <a:srgbClr val="11437F"/>
                </a:solidFill>
                <a:latin typeface="+mj-lt"/>
                <a:ea typeface="Calibri"/>
                <a:cs typeface="Times New Roman"/>
              </a:rPr>
              <a:t>ОЖИДАЕМЫЙ РЕЗУЛЬТАТ:</a:t>
            </a:r>
            <a:endParaRPr sz="3624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842730" y="4583249"/>
            <a:ext cx="7692544" cy="1044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324" indent="-163324">
              <a:buFont typeface="Arial"/>
              <a:buChar char="•"/>
              <a:defRPr/>
            </a:pPr>
            <a:r>
              <a:rPr lang="ru-RU" sz="1238" dirty="0">
                <a:latin typeface="+mj-lt"/>
                <a:ea typeface="Calibri"/>
                <a:cs typeface="Times New Roman"/>
              </a:rPr>
              <a:t>Создание условий для централизации расходно-операционных функций</a:t>
            </a:r>
            <a:endParaRPr sz="3624" dirty="0"/>
          </a:p>
          <a:p>
            <a:pPr marL="163324" indent="-163324">
              <a:buFont typeface="Arial"/>
              <a:buChar char="•"/>
              <a:defRPr/>
            </a:pPr>
            <a:r>
              <a:rPr lang="ru-RU" sz="1238" dirty="0"/>
              <a:t>Осуществление операций со средствами федерального бюджета с учетом направления расходования и уровня </a:t>
            </a:r>
            <a:r>
              <a:rPr lang="ru-RU" sz="1238" dirty="0" err="1"/>
              <a:t>рискоемкости</a:t>
            </a:r>
            <a:endParaRPr lang="ru-RU" sz="1238" dirty="0"/>
          </a:p>
          <a:p>
            <a:pPr marL="163324" indent="-163324">
              <a:buFont typeface="Arial"/>
              <a:buChar char="•"/>
              <a:defRPr/>
            </a:pPr>
            <a:r>
              <a:rPr lang="ru-RU" sz="1238" dirty="0">
                <a:latin typeface="+mj-lt"/>
                <a:ea typeface="Calibri"/>
                <a:cs typeface="Times New Roman"/>
              </a:rPr>
              <a:t>Проведение Федеральным казначейством валютных операций с применением </a:t>
            </a:r>
            <a:r>
              <a:rPr lang="ru-RU" sz="1238" dirty="0">
                <a:ea typeface="Calibri"/>
                <a:cs typeface="Times New Roman"/>
              </a:rPr>
              <a:t>адаптивных подходов </a:t>
            </a:r>
          </a:p>
        </p:txBody>
      </p:sp>
      <p:sp>
        <p:nvSpPr>
          <p:cNvPr id="12" name="Номер слайда 2"/>
          <p:cNvSpPr>
            <a:spLocks noGrp="1"/>
          </p:cNvSpPr>
          <p:nvPr>
            <p:ph type="sldNum" sz="quarter" idx="7"/>
          </p:nvPr>
        </p:nvSpPr>
        <p:spPr bwMode="auto">
          <a:xfrm>
            <a:off x="6531861" y="6407366"/>
            <a:ext cx="2003414" cy="268856"/>
          </a:xfrm>
        </p:spPr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10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813678" y="162565"/>
            <a:ext cx="6945054" cy="796693"/>
          </a:xfrm>
        </p:spPr>
        <p:txBody>
          <a:bodyPr/>
          <a:lstStyle/>
          <a:p>
            <a:pPr>
              <a:defRPr/>
            </a:pPr>
            <a:r>
              <a:rPr lang="ru-RU" sz="1715">
                <a:ea typeface="Calibri"/>
                <a:cs typeface="Times New Roman"/>
              </a:rPr>
              <a:t>Достижение нового уровня эффективности управления государственными финансовыми ресурсами</a:t>
            </a:r>
            <a:br>
              <a:rPr lang="ru-RU" sz="1715">
                <a:ea typeface="Calibri"/>
                <a:cs typeface="Times New Roman"/>
              </a:rPr>
            </a:br>
            <a:r>
              <a:rPr lang="ru-RU"/>
              <a:t>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 bwMode="auto">
          <a:xfrm>
            <a:off x="6531861" y="6416439"/>
            <a:ext cx="2003414" cy="268856"/>
          </a:xfrm>
        </p:spPr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>7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842732" y="1784172"/>
            <a:ext cx="1374030" cy="326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524" b="1">
                <a:solidFill>
                  <a:srgbClr val="11437F"/>
                </a:solidFill>
                <a:latin typeface="+mj-lt"/>
                <a:ea typeface="Calibri"/>
                <a:cs typeface="Times New Roman"/>
              </a:rPr>
              <a:t>ОПИСАНИЕ:</a:t>
            </a:r>
            <a:endParaRPr lang="ru-RU" sz="1524" b="1">
              <a:solidFill>
                <a:srgbClr val="11437F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543398" y="2092361"/>
            <a:ext cx="3847134" cy="1425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324" indent="-163324">
              <a:buFont typeface="Arial"/>
              <a:buChar char="•"/>
              <a:defRPr/>
            </a:pPr>
            <a:r>
              <a:rPr lang="ru-RU" sz="1238">
                <a:ea typeface="Calibri"/>
                <a:cs typeface="Times New Roman"/>
              </a:rPr>
              <a:t>Формирование системы бюджетной дисциплины как инструмента превентивного управления</a:t>
            </a:r>
            <a:endParaRPr sz="3624"/>
          </a:p>
          <a:p>
            <a:pPr marL="163324" indent="-163324">
              <a:buFont typeface="Arial"/>
              <a:buChar char="•"/>
              <a:defRPr/>
            </a:pPr>
            <a:r>
              <a:rPr lang="ru-RU" sz="1238">
                <a:ea typeface="Calibri"/>
                <a:cs typeface="Times New Roman"/>
              </a:rPr>
              <a:t>Создание инструментов управления платежами федерального бюджета и развитие инструментов управления ликвидностью единого казначейского счета</a:t>
            </a:r>
            <a:endParaRPr lang="ru-RU" sz="1238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4426825" y="1784173"/>
            <a:ext cx="4355246" cy="32688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524" b="1">
                <a:solidFill>
                  <a:srgbClr val="11437F"/>
                </a:solidFill>
                <a:latin typeface="+mj-lt"/>
                <a:ea typeface="Calibri"/>
                <a:cs typeface="Times New Roman"/>
              </a:rPr>
              <a:t>СОЦИАЛЬНЫЙ ЭФФЕКТ:</a:t>
            </a:r>
            <a:endParaRPr sz="3624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4445889" y="2199577"/>
            <a:ext cx="3429012" cy="854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207" indent="-272207">
              <a:buFont typeface="Arial"/>
              <a:buChar char="•"/>
              <a:defRPr/>
            </a:pPr>
            <a:r>
              <a:rPr lang="ru-RU" sz="1238">
                <a:ea typeface="Calibri"/>
                <a:cs typeface="Times New Roman"/>
              </a:rPr>
              <a:t>Обеспечение сохранности и эффективное управление государственными финансовыми ресурсами</a:t>
            </a:r>
            <a:endParaRPr lang="en-US" sz="1238">
              <a:ea typeface="Calibri"/>
              <a:cs typeface="Times New Roman"/>
            </a:endParaRPr>
          </a:p>
        </p:txBody>
      </p:sp>
      <p:cxnSp>
        <p:nvCxnSpPr>
          <p:cNvPr id="11" name="Прямая соединительная линия 10"/>
          <p:cNvCxnSpPr>
            <a:cxnSpLocks/>
          </p:cNvCxnSpPr>
          <p:nvPr/>
        </p:nvCxnSpPr>
        <p:spPr bwMode="auto">
          <a:xfrm flipV="1">
            <a:off x="4354238" y="2077359"/>
            <a:ext cx="0" cy="651046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 bwMode="auto">
          <a:xfrm>
            <a:off x="816601" y="3806143"/>
            <a:ext cx="4355246" cy="32688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524" b="1">
                <a:solidFill>
                  <a:srgbClr val="11437F"/>
                </a:solidFill>
                <a:latin typeface="+mj-lt"/>
                <a:ea typeface="Calibri"/>
                <a:cs typeface="Times New Roman"/>
              </a:rPr>
              <a:t>ОЖИДАЕМЫЙ РЕЗУЛЬТАТ:</a:t>
            </a:r>
            <a:endParaRPr sz="3624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657686" y="4427873"/>
            <a:ext cx="7576404" cy="1425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324" indent="-163324" algn="just">
              <a:buFont typeface="Arial"/>
              <a:buChar char="•"/>
              <a:defRPr/>
            </a:pPr>
            <a:r>
              <a:rPr lang="ru-RU" sz="1238" dirty="0">
                <a:latin typeface="+mj-lt"/>
                <a:ea typeface="Calibri"/>
                <a:cs typeface="Times New Roman"/>
              </a:rPr>
              <a:t>Обеспечение апробации системы мониторинга и анализа исполнения федерального бюджета в увязке с плановыми показателями с учетом вариативности контрольных точек</a:t>
            </a:r>
          </a:p>
          <a:p>
            <a:pPr marL="163324" indent="-163324" algn="just">
              <a:buFont typeface="Arial"/>
              <a:buChar char="•"/>
              <a:defRPr/>
            </a:pPr>
            <a:endParaRPr lang="ru-RU" sz="1238" dirty="0">
              <a:latin typeface="+mj-lt"/>
              <a:ea typeface="Calibri"/>
              <a:cs typeface="Times New Roman"/>
            </a:endParaRPr>
          </a:p>
          <a:p>
            <a:pPr marL="163324" indent="-163324" algn="just">
              <a:buFont typeface="Arial"/>
              <a:buChar char="•"/>
              <a:defRPr/>
            </a:pPr>
            <a:r>
              <a:rPr lang="ru-RU" sz="1238" dirty="0">
                <a:latin typeface="+mj-lt"/>
                <a:ea typeface="Calibri"/>
                <a:cs typeface="Times New Roman"/>
              </a:rPr>
              <a:t>Реализация функционала Платежного календаря в части управления платежами федерального уровня</a:t>
            </a:r>
            <a:endParaRPr sz="3624" dirty="0"/>
          </a:p>
          <a:p>
            <a:pPr lvl="0" algn="just">
              <a:defRPr/>
            </a:pPr>
            <a:endParaRPr lang="ru-RU" sz="1238" dirty="0">
              <a:latin typeface="+mj-lt"/>
              <a:ea typeface="Calibri"/>
              <a:cs typeface="Times New Roman"/>
            </a:endParaRPr>
          </a:p>
          <a:p>
            <a:pPr marL="163324" indent="-163324" algn="just">
              <a:buFont typeface="Arial"/>
              <a:buChar char="•"/>
              <a:defRPr/>
            </a:pPr>
            <a:endParaRPr lang="ru-RU" sz="1238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5905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00823" y="46977"/>
            <a:ext cx="4342476" cy="553998"/>
          </a:xfrm>
        </p:spPr>
        <p:txBody>
          <a:bodyPr/>
          <a:lstStyle/>
          <a:p>
            <a:pPr algn="ctr">
              <a:spcAft>
                <a:spcPts val="0"/>
              </a:spcAft>
            </a:pPr>
            <a:r>
              <a:rPr lang="ru-RU" sz="1800" dirty="0"/>
              <a:t>Осуществление надзора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за </a:t>
            </a:r>
            <a:r>
              <a:rPr lang="ru-RU" sz="1800" dirty="0"/>
              <a:t>аудиторской деятельностью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778734"/>
              </p:ext>
            </p:extLst>
          </p:nvPr>
        </p:nvGraphicFramePr>
        <p:xfrm>
          <a:off x="533400" y="1162251"/>
          <a:ext cx="8153398" cy="56493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699"/>
                <a:gridCol w="4076699"/>
              </a:tblGrid>
              <a:tr h="3392698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ru-RU" sz="13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ru-RU" sz="13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Обеспечение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проведения контрольных и профилактических мероприятий в рамках внешнего контроля деятельности аудиторских организаций и контроля (надзора) в сфере ПОД/ФТ и ФРОМУ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Обеспечение ведения реестра аудиторских организаций, оказывающих аудиторские услуги общественно значимым организациям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функционала осуществления контроля (надзора) в сфере ПОД/ФТ и ФРОМУ в подсистеме финансового контроля ГИИС «Электронный бюджет»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Апробация механизма осуществления специального режима государственного контроля (надзора) в виде мониторинга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11437F"/>
                          </a:solidFill>
                          <a:latin typeface="+mj-lt"/>
                          <a:ea typeface="Calibri"/>
                          <a:cs typeface="Times New Roman"/>
                        </a:rPr>
                        <a:t>СОЦИАЛЬНЫЙ ЭФФЕКТ: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ru-RU" sz="13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Усиление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контроля за оказанием аудиторских услуг общественно значимым организациям, включая соблюдение требований «</a:t>
                      </a:r>
                      <a:r>
                        <a:rPr lang="ru-RU" sz="13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антиотмывочного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законодательства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качества оказания аудиторских услуг аудиторскими организациями, оказывающими аудиторские услуги общественно значимым организациям, и недопущение на рынок недобросовестных участников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Снижение нагрузки на контролируемых лиц </a:t>
                      </a:r>
                      <a:b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обеспечение приоритета профилактических мероприятий над контрольными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2256681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3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3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b="1" kern="1200" dirty="0" smtClean="0">
                          <a:solidFill>
                            <a:srgbClr val="11437F"/>
                          </a:solidFill>
                          <a:latin typeface="+mj-lt"/>
                          <a:ea typeface="Calibri"/>
                          <a:cs typeface="Times New Roman"/>
                        </a:rPr>
                        <a:t>ОЖИДАЕМЫЙ РЕЗУЛЬТАТ: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500" b="1" kern="1200" dirty="0">
                        <a:solidFill>
                          <a:srgbClr val="11437F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3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Апробирован механизм осуществления специального режима государственного контроля (надзора) в виде мониторинга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3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Обеспечен допуск на рынок оказания аудиторских услуг общественно значимым организациям аудиторских организаций, соответствующих требованиям законодательства в сфере аудиторской деятельности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3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Повышение эффективности осуществления контроля (надзора) в сфере ПОД/ФТ и ФРОМУ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914400" y="1143000"/>
            <a:ext cx="1374030" cy="326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500" b="1" dirty="0">
                <a:solidFill>
                  <a:srgbClr val="11437F"/>
                </a:solidFill>
                <a:latin typeface="+mj-lt"/>
                <a:ea typeface="Calibri"/>
                <a:cs typeface="Times New Roman"/>
              </a:rPr>
              <a:t>ОПИСАНИЕ:</a:t>
            </a:r>
            <a:endParaRPr lang="ru-RU" sz="1500" b="1" dirty="0">
              <a:solidFill>
                <a:srgbClr val="11437F"/>
              </a:solidFill>
              <a:latin typeface="+mj-lt"/>
            </a:endParaRPr>
          </a:p>
        </p:txBody>
      </p:sp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4572000" y="1676400"/>
            <a:ext cx="1" cy="289560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447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700588" y="47625"/>
            <a:ext cx="4343400" cy="830997"/>
          </a:xfrm>
        </p:spPr>
        <p:txBody>
          <a:bodyPr/>
          <a:lstStyle/>
          <a:p>
            <a:pPr defTabSz="871057">
              <a:defRPr/>
            </a:pPr>
            <a:r>
              <a:rPr lang="ru-RU" sz="1800" dirty="0">
                <a:ea typeface="Calibri"/>
                <a:cs typeface="Times New Roman"/>
              </a:rPr>
              <a:t>Обеспечение функционирования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системы казначейских платежей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 bwMode="auto">
          <a:xfrm>
            <a:off x="6940177" y="6555595"/>
            <a:ext cx="2103121" cy="268792"/>
          </a:xfrm>
        </p:spPr>
        <p:txBody>
          <a:bodyPr/>
          <a:lstStyle/>
          <a:p>
            <a:pPr>
              <a:defRPr/>
            </a:pPr>
            <a:r>
              <a:rPr lang="en-US"/>
              <a:t>10</a:t>
            </a:r>
            <a:endParaRPr lang="ru-RU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842727" y="1249039"/>
            <a:ext cx="1374030" cy="326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500" b="1">
                <a:solidFill>
                  <a:srgbClr val="11437F"/>
                </a:solidFill>
                <a:latin typeface="+mj-lt"/>
                <a:ea typeface="Calibri"/>
                <a:cs typeface="Times New Roman"/>
              </a:rPr>
              <a:t>ОПИСАНИЕ:</a:t>
            </a:r>
            <a:endParaRPr lang="ru-RU" sz="1500" b="1">
              <a:solidFill>
                <a:srgbClr val="11437F"/>
              </a:solidFill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4445889" y="1294648"/>
            <a:ext cx="4355246" cy="32688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500" b="1" dirty="0">
                <a:solidFill>
                  <a:srgbClr val="11437F"/>
                </a:solidFill>
                <a:latin typeface="+mj-lt"/>
                <a:ea typeface="Calibri"/>
                <a:cs typeface="Times New Roman"/>
              </a:rPr>
              <a:t>СОЦИАЛЬНЫЙ ЭФФЕКТ:</a:t>
            </a:r>
            <a:endParaRPr dirty="0"/>
          </a:p>
        </p:txBody>
      </p:sp>
      <p:cxnSp>
        <p:nvCxnSpPr>
          <p:cNvPr id="11" name="Прямая соединительная линия 10"/>
          <p:cNvCxnSpPr>
            <a:cxnSpLocks/>
          </p:cNvCxnSpPr>
          <p:nvPr/>
        </p:nvCxnSpPr>
        <p:spPr bwMode="auto">
          <a:xfrm flipH="1" flipV="1">
            <a:off x="4354238" y="1617151"/>
            <a:ext cx="8249" cy="2145194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 bwMode="auto">
          <a:xfrm>
            <a:off x="842729" y="4105635"/>
            <a:ext cx="4355246" cy="32688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500" b="1">
                <a:solidFill>
                  <a:srgbClr val="11437F"/>
                </a:solidFill>
                <a:latin typeface="+mj-lt"/>
                <a:ea typeface="Calibri"/>
                <a:cs typeface="Times New Roman"/>
              </a:rPr>
              <a:t>ОЖИДАЕМЫЙ РЕЗУЛЬТАТ:</a:t>
            </a:r>
            <a:endParaRPr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842727" y="4432519"/>
            <a:ext cx="7651413" cy="1920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324" indent="-163324" algn="just">
              <a:buFont typeface="Arial"/>
              <a:buChar char="•"/>
              <a:defRPr/>
            </a:pPr>
            <a:r>
              <a:rPr lang="ru-RU" sz="1200">
                <a:latin typeface="+mj-lt"/>
                <a:ea typeface="Calibri"/>
                <a:cs typeface="Times New Roman"/>
              </a:rPr>
              <a:t>Обеспечение функционирования системы казначейских платежей</a:t>
            </a:r>
            <a:endParaRPr/>
          </a:p>
          <a:p>
            <a:pPr marL="163324" indent="-163324" algn="just">
              <a:buFont typeface="Arial"/>
              <a:buChar char="•"/>
              <a:defRPr/>
            </a:pPr>
            <a:r>
              <a:rPr lang="ru-RU" sz="1200">
                <a:ea typeface="Calibri"/>
                <a:cs typeface="Times New Roman"/>
              </a:rPr>
              <a:t>Расширение сферы применения сервиса </a:t>
            </a:r>
            <a:r>
              <a:rPr lang="ru-RU" sz="1200">
                <a:latin typeface="+mj-lt"/>
                <a:ea typeface="Calibri"/>
                <a:cs typeface="Times New Roman"/>
              </a:rPr>
              <a:t>быстрых платежей при осуществлении платежей в бюджет</a:t>
            </a:r>
            <a:r>
              <a:rPr lang="ru-RU" sz="1200">
                <a:latin typeface="Arial"/>
                <a:ea typeface="Calibri"/>
                <a:cs typeface="Times New Roman"/>
              </a:rPr>
              <a:t>ную систему (</a:t>
            </a:r>
            <a:r>
              <a:rPr lang="en-US" sz="1200">
                <a:latin typeface="Arial"/>
                <a:ea typeface="Calibri"/>
                <a:cs typeface="Times New Roman"/>
              </a:rPr>
              <a:t>C2G)</a:t>
            </a:r>
            <a:r>
              <a:rPr lang="ru-RU" sz="1200">
                <a:latin typeface="Arial"/>
                <a:ea typeface="Calibri"/>
                <a:cs typeface="Times New Roman"/>
              </a:rPr>
              <a:t>, в том числе с использованием новых сценариев: </a:t>
            </a:r>
            <a:r>
              <a:rPr lang="ru-RU" sz="1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на федеральном и региональных порталах государственных и муниципальных услуг, сайтах ведомств и учреждений в сети «Интернет», а также в местах обслуживания граждан и организаций</a:t>
            </a:r>
            <a:endParaRPr/>
          </a:p>
          <a:p>
            <a:pPr marL="163324" indent="-163324" algn="just">
              <a:buFont typeface="Arial"/>
              <a:buChar char="•"/>
              <a:defRPr/>
            </a:pPr>
            <a:r>
              <a:rPr lang="ru-RU" sz="1200">
                <a:ea typeface="Calibri"/>
                <a:cs typeface="Times New Roman"/>
              </a:rPr>
              <a:t>Распространение </a:t>
            </a:r>
            <a:r>
              <a:rPr lang="ru-RU" sz="1200">
                <a:latin typeface="+mj-lt"/>
                <a:ea typeface="Calibri"/>
                <a:cs typeface="Times New Roman"/>
              </a:rPr>
              <a:t>сервиса перечисления денежных средств по реквизитам карт «Мир»</a:t>
            </a:r>
            <a:r>
              <a:rPr lang="ru-RU" sz="1200">
                <a:latin typeface="Arial"/>
                <a:ea typeface="Calibri"/>
                <a:cs typeface="Times New Roman"/>
              </a:rPr>
              <a:t> на новые виды выплат, в том числе при перечислении оплаты труда и иных схожих по своему содержанию выплат в органах государственной власти и учреждениях</a:t>
            </a:r>
            <a:endParaRPr/>
          </a:p>
          <a:p>
            <a:pPr marL="163324" indent="-163324" algn="just">
              <a:buFont typeface="Arial"/>
              <a:buChar char="•"/>
              <a:defRPr/>
            </a:pPr>
            <a:r>
              <a:rPr lang="ru-RU" sz="1200">
                <a:latin typeface="+mj-lt"/>
                <a:ea typeface="Calibri"/>
                <a:cs typeface="Times New Roman"/>
              </a:rPr>
              <a:t>Создание условий  для перехода Федерального казначейства на обмен электронными межбанковскими сообщениями по международным стандартам ISO 20022</a:t>
            </a:r>
            <a:endParaRPr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842729" y="1739365"/>
            <a:ext cx="3371555" cy="823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324" indent="-163324" algn="just">
              <a:buFont typeface="Arial"/>
              <a:buChar char="•"/>
              <a:defRPr/>
            </a:pPr>
            <a:r>
              <a:rPr lang="ru-RU" sz="1200" dirty="0">
                <a:latin typeface="+mj-lt"/>
                <a:ea typeface="Calibri"/>
                <a:cs typeface="Times New Roman"/>
              </a:rPr>
              <a:t>Обеспечение функционирования системы казначейских платежей, взаимодействие системы казначейских платежей с платежными системами</a:t>
            </a:r>
            <a:endParaRPr lang="en-US" sz="1200" dirty="0">
              <a:latin typeface="+mj-lt"/>
              <a:cs typeface="Times New Roman"/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4445888" y="1739367"/>
            <a:ext cx="3961994" cy="2103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207" indent="-272207" algn="just">
              <a:buFont typeface="Arial"/>
              <a:buChar char="•"/>
              <a:defRPr/>
            </a:pPr>
            <a:r>
              <a:rPr lang="ru-RU" sz="1200">
                <a:latin typeface="+mj-lt"/>
                <a:ea typeface="Calibri"/>
                <a:cs typeface="Times New Roman"/>
              </a:rPr>
              <a:t>Обеспечение сохранности </a:t>
            </a:r>
            <a:r>
              <a:rPr lang="ru-RU" sz="1200">
                <a:latin typeface="Arial"/>
                <a:ea typeface="Calibri"/>
                <a:cs typeface="Times New Roman"/>
              </a:rPr>
              <a:t>и эффективности управления государственными финансовыми ресурсами</a:t>
            </a:r>
            <a:endParaRPr lang="en-US" sz="1200">
              <a:latin typeface="+mj-lt"/>
              <a:ea typeface="Calibri"/>
              <a:cs typeface="Times New Roman"/>
            </a:endParaRPr>
          </a:p>
          <a:p>
            <a:pPr marL="272207" indent="-272207" algn="just">
              <a:buFont typeface="Arial"/>
              <a:buChar char="•"/>
              <a:defRPr/>
            </a:pPr>
            <a:r>
              <a:rPr lang="ru-RU" sz="1200">
                <a:latin typeface="+mj-lt"/>
                <a:ea typeface="Calibri"/>
                <a:cs typeface="Times New Roman"/>
              </a:rPr>
              <a:t>Упрощение процессов и расширение возможных способов </a:t>
            </a:r>
            <a:r>
              <a:rPr lang="ru-RU" sz="1200">
                <a:latin typeface="Arial"/>
                <a:ea typeface="Calibri"/>
                <a:cs typeface="Times New Roman"/>
              </a:rPr>
              <a:t>осуществления платежей</a:t>
            </a:r>
            <a:r>
              <a:rPr lang="ru-RU" sz="1200">
                <a:latin typeface="+mj-lt"/>
                <a:ea typeface="Calibri"/>
                <a:cs typeface="Times New Roman"/>
              </a:rPr>
              <a:t> в бюджет и выплат средств из бюджета</a:t>
            </a:r>
            <a:endParaRPr lang="en-US" sz="1200">
              <a:latin typeface="+mj-lt"/>
              <a:ea typeface="Calibri"/>
              <a:cs typeface="Times New Roman"/>
            </a:endParaRPr>
          </a:p>
          <a:p>
            <a:pPr marL="272207" indent="-272207" algn="just">
              <a:buFont typeface="Arial"/>
              <a:buChar char="•"/>
              <a:defRPr/>
            </a:pPr>
            <a:r>
              <a:rPr lang="ru-RU" sz="1200">
                <a:latin typeface="+mj-lt"/>
                <a:ea typeface="Calibri"/>
                <a:cs typeface="Times New Roman"/>
              </a:rPr>
              <a:t>Обеспечение бесперебойного осуществления платежей</a:t>
            </a:r>
            <a:endParaRPr lang="en-US" sz="1200">
              <a:latin typeface="+mj-lt"/>
              <a:ea typeface="Calibri"/>
              <a:cs typeface="Times New Roman"/>
            </a:endParaRPr>
          </a:p>
          <a:p>
            <a:pPr marL="272207" indent="-272207" algn="just">
              <a:buFont typeface="Arial"/>
              <a:buChar char="•"/>
              <a:defRPr/>
            </a:pPr>
            <a:r>
              <a:rPr lang="ru-RU" sz="1200">
                <a:latin typeface="+mj-lt"/>
                <a:ea typeface="Calibri"/>
                <a:cs typeface="Times New Roman"/>
              </a:rPr>
              <a:t>Повышение качества платежных услуг</a:t>
            </a:r>
            <a:endParaRPr lang="en-US" sz="1200">
              <a:latin typeface="+mj-lt"/>
              <a:ea typeface="Calibri"/>
              <a:cs typeface="Times New Roman"/>
            </a:endParaRPr>
          </a:p>
          <a:p>
            <a:pPr marL="272207" indent="-272207" algn="just">
              <a:buFont typeface="Arial"/>
              <a:buChar char="•"/>
              <a:defRPr/>
            </a:pPr>
            <a:r>
              <a:rPr lang="ru-RU" sz="1200">
                <a:latin typeface="+mj-lt"/>
                <a:ea typeface="Calibri"/>
                <a:cs typeface="Times New Roman"/>
              </a:rPr>
              <a:t>Гарантированное доведение денежных средств до получателя</a:t>
            </a:r>
            <a:endParaRPr lang="ru-RU" sz="12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2078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676400" y="47625"/>
            <a:ext cx="7367588" cy="2076594"/>
          </a:xfrm>
        </p:spPr>
        <p:txBody>
          <a:bodyPr/>
          <a:lstStyle/>
          <a:p>
            <a:pPr defTabSz="871057">
              <a:defRPr/>
            </a:pPr>
            <a:r>
              <a:rPr lang="ru-RU" sz="1800">
                <a:cs typeface="Times New Roman"/>
              </a:rPr>
              <a:t>Повышение адресного характера использования бюджетных средств на меры социальной поддержки граждан</a:t>
            </a:r>
            <a:br>
              <a:rPr lang="ru-RU" sz="1800">
                <a:cs typeface="Times New Roman"/>
              </a:rPr>
            </a:br>
            <a:r>
              <a:rPr lang="ru-RU" sz="1400"/>
              <a:t/>
            </a:r>
            <a:br>
              <a:rPr lang="ru-RU" sz="1400"/>
            </a:br>
            <a:r>
              <a:rPr lang="ru-RU" sz="1400"/>
              <a:t/>
            </a:r>
            <a:br>
              <a:rPr lang="ru-RU" sz="1400"/>
            </a:b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 bwMode="auto">
          <a:xfrm>
            <a:off x="6940177" y="6555595"/>
            <a:ext cx="2103121" cy="268792"/>
          </a:xfrm>
        </p:spPr>
        <p:txBody>
          <a:bodyPr/>
          <a:lstStyle/>
          <a:p>
            <a:pPr>
              <a:defRPr/>
            </a:pPr>
            <a:r>
              <a:rPr lang="ru-RU"/>
              <a:t>1</a:t>
            </a:r>
            <a:r>
              <a:rPr lang="en-US"/>
              <a:t>1</a:t>
            </a:r>
            <a:endParaRPr lang="ru-RU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842732" y="1291811"/>
            <a:ext cx="1374030" cy="326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500" b="1">
                <a:solidFill>
                  <a:srgbClr val="11437F"/>
                </a:solidFill>
                <a:ea typeface="Calibri"/>
                <a:cs typeface="Times New Roman"/>
              </a:rPr>
              <a:t>ОПИСАНИЕ:</a:t>
            </a:r>
            <a:endParaRPr lang="ru-RU" sz="1500" b="1">
              <a:solidFill>
                <a:srgbClr val="11437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4438651" y="1291811"/>
            <a:ext cx="4355246" cy="32688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500" b="1">
                <a:solidFill>
                  <a:srgbClr val="11437F"/>
                </a:solidFill>
                <a:ea typeface="Calibri"/>
                <a:cs typeface="Times New Roman"/>
              </a:rPr>
              <a:t>СОЦИАЛЬНЫЙ ЭФФЕКТ:</a:t>
            </a:r>
            <a:endParaRPr/>
          </a:p>
        </p:txBody>
      </p:sp>
      <p:cxnSp>
        <p:nvCxnSpPr>
          <p:cNvPr id="11" name="Прямая соединительная линия 10"/>
          <p:cNvCxnSpPr>
            <a:cxnSpLocks/>
          </p:cNvCxnSpPr>
          <p:nvPr/>
        </p:nvCxnSpPr>
        <p:spPr bwMode="auto">
          <a:xfrm flipV="1">
            <a:off x="4354238" y="1832077"/>
            <a:ext cx="0" cy="1884434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 bwMode="auto">
          <a:xfrm>
            <a:off x="842732" y="4186070"/>
            <a:ext cx="4355246" cy="32688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500" b="1">
                <a:solidFill>
                  <a:srgbClr val="11437F"/>
                </a:solidFill>
                <a:ea typeface="Calibri"/>
                <a:cs typeface="Times New Roman"/>
              </a:rPr>
              <a:t>ОЖИДАЕМЫЙ РЕЗУЛЬТАТ:</a:t>
            </a:r>
            <a:endParaRPr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842727" y="1760292"/>
            <a:ext cx="3376953" cy="823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324" marR="0" indent="-16332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200">
                <a:solidFill>
                  <a:prstClr val="black"/>
                </a:solidFill>
              </a:rPr>
              <a:t>Расширение </a:t>
            </a:r>
            <a:r>
              <a:rPr lang="ru-RU" sz="1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федеральных и региональных мер поддержки с</a:t>
            </a:r>
            <a:r>
              <a:rPr lang="ru-RU" sz="1200" b="1" i="0" u="none" strike="noStrike" cap="none" spc="0">
                <a:solidFill>
                  <a:schemeClr val="tx2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использованием электронного сертификата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4438648" y="1760292"/>
            <a:ext cx="3994898" cy="1920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207" indent="-272207" algn="just">
              <a:buFont typeface="Arial"/>
              <a:buChar char="•"/>
              <a:defRPr/>
            </a:pPr>
            <a:r>
              <a:rPr lang="ru-RU" sz="1200">
                <a:solidFill>
                  <a:prstClr val="black"/>
                </a:solidFill>
                <a:ea typeface="Calibri"/>
                <a:cs typeface="Times New Roman"/>
              </a:rPr>
              <a:t>Востребованная форма получения мер государственной поддержки </a:t>
            </a:r>
            <a:endParaRPr lang="en-US" sz="1200">
              <a:solidFill>
                <a:prstClr val="black"/>
              </a:solidFill>
              <a:ea typeface="Calibri"/>
              <a:cs typeface="Times New Roman"/>
            </a:endParaRPr>
          </a:p>
          <a:p>
            <a:pPr marL="272207" indent="-272207" algn="just">
              <a:buFont typeface="Arial"/>
              <a:buChar char="•"/>
              <a:defRPr/>
            </a:pPr>
            <a:r>
              <a:rPr lang="ru-RU" sz="1200">
                <a:solidFill>
                  <a:prstClr val="black"/>
                </a:solidFill>
                <a:ea typeface="Calibri"/>
                <a:cs typeface="Times New Roman"/>
              </a:rPr>
              <a:t>Упрощение и ускорение процессов предоставления мер государственной поддержки</a:t>
            </a:r>
            <a:endParaRPr/>
          </a:p>
          <a:p>
            <a:pPr marL="272207" indent="-272207" algn="just">
              <a:buFont typeface="Arial"/>
              <a:buChar char="•"/>
              <a:defRPr/>
            </a:pPr>
            <a:r>
              <a:rPr lang="ru-RU" sz="1200">
                <a:solidFill>
                  <a:prstClr val="black"/>
                </a:solidFill>
                <a:ea typeface="Calibri"/>
                <a:cs typeface="Times New Roman"/>
              </a:rPr>
              <a:t>Повышение качества предоставляемых государственных услуг</a:t>
            </a:r>
            <a:endParaRPr lang="en-US" sz="1200">
              <a:solidFill>
                <a:prstClr val="black"/>
              </a:solidFill>
              <a:ea typeface="Calibri"/>
              <a:cs typeface="Times New Roman"/>
            </a:endParaRPr>
          </a:p>
          <a:p>
            <a:pPr marL="272207" indent="-272207" algn="just">
              <a:buFont typeface="Arial"/>
              <a:buChar char="•"/>
              <a:defRPr/>
            </a:pPr>
            <a:r>
              <a:rPr lang="ru-RU" sz="1200">
                <a:solidFill>
                  <a:prstClr val="black"/>
                </a:solidFill>
                <a:ea typeface="Calibri"/>
                <a:cs typeface="Times New Roman"/>
              </a:rPr>
              <a:t>Целевое использование выделенных средств</a:t>
            </a:r>
            <a:endParaRPr/>
          </a:p>
          <a:p>
            <a:pPr marL="272207" indent="-272207" algn="just">
              <a:buFont typeface="Arial"/>
              <a:buChar char="•"/>
              <a:defRPr/>
            </a:pPr>
            <a:r>
              <a:rPr lang="ru-RU" sz="1200">
                <a:solidFill>
                  <a:prstClr val="black"/>
                </a:solidFill>
              </a:rPr>
              <a:t>Адресный характер использования бюджетных средств</a:t>
            </a:r>
            <a:endParaRPr/>
          </a:p>
          <a:p>
            <a:pPr marL="272207" indent="-272207">
              <a:buFont typeface="Arial"/>
              <a:buChar char="•"/>
              <a:defRPr/>
            </a:pPr>
            <a:endParaRPr lang="ru-RU" sz="120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724864" y="4564008"/>
            <a:ext cx="7795962" cy="1189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324" indent="-163324" algn="just">
              <a:buFont typeface="Arial"/>
              <a:buChar char="•"/>
              <a:defRPr/>
            </a:pPr>
            <a:r>
              <a:rPr lang="ru-RU" sz="1200">
                <a:solidFill>
                  <a:prstClr val="black"/>
                </a:solidFill>
                <a:ea typeface="Calibri"/>
                <a:cs typeface="Times New Roman"/>
              </a:rPr>
              <a:t>Использование электронных сертификатов при предоставлении мер социальной защиты в натуральной форме, финансирование которых осуществляется за счет средств федерального и региональных бюджетов</a:t>
            </a:r>
            <a:endParaRPr/>
          </a:p>
          <a:p>
            <a:pPr marL="163324" indent="-163324" algn="just">
              <a:buFont typeface="Arial"/>
              <a:buChar char="•"/>
              <a:defRPr/>
            </a:pPr>
            <a:r>
              <a:rPr lang="ru-RU" sz="1200">
                <a:solidFill>
                  <a:prstClr val="black"/>
                </a:solidFill>
              </a:rPr>
              <a:t>Привлечение новых продавцов (исполнителей) к реализации товаров (работ, услуг) с использованием электронного сертификата</a:t>
            </a:r>
            <a:endParaRPr/>
          </a:p>
          <a:p>
            <a:pPr marL="163324" indent="-163324" algn="just">
              <a:buFont typeface="Arial"/>
              <a:buChar char="•"/>
              <a:defRPr/>
            </a:pPr>
            <a:r>
              <a:rPr lang="ru-RU" sz="1200">
                <a:solidFill>
                  <a:prstClr val="black"/>
                </a:solidFill>
              </a:rPr>
              <a:t>Развитие государственной информационной системы электронных сертификатов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7025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1249" y="47623"/>
            <a:ext cx="7291617" cy="800460"/>
          </a:xfrm>
        </p:spPr>
        <p:txBody>
          <a:bodyPr/>
          <a:lstStyle/>
          <a:p>
            <a:pPr lvl="0">
              <a:defRPr/>
            </a:pPr>
            <a:r>
              <a:rPr lang="ru-RU"/>
              <a:t>Развитие Государственной информационной системы о государственных и муниципальных платежах</a:t>
            </a:r>
            <a:br>
              <a:rPr lang="ru-RU"/>
            </a:b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 bwMode="auto">
          <a:xfrm>
            <a:off x="6940177" y="6555595"/>
            <a:ext cx="2103121" cy="268792"/>
          </a:xfrm>
        </p:spPr>
        <p:txBody>
          <a:bodyPr/>
          <a:lstStyle/>
          <a:p>
            <a:pPr>
              <a:defRPr/>
            </a:pPr>
            <a:r>
              <a:rPr lang="ru-RU"/>
              <a:t>1</a:t>
            </a:r>
            <a:r>
              <a:rPr lang="en-US"/>
              <a:t>2</a:t>
            </a:r>
            <a:endParaRPr lang="ru-RU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842731" y="900629"/>
            <a:ext cx="1374030" cy="326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500" b="1">
                <a:solidFill>
                  <a:srgbClr val="11437F"/>
                </a:solidFill>
                <a:ea typeface="Calibri"/>
                <a:cs typeface="Times New Roman"/>
              </a:rPr>
              <a:t>ОПИСАНИЕ:</a:t>
            </a:r>
            <a:endParaRPr lang="ru-RU" sz="1500" b="1">
              <a:solidFill>
                <a:srgbClr val="11437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786897" y="1237914"/>
            <a:ext cx="3616115" cy="1097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324" indent="-163324" algn="just">
              <a:buFont typeface="Arial"/>
              <a:buChar char="•"/>
              <a:defRPr/>
            </a:pPr>
            <a:r>
              <a:rPr lang="ru-RU" sz="1100">
                <a:solidFill>
                  <a:prstClr val="black"/>
                </a:solidFill>
                <a:ea typeface="Calibri"/>
                <a:cs typeface="Times New Roman"/>
              </a:rPr>
              <a:t>Трансформация механизма информационного взаимодействия с ГИС ГМП органов, направляющих дела в суды, администраторов доходов, органов судебной системы и органов принудительного исполнения (предоставление сервиса выставления начислений)</a:t>
            </a: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4354237" y="848083"/>
            <a:ext cx="4355246" cy="32688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500" b="1">
                <a:solidFill>
                  <a:srgbClr val="11437F"/>
                </a:solidFill>
                <a:ea typeface="Calibri"/>
                <a:cs typeface="Times New Roman"/>
              </a:rPr>
              <a:t>СОЦИАЛЬНЫЙ ЭФФЕКТ: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4622276" y="1219064"/>
            <a:ext cx="3929424" cy="1097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206" indent="-272206" algn="just">
              <a:buFont typeface="Arial"/>
              <a:buChar char="•"/>
              <a:defRPr/>
            </a:pPr>
            <a:r>
              <a:rPr lang="ru-RU" sz="1100">
                <a:solidFill>
                  <a:prstClr val="black"/>
                </a:solidFill>
                <a:ea typeface="Calibri"/>
                <a:cs typeface="Times New Roman"/>
              </a:rPr>
              <a:t>Получение информации о наличии  обязательств перед бюджетом по результатам рассмотрения дел в судах по принципу «одного окна»</a:t>
            </a:r>
          </a:p>
          <a:p>
            <a:pPr marL="272206" marR="0" indent="-272206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100" b="0" i="0" u="none" strike="noStrike" cap="none" spc="0">
                <a:solidFill>
                  <a:prstClr val="black"/>
                </a:solidFill>
                <a:latin typeface="Arial"/>
                <a:ea typeface="Arial"/>
                <a:cs typeface="Arial"/>
              </a:rPr>
              <a:t>Оперативное погашение обязательства</a:t>
            </a:r>
            <a:endParaRPr lang="ru-RU" sz="1100" b="0" i="0" u="none" strike="noStrike" cap="none" spc="0">
              <a:solidFill>
                <a:prstClr val="black"/>
              </a:solidFill>
              <a:latin typeface="Arial"/>
              <a:cs typeface="Arial"/>
            </a:endParaRPr>
          </a:p>
          <a:p>
            <a:pPr marL="272207" indent="-272207" algn="just">
              <a:buFont typeface="Arial"/>
              <a:buChar char="•"/>
              <a:defRPr/>
            </a:pPr>
            <a:r>
              <a:rPr lang="ru-RU" sz="1100">
                <a:solidFill>
                  <a:prstClr val="black"/>
                </a:solidFill>
                <a:ea typeface="Calibri"/>
                <a:cs typeface="Times New Roman"/>
              </a:rPr>
              <a:t>Снижение административных издержек для граждан и организаций</a:t>
            </a:r>
            <a:endParaRPr lang="en-US" sz="110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cxnSp>
        <p:nvCxnSpPr>
          <p:cNvPr id="11" name="Прямая соединительная линия 10"/>
          <p:cNvCxnSpPr>
            <a:cxnSpLocks/>
          </p:cNvCxnSpPr>
          <p:nvPr/>
        </p:nvCxnSpPr>
        <p:spPr bwMode="auto">
          <a:xfrm flipH="1" flipV="1">
            <a:off x="4610640" y="1174967"/>
            <a:ext cx="0" cy="3293267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 bwMode="auto">
          <a:xfrm>
            <a:off x="842731" y="4651964"/>
            <a:ext cx="4355246" cy="32688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500" b="1">
                <a:solidFill>
                  <a:srgbClr val="11437F"/>
                </a:solidFill>
                <a:ea typeface="Calibri"/>
                <a:cs typeface="Times New Roman"/>
              </a:rPr>
              <a:t>ОЖИДАЕМЫЙ РЕЗУЛЬТАТ:</a:t>
            </a:r>
            <a:endParaRPr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798629" y="4978846"/>
            <a:ext cx="7956162" cy="2316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323" indent="-163323" algn="just">
              <a:buFont typeface="Arial"/>
              <a:buChar char="•"/>
              <a:defRPr/>
            </a:pPr>
            <a:r>
              <a:rPr lang="ru-RU" sz="1100">
                <a:solidFill>
                  <a:prstClr val="black"/>
                </a:solidFill>
                <a:ea typeface="Calibri"/>
                <a:cs typeface="Times New Roman"/>
              </a:rPr>
              <a:t>Оптимизация взаимодействия администраторов доходов бюджета, оранов судебной системы и судебных приставов</a:t>
            </a:r>
            <a:endParaRPr sz="3600"/>
          </a:p>
          <a:p>
            <a:pPr marL="163323" indent="-163323" algn="just">
              <a:buFont typeface="Arial"/>
              <a:buChar char="•"/>
              <a:defRPr/>
            </a:pPr>
            <a:r>
              <a:rPr lang="ru-RU" sz="1100">
                <a:solidFill>
                  <a:prstClr val="black"/>
                </a:solidFill>
                <a:ea typeface="Calibri"/>
                <a:cs typeface="Times New Roman"/>
              </a:rPr>
              <a:t>Сокращение бумажного документооборота</a:t>
            </a:r>
            <a:r>
              <a:rPr lang="ru-RU" sz="1100">
                <a:solidFill>
                  <a:prstClr val="black"/>
                </a:solidFill>
              </a:rPr>
              <a:t> </a:t>
            </a:r>
            <a:endParaRPr lang="ru-RU" sz="1100">
              <a:solidFill>
                <a:prstClr val="black"/>
              </a:solidFill>
              <a:ea typeface="Calibri"/>
              <a:cs typeface="Times New Roman"/>
            </a:endParaRPr>
          </a:p>
          <a:p>
            <a:pPr marL="163324" marR="0" indent="-163324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100" b="0" i="0" u="none" strike="noStrike" cap="none" spc="0">
                <a:solidFill>
                  <a:prstClr val="black"/>
                </a:solidFill>
                <a:latin typeface="Arial"/>
                <a:ea typeface="Arial"/>
                <a:cs typeface="Arial"/>
              </a:rPr>
              <a:t>Минимизация количества невыясненных платежей в бюджет</a:t>
            </a:r>
            <a:endParaRPr lang="ru-RU" sz="1100" b="0" i="0" u="none" strike="noStrike" cap="none" spc="0">
              <a:solidFill>
                <a:prstClr val="black"/>
              </a:solidFill>
              <a:latin typeface="Arial"/>
              <a:cs typeface="Arial"/>
            </a:endParaRPr>
          </a:p>
          <a:p>
            <a:pPr marL="163324" marR="0" indent="-163324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100">
                <a:solidFill>
                  <a:prstClr val="black"/>
                </a:solidFill>
                <a:ea typeface="Calibri"/>
                <a:cs typeface="Times New Roman"/>
              </a:rPr>
              <a:t>Обеспечение условий для создания и функционирования Единого государственного реестра записей о требованиях</a:t>
            </a:r>
          </a:p>
          <a:p>
            <a:pPr marL="163323" marR="0" indent="-163323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100">
                <a:solidFill>
                  <a:prstClr val="black"/>
                </a:solidFill>
                <a:ea typeface="Calibri"/>
                <a:cs typeface="Times New Roman"/>
              </a:rPr>
              <a:t>Обеспечение </a:t>
            </a:r>
            <a:r>
              <a:rPr lang="ru-RU" sz="11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возможности размещения в ГИС ГМП начислений коммерческих организаций и платежей в их адрес</a:t>
            </a:r>
            <a:endParaRPr sz="1100">
              <a:solidFill>
                <a:prstClr val="black"/>
              </a:solidFill>
              <a:ea typeface="Calibri"/>
              <a:cs typeface="Times New Roman"/>
            </a:endParaRPr>
          </a:p>
          <a:p>
            <a:pPr marL="163323" marR="0" indent="-163323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100">
                <a:solidFill>
                  <a:prstClr val="black"/>
                </a:solidFill>
                <a:ea typeface="Calibri"/>
                <a:cs typeface="Times New Roman"/>
              </a:rPr>
              <a:t>Обеспечение возможности выставления начислений </a:t>
            </a:r>
            <a:r>
              <a:rPr lang="ru-RU" sz="11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 рамках платной деятельности для бюджетных и автономных учреждений</a:t>
            </a:r>
            <a:endParaRPr sz="1100">
              <a:solidFill>
                <a:prstClr val="black"/>
              </a:solidFill>
              <a:ea typeface="Calibri"/>
              <a:cs typeface="Times New Roman"/>
            </a:endParaRPr>
          </a:p>
          <a:p>
            <a:pPr marL="163323" marR="0" indent="-163323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100">
                <a:solidFill>
                  <a:prstClr val="black"/>
                </a:solidFill>
                <a:ea typeface="Calibri"/>
                <a:cs typeface="Times New Roman"/>
              </a:rPr>
              <a:t>Повышение уровня оплачиваемости начислений</a:t>
            </a:r>
            <a:endParaRPr sz="1100">
              <a:solidFill>
                <a:prstClr val="black"/>
              </a:solidFill>
              <a:ea typeface="Calibri"/>
              <a:cs typeface="Times New Roman"/>
            </a:endParaRPr>
          </a:p>
          <a:p>
            <a:pPr marL="163323" marR="0" indent="-163323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endParaRPr lang="ru-RU" sz="3600"/>
          </a:p>
        </p:txBody>
      </p:sp>
      <p:sp>
        <p:nvSpPr>
          <p:cNvPr id="340051594" name="Прямоугольник 6"/>
          <p:cNvSpPr/>
          <p:nvPr/>
        </p:nvSpPr>
        <p:spPr bwMode="auto">
          <a:xfrm>
            <a:off x="803274" y="2325323"/>
            <a:ext cx="3599019" cy="1265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323" indent="-163323" algn="just">
              <a:buFont typeface="Arial"/>
              <a:buChar char="•"/>
              <a:defRPr/>
            </a:pPr>
            <a:r>
              <a:rPr lang="ru-RU" sz="11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Расширение сферы применения ГИС ГМП в части обеспечения возможности размещения в ГИС ГМП начислений коммерческих организаций и платежей в их адрес (апробация сервиса с ГК «Автодор» по плате за проезд по платным участкам автомобильных дорог, затем подключение иных операторов платных дорог)</a:t>
            </a:r>
            <a:endParaRPr sz="1200">
              <a:solidFill>
                <a:prstClr val="black"/>
              </a:solidFill>
              <a:highlight>
                <a:srgbClr val="00FF00"/>
              </a:highlight>
              <a:ea typeface="Calibri"/>
              <a:cs typeface="Times New Roman"/>
            </a:endParaRPr>
          </a:p>
        </p:txBody>
      </p:sp>
      <p:sp>
        <p:nvSpPr>
          <p:cNvPr id="914144930" name="Прямоугольник 9"/>
          <p:cNvSpPr/>
          <p:nvPr/>
        </p:nvSpPr>
        <p:spPr bwMode="auto">
          <a:xfrm>
            <a:off x="4610640" y="2225439"/>
            <a:ext cx="3954134" cy="195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206" indent="-272206" algn="just">
              <a:buFont typeface="Arial"/>
              <a:buChar char="•"/>
              <a:defRPr/>
            </a:pPr>
            <a:r>
              <a:rPr lang="ru-RU" sz="1100">
                <a:solidFill>
                  <a:prstClr val="black"/>
                </a:solidFill>
                <a:ea typeface="Calibri"/>
                <a:cs typeface="Times New Roman"/>
              </a:rPr>
              <a:t>Оперативное информирование граждан о наличии задолженностей (владельцев транспортных средств о наличии задолженностей за проезд по платным участкам автомобильных дорог, граждан</a:t>
            </a:r>
            <a:r>
              <a:rPr lang="ru-RU" sz="11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по платежам за выполнение работ, оказание услуг</a:t>
            </a:r>
            <a:r>
              <a:rPr lang="ru-RU" sz="1100">
                <a:solidFill>
                  <a:prstClr val="black"/>
                </a:solidFill>
                <a:ea typeface="Calibri"/>
                <a:cs typeface="Times New Roman"/>
              </a:rPr>
              <a:t>)</a:t>
            </a:r>
            <a:endParaRPr sz="1100">
              <a:solidFill>
                <a:prstClr val="black"/>
              </a:solidFill>
              <a:ea typeface="Calibri"/>
              <a:cs typeface="Times New Roman"/>
            </a:endParaRPr>
          </a:p>
          <a:p>
            <a:pPr marL="272205" indent="-272205" algn="just">
              <a:buFont typeface="Arial"/>
              <a:buChar char="•"/>
              <a:defRPr/>
            </a:pPr>
            <a:r>
              <a:rPr lang="ru-RU" sz="1100">
                <a:solidFill>
                  <a:prstClr val="black"/>
                </a:solidFill>
                <a:ea typeface="Calibri"/>
                <a:cs typeface="Times New Roman"/>
              </a:rPr>
              <a:t>Удобство, безопасность и повышение скорости при оплате платных услуг, оказываемых автономными и бюджетными учреждениями</a:t>
            </a:r>
            <a:endParaRPr sz="1100">
              <a:solidFill>
                <a:prstClr val="black"/>
              </a:solidFill>
              <a:ea typeface="Calibri"/>
              <a:cs typeface="Times New Roman"/>
            </a:endParaRPr>
          </a:p>
          <a:p>
            <a:pPr marL="272205" indent="-272205" algn="just">
              <a:buFont typeface="Arial"/>
              <a:buChar char="•"/>
              <a:defRPr/>
            </a:pPr>
            <a:r>
              <a:rPr lang="ru-RU" sz="1100">
                <a:solidFill>
                  <a:prstClr val="black"/>
                </a:solidFill>
                <a:ea typeface="Calibri"/>
                <a:cs typeface="Times New Roman"/>
              </a:rPr>
              <a:t>Минимизация наличного денежного обращения</a:t>
            </a:r>
            <a:endParaRPr sz="1100">
              <a:solidFill>
                <a:prstClr val="black"/>
              </a:solidFill>
              <a:ea typeface="Calibri"/>
              <a:cs typeface="Times New Roman"/>
            </a:endParaRPr>
          </a:p>
          <a:p>
            <a:pPr marL="272205" indent="-272205" algn="just">
              <a:buFont typeface="Arial"/>
              <a:buChar char="•"/>
              <a:defRPr/>
            </a:pPr>
            <a:endParaRPr sz="1100">
              <a:solidFill>
                <a:prstClr val="black"/>
              </a:solidFill>
              <a:ea typeface="Calibri"/>
              <a:cs typeface="Times New Roman"/>
            </a:endParaRPr>
          </a:p>
          <a:p>
            <a:pPr algn="just">
              <a:defRPr/>
            </a:pPr>
            <a:endParaRPr lang="en-US" sz="120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2043108672" name="Прямоугольник 6"/>
          <p:cNvSpPr/>
          <p:nvPr/>
        </p:nvSpPr>
        <p:spPr bwMode="auto">
          <a:xfrm>
            <a:off x="790120" y="3619305"/>
            <a:ext cx="3599016" cy="929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323" marR="0" indent="-163323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1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Обеспечение технологической возможности выставления начислений по платежам за выполнение работ, оказание услуг в рамках платной деятельности для бюджетных и автономных учреждений</a:t>
            </a:r>
            <a:endParaRPr sz="110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0326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Treasury">
      <a:dk1>
        <a:sysClr val="windowText" lastClr="000000"/>
      </a:dk1>
      <a:lt1>
        <a:sysClr val="window" lastClr="FFFFFF"/>
      </a:lt1>
      <a:dk2>
        <a:srgbClr val="1F497D"/>
      </a:dk2>
      <a:lt2>
        <a:srgbClr val="DBE5F1"/>
      </a:lt2>
      <a:accent1>
        <a:srgbClr val="1F497D"/>
      </a:accent1>
      <a:accent2>
        <a:srgbClr val="DBE5F1"/>
      </a:accent2>
      <a:accent3>
        <a:srgbClr val="B8CCE4"/>
      </a:accent3>
      <a:accent4>
        <a:srgbClr val="366092"/>
      </a:accent4>
      <a:accent5>
        <a:srgbClr val="244061"/>
      </a:accent5>
      <a:accent6>
        <a:srgbClr val="8DB3E2"/>
      </a:accent6>
      <a:hlink>
        <a:srgbClr val="C0504D"/>
      </a:hlink>
      <a:folHlink>
        <a:srgbClr val="C0504D"/>
      </a:folHlink>
    </a:clrScheme>
    <a:fontScheme name="Другая 6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23695</TotalTime>
  <Pages>0</Pages>
  <Words>1042</Words>
  <Characters>0</Characters>
  <Application>Microsoft Office PowerPoint</Application>
  <DocSecurity>0</DocSecurity>
  <PresentationFormat>Экран (4:3)</PresentationFormat>
  <Lines>0</Lines>
  <Paragraphs>179</Paragraphs>
  <Slides>12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Symbol</vt:lpstr>
      <vt:lpstr>Times New Roman</vt:lpstr>
      <vt:lpstr>Office Theme</vt:lpstr>
      <vt:lpstr>Презентация PowerPoint</vt:lpstr>
      <vt:lpstr>Цели Казначейства России на 2024 год  </vt:lpstr>
      <vt:lpstr>Развитие централизованной модели ведения бухгалтерского учета в организациях бюджетной сферы </vt:lpstr>
      <vt:lpstr>Совершенствование внутреннего государственного финансового контроля</vt:lpstr>
      <vt:lpstr>Проведение казначейского мониторинга в системе казначейских платежей </vt:lpstr>
      <vt:lpstr>Развитие цифрового казначейского сопровождения</vt:lpstr>
      <vt:lpstr>Развитие передовых расчетно-платежных сервисов </vt:lpstr>
      <vt:lpstr>Достижение нового уровня эффективности управления государственными финансовыми ресурсами  </vt:lpstr>
      <vt:lpstr>Осуществление надзора  за аудиторской деятельностью</vt:lpstr>
      <vt:lpstr>Обеспечение функционирования системы казначейских платежей </vt:lpstr>
      <vt:lpstr>Повышение адресного характера использования бюджетных средств на меры социальной поддержки граждан    </vt:lpstr>
      <vt:lpstr>Развитие Государственной информационной системы о государственных и муниципальных платежах </vt:lpstr>
    </vt:vector>
  </TitlesOfParts>
  <Manager/>
  <Company/>
  <LinksUpToDate>false</LinksUpToDate>
  <CharactersWithSpaces>0</CharactersWithSpaces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subject/>
  <dc:creator>Елизавета Арбатова</dc:creator>
  <cp:keywords/>
  <dc:description/>
  <cp:lastModifiedBy>Гордеев Кирилл Дмитриевич</cp:lastModifiedBy>
  <cp:revision>693</cp:revision>
  <cp:lastPrinted>2023-03-21T17:57:25Z</cp:lastPrinted>
  <dcterms:created xsi:type="dcterms:W3CDTF">2019-07-31T16:47:50Z</dcterms:created>
  <dcterms:modified xsi:type="dcterms:W3CDTF">2024-05-20T14:32:15Z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