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466" r:id="rId2"/>
    <p:sldId id="504" r:id="rId3"/>
    <p:sldId id="529" r:id="rId4"/>
    <p:sldId id="530" r:id="rId5"/>
    <p:sldId id="539" r:id="rId6"/>
    <p:sldId id="470" r:id="rId7"/>
    <p:sldId id="505" r:id="rId8"/>
    <p:sldId id="506" r:id="rId9"/>
    <p:sldId id="531" r:id="rId10"/>
    <p:sldId id="508" r:id="rId11"/>
    <p:sldId id="532" r:id="rId12"/>
    <p:sldId id="518" r:id="rId13"/>
    <p:sldId id="534" r:id="rId14"/>
    <p:sldId id="521" r:id="rId15"/>
    <p:sldId id="537" r:id="rId16"/>
    <p:sldId id="522" r:id="rId17"/>
    <p:sldId id="541" r:id="rId18"/>
    <p:sldId id="520" r:id="rId19"/>
    <p:sldId id="543" r:id="rId20"/>
    <p:sldId id="542" r:id="rId21"/>
    <p:sldId id="540" r:id="rId22"/>
    <p:sldId id="513" r:id="rId23"/>
    <p:sldId id="523" r:id="rId24"/>
    <p:sldId id="510" r:id="rId25"/>
    <p:sldId id="524" r:id="rId26"/>
    <p:sldId id="544" r:id="rId27"/>
    <p:sldId id="461" r:id="rId28"/>
  </p:sldIdLst>
  <p:sldSz cx="12192000" cy="6858000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FF"/>
    <a:srgbClr val="EAEAEA"/>
    <a:srgbClr val="FF7C80"/>
    <a:srgbClr val="000000"/>
    <a:srgbClr val="FF8181"/>
    <a:srgbClr val="3640C4"/>
    <a:srgbClr val="333FC5"/>
    <a:srgbClr val="00C85A"/>
    <a:srgbClr val="162746"/>
    <a:srgbClr val="FFF5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202B0CA-FC54-4496-8BCA-5EF66A818D29}" styleName="Темный стиль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27" autoAdjust="0"/>
    <p:restoredTop sz="94923" autoAdjust="0"/>
  </p:normalViewPr>
  <p:slideViewPr>
    <p:cSldViewPr snapToGrid="0">
      <p:cViewPr>
        <p:scale>
          <a:sx n="100" d="100"/>
          <a:sy n="100" d="100"/>
        </p:scale>
        <p:origin x="-462" y="-366"/>
      </p:cViewPr>
      <p:guideLst>
        <p:guide orient="horz" pos="4259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EE4724-F0DC-46EE-8D45-937373CA9020}" type="doc">
      <dgm:prSet loTypeId="urn:microsoft.com/office/officeart/2008/layout/PictureAccentList" loCatId="list" qsTypeId="urn:microsoft.com/office/officeart/2005/8/quickstyle/simple3" qsCatId="simple" csTypeId="urn:microsoft.com/office/officeart/2005/8/colors/accent5_5" csCatId="accent5" phldr="1"/>
      <dgm:spPr/>
      <dgm:t>
        <a:bodyPr/>
        <a:lstStyle/>
        <a:p>
          <a:endParaRPr lang="ru-RU"/>
        </a:p>
      </dgm:t>
    </dgm:pt>
    <dgm:pt modelId="{ADEE119A-1E79-4052-BDCB-47C9DFA53554}">
      <dgm:prSet phldrT="[Текст]"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Особенности формирования ТОФК Ведомости </a:t>
          </a:r>
          <a:r>
            <a:rPr lang="ru-RU" altLang="ru-RU" sz="1800" dirty="0" smtClean="0">
              <a:latin typeface="Times New Roman" pitchFamily="18" charset="0"/>
              <a:cs typeface="Times New Roman" pitchFamily="18" charset="0"/>
            </a:rPr>
            <a:t>учета внутренних расчетов между органами, осуществляющими кассовое обслуживание исполнения бюджета (ф. 0504061):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6D465E40-1F85-49D6-938E-0ED76037728B}" type="parTrans" cxnId="{B1EE706A-FDFC-4DFE-A265-94AF3F379467}">
      <dgm:prSet/>
      <dgm:spPr/>
      <dgm:t>
        <a:bodyPr/>
        <a:lstStyle/>
        <a:p>
          <a:endParaRPr lang="ru-RU"/>
        </a:p>
      </dgm:t>
    </dgm:pt>
    <dgm:pt modelId="{BFC0E998-269F-4080-94E2-9760B5143D50}" type="sibTrans" cxnId="{B1EE706A-FDFC-4DFE-A265-94AF3F379467}">
      <dgm:prSet/>
      <dgm:spPr/>
      <dgm:t>
        <a:bodyPr/>
        <a:lstStyle/>
        <a:p>
          <a:endParaRPr lang="ru-RU"/>
        </a:p>
      </dgm:t>
    </dgm:pt>
    <dgm:pt modelId="{15176E44-DAFB-4E68-8281-2DDB60EC3EE3}">
      <dgm:prSet phldrT="[Текст]" custT="1"/>
      <dgm:spPr/>
      <dgm:t>
        <a:bodyPr/>
        <a:lstStyle/>
        <a:p>
          <a:r>
            <a:rPr lang="ru-RU" altLang="ru-RU" sz="1800" dirty="0" smtClean="0">
              <a:latin typeface="Times New Roman" pitchFamily="18" charset="0"/>
              <a:cs typeface="Times New Roman" pitchFamily="18" charset="0"/>
            </a:rPr>
            <a:t>Формирование ТОФК Ведомости (ф. 0504061) осуществляется ежедневно отдельно по каждому счету учета внутренних расчетов при наличии учетных данных по нему;</a:t>
          </a:r>
        </a:p>
      </dgm:t>
    </dgm:pt>
    <dgm:pt modelId="{742439B7-3826-435D-9C94-1757CBDE7EE3}" type="parTrans" cxnId="{C94EF052-6E82-4F58-A325-365E8B3E0895}">
      <dgm:prSet/>
      <dgm:spPr/>
      <dgm:t>
        <a:bodyPr/>
        <a:lstStyle/>
        <a:p>
          <a:endParaRPr lang="ru-RU"/>
        </a:p>
      </dgm:t>
    </dgm:pt>
    <dgm:pt modelId="{AB5017E2-64FD-4B6B-ADF6-51346978D7FE}" type="sibTrans" cxnId="{C94EF052-6E82-4F58-A325-365E8B3E0895}">
      <dgm:prSet/>
      <dgm:spPr/>
      <dgm:t>
        <a:bodyPr/>
        <a:lstStyle/>
        <a:p>
          <a:endParaRPr lang="ru-RU"/>
        </a:p>
      </dgm:t>
    </dgm:pt>
    <dgm:pt modelId="{112887CB-1D48-4455-80A9-87BC8F4920AF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altLang="ru-RU" sz="1800" dirty="0" smtClean="0">
              <a:latin typeface="Times New Roman" pitchFamily="18" charset="0"/>
              <a:cs typeface="Times New Roman" pitchFamily="18" charset="0"/>
            </a:rPr>
            <a:t>При завершении отчетного финансового года осуществляется формирование ТОФК Ведомости</a:t>
          </a:r>
        </a:p>
        <a:p>
          <a:pPr>
            <a:spcAft>
              <a:spcPts val="0"/>
            </a:spcAft>
          </a:pPr>
          <a:r>
            <a:rPr lang="ru-RU" altLang="ru-RU" sz="1800" dirty="0" smtClean="0">
              <a:latin typeface="Times New Roman" pitchFamily="18" charset="0"/>
              <a:cs typeface="Times New Roman" pitchFamily="18" charset="0"/>
            </a:rPr>
            <a:t>(ф. 0504061) за каждый день дополнительного периода отчетного финансового года при наличии учетных данных по счетам учета внутренних расчетов;</a:t>
          </a:r>
          <a:endParaRPr lang="ru-RU" sz="1800" dirty="0"/>
        </a:p>
      </dgm:t>
    </dgm:pt>
    <dgm:pt modelId="{BE377B54-973F-4C92-B57A-40018D9011AC}" type="parTrans" cxnId="{3538FB73-62BD-40C0-AFBC-8AB836EB037A}">
      <dgm:prSet/>
      <dgm:spPr/>
      <dgm:t>
        <a:bodyPr/>
        <a:lstStyle/>
        <a:p>
          <a:endParaRPr lang="ru-RU"/>
        </a:p>
      </dgm:t>
    </dgm:pt>
    <dgm:pt modelId="{E855B9FD-CB12-4AB9-8660-897E9955B46C}" type="sibTrans" cxnId="{3538FB73-62BD-40C0-AFBC-8AB836EB037A}">
      <dgm:prSet/>
      <dgm:spPr/>
      <dgm:t>
        <a:bodyPr/>
        <a:lstStyle/>
        <a:p>
          <a:endParaRPr lang="ru-RU"/>
        </a:p>
      </dgm:t>
    </dgm:pt>
    <dgm:pt modelId="{6C70E0AE-DD24-4325-9F93-112787BDFD66}">
      <dgm:prSet phldrT="[Текст]" custT="1"/>
      <dgm:spPr/>
      <dgm:t>
        <a:bodyPr/>
        <a:lstStyle/>
        <a:p>
          <a:r>
            <a:rPr lang="ru-RU" altLang="ru-RU" sz="1800" dirty="0" smtClean="0">
              <a:latin typeface="Times New Roman" pitchFamily="18" charset="0"/>
              <a:cs typeface="Times New Roman" pitchFamily="18" charset="0"/>
            </a:rPr>
            <a:t>Формирование ТОФК Ведомости (ф. 0504061) в ППО «АСФК» осуществляется в режимах регламентированного и нерегламентированного отчетов.</a:t>
          </a:r>
          <a:endParaRPr lang="ru-RU" sz="1800" dirty="0"/>
        </a:p>
      </dgm:t>
    </dgm:pt>
    <dgm:pt modelId="{B0519798-C8C4-4F62-84EA-152630C20FBD}" type="parTrans" cxnId="{6BEAA0E1-5072-465F-BFBF-95FF628D8AEA}">
      <dgm:prSet/>
      <dgm:spPr/>
      <dgm:t>
        <a:bodyPr/>
        <a:lstStyle/>
        <a:p>
          <a:endParaRPr lang="ru-RU"/>
        </a:p>
      </dgm:t>
    </dgm:pt>
    <dgm:pt modelId="{B4741872-9ED1-4E16-9D65-6FFA1A1FD38D}" type="sibTrans" cxnId="{6BEAA0E1-5072-465F-BFBF-95FF628D8AEA}">
      <dgm:prSet/>
      <dgm:spPr/>
      <dgm:t>
        <a:bodyPr/>
        <a:lstStyle/>
        <a:p>
          <a:endParaRPr lang="ru-RU"/>
        </a:p>
      </dgm:t>
    </dgm:pt>
    <dgm:pt modelId="{974763A9-8712-48CB-8DEA-9B7E785B08C8}">
      <dgm:prSet phldrT="[Текст]" custT="1"/>
      <dgm:spPr/>
      <dgm:t>
        <a:bodyPr/>
        <a:lstStyle/>
        <a:p>
          <a:r>
            <a:rPr lang="ru-RU" altLang="ru-RU" sz="1800" dirty="0" smtClean="0">
              <a:latin typeface="Times New Roman" pitchFamily="18" charset="0"/>
              <a:cs typeface="Times New Roman" pitchFamily="18" charset="0"/>
            </a:rPr>
            <a:t>Операции по заключению счетов по учету внутренних расчетов подлежат отражению в отдельной Ведомости (ф. 0504061), сформированной ТОФК за последний день дополнительного периода (последний операционный день года);</a:t>
          </a:r>
          <a:endParaRPr lang="ru-RU" sz="1800" dirty="0"/>
        </a:p>
      </dgm:t>
    </dgm:pt>
    <dgm:pt modelId="{0325E108-57DA-4448-B20F-18D00426E25A}" type="parTrans" cxnId="{730BB320-6B20-452C-9E4A-0C3E74CA56CA}">
      <dgm:prSet/>
      <dgm:spPr/>
      <dgm:t>
        <a:bodyPr/>
        <a:lstStyle/>
        <a:p>
          <a:endParaRPr lang="ru-RU"/>
        </a:p>
      </dgm:t>
    </dgm:pt>
    <dgm:pt modelId="{AA084A9B-27F3-4F60-A534-E362269C22C0}" type="sibTrans" cxnId="{730BB320-6B20-452C-9E4A-0C3E74CA56CA}">
      <dgm:prSet/>
      <dgm:spPr/>
      <dgm:t>
        <a:bodyPr/>
        <a:lstStyle/>
        <a:p>
          <a:endParaRPr lang="ru-RU"/>
        </a:p>
      </dgm:t>
    </dgm:pt>
    <dgm:pt modelId="{10DDA9CA-79DE-498F-9F8D-73FA5645F4BA}">
      <dgm:prSet phldrT="[Текст]"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В табличной части Ведомости </a:t>
          </a:r>
          <a:r>
            <a:rPr lang="ru-RU" altLang="ru-RU" sz="1800" dirty="0" smtClean="0">
              <a:latin typeface="Times New Roman" pitchFamily="18" charset="0"/>
              <a:cs typeface="Times New Roman" pitchFamily="18" charset="0"/>
            </a:rPr>
            <a:t>(ф. 0504061) 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отражаются сведения по операциям, учтенным на счетах учета внутренних расчетов, за операционные дни соответствующего месяца в разрезе первичных учетных документов с подведением промежуточных итогов за каждый операционный день;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8A10CCD3-9B80-4970-9526-82DB6F2E6EC1}" type="parTrans" cxnId="{CC6B30DE-D38F-40AB-9358-5CD03953F197}">
      <dgm:prSet/>
      <dgm:spPr/>
      <dgm:t>
        <a:bodyPr/>
        <a:lstStyle/>
        <a:p>
          <a:endParaRPr lang="ru-RU"/>
        </a:p>
      </dgm:t>
    </dgm:pt>
    <dgm:pt modelId="{837EE84A-7364-4925-AD6E-5E6CFD06A287}" type="sibTrans" cxnId="{CC6B30DE-D38F-40AB-9358-5CD03953F197}">
      <dgm:prSet/>
      <dgm:spPr/>
      <dgm:t>
        <a:bodyPr/>
        <a:lstStyle/>
        <a:p>
          <a:endParaRPr lang="ru-RU"/>
        </a:p>
      </dgm:t>
    </dgm:pt>
    <dgm:pt modelId="{4E4F9067-C0C9-4C6B-AF6A-5AF737F834D8}" type="pres">
      <dgm:prSet presAssocID="{33EE4724-F0DC-46EE-8D45-937373CA9020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9F39216-8E71-42C4-9CB4-37E67253B0B1}" type="pres">
      <dgm:prSet presAssocID="{ADEE119A-1E79-4052-BDCB-47C9DFA53554}" presName="root" presStyleCnt="0">
        <dgm:presLayoutVars>
          <dgm:chMax/>
          <dgm:chPref val="4"/>
        </dgm:presLayoutVars>
      </dgm:prSet>
      <dgm:spPr/>
    </dgm:pt>
    <dgm:pt modelId="{88A98FDD-EE2B-41F8-8641-2576F603E1A7}" type="pres">
      <dgm:prSet presAssocID="{ADEE119A-1E79-4052-BDCB-47C9DFA53554}" presName="rootComposite" presStyleCnt="0">
        <dgm:presLayoutVars/>
      </dgm:prSet>
      <dgm:spPr/>
    </dgm:pt>
    <dgm:pt modelId="{3EACA5FE-D3A6-4DD8-8797-C9F18F71D301}" type="pres">
      <dgm:prSet presAssocID="{ADEE119A-1E79-4052-BDCB-47C9DFA53554}" presName="rootText" presStyleLbl="node0" presStyleIdx="0" presStyleCnt="1" custScaleX="124753" custScaleY="60391">
        <dgm:presLayoutVars>
          <dgm:chMax/>
          <dgm:chPref val="4"/>
        </dgm:presLayoutVars>
      </dgm:prSet>
      <dgm:spPr/>
      <dgm:t>
        <a:bodyPr/>
        <a:lstStyle/>
        <a:p>
          <a:endParaRPr lang="ru-RU"/>
        </a:p>
      </dgm:t>
    </dgm:pt>
    <dgm:pt modelId="{8323AB49-F7DD-4811-9873-A89D1697FA46}" type="pres">
      <dgm:prSet presAssocID="{ADEE119A-1E79-4052-BDCB-47C9DFA53554}" presName="childShape" presStyleCnt="0">
        <dgm:presLayoutVars>
          <dgm:chMax val="0"/>
          <dgm:chPref val="0"/>
        </dgm:presLayoutVars>
      </dgm:prSet>
      <dgm:spPr/>
    </dgm:pt>
    <dgm:pt modelId="{8C3512D8-7649-497A-884C-634C6657B0C5}" type="pres">
      <dgm:prSet presAssocID="{15176E44-DAFB-4E68-8281-2DDB60EC3EE3}" presName="childComposite" presStyleCnt="0">
        <dgm:presLayoutVars>
          <dgm:chMax val="0"/>
          <dgm:chPref val="0"/>
        </dgm:presLayoutVars>
      </dgm:prSet>
      <dgm:spPr/>
    </dgm:pt>
    <dgm:pt modelId="{1842B72A-FA91-4F66-976D-E7533A9D9E41}" type="pres">
      <dgm:prSet presAssocID="{15176E44-DAFB-4E68-8281-2DDB60EC3EE3}" presName="Image" presStyleLbl="node1" presStyleIdx="0" presStyleCnt="5" custScaleX="91555" custScaleY="60391"/>
      <dgm:spPr>
        <a:noFill/>
      </dgm:spPr>
    </dgm:pt>
    <dgm:pt modelId="{80DE8EFA-D6F4-495A-A1A9-3E42E49259AF}" type="pres">
      <dgm:prSet presAssocID="{15176E44-DAFB-4E68-8281-2DDB60EC3EE3}" presName="childText" presStyleLbl="lnNode1" presStyleIdx="0" presStyleCnt="5" custScaleX="133875" custScaleY="60391" custLinFactNeighborX="3127" custLinFactNeighborY="96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BE904C-8B96-47C2-B7BA-EA02C2C86230}" type="pres">
      <dgm:prSet presAssocID="{10DDA9CA-79DE-498F-9F8D-73FA5645F4BA}" presName="childComposite" presStyleCnt="0">
        <dgm:presLayoutVars>
          <dgm:chMax val="0"/>
          <dgm:chPref val="0"/>
        </dgm:presLayoutVars>
      </dgm:prSet>
      <dgm:spPr/>
    </dgm:pt>
    <dgm:pt modelId="{2F9000FB-3B2E-44AF-88EA-22C0604B5936}" type="pres">
      <dgm:prSet presAssocID="{10DDA9CA-79DE-498F-9F8D-73FA5645F4BA}" presName="Image" presStyleLbl="node1" presStyleIdx="1" presStyleCnt="5" custScaleX="83709" custScaleY="54667" custLinFactNeighborX="-40426" custLinFactNeighborY="2518"/>
      <dgm:spPr>
        <a:noFill/>
      </dgm:spPr>
    </dgm:pt>
    <dgm:pt modelId="{5C45CF12-6FC0-45C3-BFC7-41F5CEC721F1}" type="pres">
      <dgm:prSet presAssocID="{10DDA9CA-79DE-498F-9F8D-73FA5645F4BA}" presName="childText" presStyleLbl="lnNode1" presStyleIdx="1" presStyleCnt="5" custScaleX="133879" custScaleY="88024" custLinFactNeighborX="3127" custLinFactNeighborY="96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17D1CD-B429-46DD-BB8B-A5F5BF693001}" type="pres">
      <dgm:prSet presAssocID="{112887CB-1D48-4455-80A9-87BC8F4920AF}" presName="childComposite" presStyleCnt="0">
        <dgm:presLayoutVars>
          <dgm:chMax val="0"/>
          <dgm:chPref val="0"/>
        </dgm:presLayoutVars>
      </dgm:prSet>
      <dgm:spPr/>
    </dgm:pt>
    <dgm:pt modelId="{8ECCE88F-EC4F-4C7B-B8EF-577F98C3D030}" type="pres">
      <dgm:prSet presAssocID="{112887CB-1D48-4455-80A9-87BC8F4920AF}" presName="Image" presStyleLbl="node1" presStyleIdx="2" presStyleCnt="5" custScaleX="91555" custScaleY="60391"/>
      <dgm:spPr>
        <a:noFill/>
      </dgm:spPr>
    </dgm:pt>
    <dgm:pt modelId="{3FAE4610-8FA9-4107-AA4D-FB1F1D7B7E2C}" type="pres">
      <dgm:prSet presAssocID="{112887CB-1D48-4455-80A9-87BC8F4920AF}" presName="childText" presStyleLbl="lnNode1" presStyleIdx="2" presStyleCnt="5" custScaleX="133875" custScaleY="73036" custLinFactNeighborX="3127" custLinFactNeighborY="96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A8C89C-925B-4F1E-9A2D-99BE0E4336D0}" type="pres">
      <dgm:prSet presAssocID="{974763A9-8712-48CB-8DEA-9B7E785B08C8}" presName="childComposite" presStyleCnt="0">
        <dgm:presLayoutVars>
          <dgm:chMax val="0"/>
          <dgm:chPref val="0"/>
        </dgm:presLayoutVars>
      </dgm:prSet>
      <dgm:spPr/>
    </dgm:pt>
    <dgm:pt modelId="{F11FB7C5-A0D7-46DB-9BD6-EF74A3C53934}" type="pres">
      <dgm:prSet presAssocID="{974763A9-8712-48CB-8DEA-9B7E785B08C8}" presName="Image" presStyleLbl="node1" presStyleIdx="3" presStyleCnt="5" custScaleX="92679" custScaleY="60454"/>
      <dgm:spPr>
        <a:noFill/>
      </dgm:spPr>
    </dgm:pt>
    <dgm:pt modelId="{C8E3F7E4-941C-4577-B7EA-E618A4277383}" type="pres">
      <dgm:prSet presAssocID="{974763A9-8712-48CB-8DEA-9B7E785B08C8}" presName="childText" presStyleLbl="lnNode1" presStyleIdx="3" presStyleCnt="5" custScaleX="133849" custScaleY="73143" custLinFactNeighborX="3127" custLinFactNeighborY="96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15B126-71B7-4F0D-A32A-0A8784172533}" type="pres">
      <dgm:prSet presAssocID="{6C70E0AE-DD24-4325-9F93-112787BDFD66}" presName="childComposite" presStyleCnt="0">
        <dgm:presLayoutVars>
          <dgm:chMax val="0"/>
          <dgm:chPref val="0"/>
        </dgm:presLayoutVars>
      </dgm:prSet>
      <dgm:spPr/>
    </dgm:pt>
    <dgm:pt modelId="{6A565413-560F-447E-B59C-05D94F959045}" type="pres">
      <dgm:prSet presAssocID="{6C70E0AE-DD24-4325-9F93-112787BDFD66}" presName="Image" presStyleLbl="node1" presStyleIdx="4" presStyleCnt="5" custScaleX="90236" custScaleY="61156"/>
      <dgm:spPr>
        <a:noFill/>
      </dgm:spPr>
    </dgm:pt>
    <dgm:pt modelId="{9B4A8D8F-0EF6-4C7E-989D-A3D0CDD8107B}" type="pres">
      <dgm:prSet presAssocID="{6C70E0AE-DD24-4325-9F93-112787BDFD66}" presName="childText" presStyleLbl="lnNode1" presStyleIdx="4" presStyleCnt="5" custScaleX="133849" custScaleY="60480" custLinFactNeighborX="3127" custLinFactNeighborY="96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30BB320-6B20-452C-9E4A-0C3E74CA56CA}" srcId="{ADEE119A-1E79-4052-BDCB-47C9DFA53554}" destId="{974763A9-8712-48CB-8DEA-9B7E785B08C8}" srcOrd="3" destOrd="0" parTransId="{0325E108-57DA-4448-B20F-18D00426E25A}" sibTransId="{AA084A9B-27F3-4F60-A534-E362269C22C0}"/>
    <dgm:cxn modelId="{2ED090DC-D6D6-48CA-80DF-3DDF401233AD}" type="presOf" srcId="{974763A9-8712-48CB-8DEA-9B7E785B08C8}" destId="{C8E3F7E4-941C-4577-B7EA-E618A4277383}" srcOrd="0" destOrd="0" presId="urn:microsoft.com/office/officeart/2008/layout/PictureAccentList"/>
    <dgm:cxn modelId="{E33F94F0-F3C7-4DBF-A711-5CDA8DF02EFA}" type="presOf" srcId="{33EE4724-F0DC-46EE-8D45-937373CA9020}" destId="{4E4F9067-C0C9-4C6B-AF6A-5AF737F834D8}" srcOrd="0" destOrd="0" presId="urn:microsoft.com/office/officeart/2008/layout/PictureAccentList"/>
    <dgm:cxn modelId="{3538FB73-62BD-40C0-AFBC-8AB836EB037A}" srcId="{ADEE119A-1E79-4052-BDCB-47C9DFA53554}" destId="{112887CB-1D48-4455-80A9-87BC8F4920AF}" srcOrd="2" destOrd="0" parTransId="{BE377B54-973F-4C92-B57A-40018D9011AC}" sibTransId="{E855B9FD-CB12-4AB9-8660-897E9955B46C}"/>
    <dgm:cxn modelId="{EC25ACFC-2255-47A1-B5B8-ECB52AB2BF11}" type="presOf" srcId="{10DDA9CA-79DE-498F-9F8D-73FA5645F4BA}" destId="{5C45CF12-6FC0-45C3-BFC7-41F5CEC721F1}" srcOrd="0" destOrd="0" presId="urn:microsoft.com/office/officeart/2008/layout/PictureAccentList"/>
    <dgm:cxn modelId="{2E2194FB-D5E6-4329-B5F7-20EE086ED684}" type="presOf" srcId="{6C70E0AE-DD24-4325-9F93-112787BDFD66}" destId="{9B4A8D8F-0EF6-4C7E-989D-A3D0CDD8107B}" srcOrd="0" destOrd="0" presId="urn:microsoft.com/office/officeart/2008/layout/PictureAccentList"/>
    <dgm:cxn modelId="{B1EE706A-FDFC-4DFE-A265-94AF3F379467}" srcId="{33EE4724-F0DC-46EE-8D45-937373CA9020}" destId="{ADEE119A-1E79-4052-BDCB-47C9DFA53554}" srcOrd="0" destOrd="0" parTransId="{6D465E40-1F85-49D6-938E-0ED76037728B}" sibTransId="{BFC0E998-269F-4080-94E2-9760B5143D50}"/>
    <dgm:cxn modelId="{AF71CFB2-9C53-40BB-9B4A-A0C30104D1E8}" type="presOf" srcId="{ADEE119A-1E79-4052-BDCB-47C9DFA53554}" destId="{3EACA5FE-D3A6-4DD8-8797-C9F18F71D301}" srcOrd="0" destOrd="0" presId="urn:microsoft.com/office/officeart/2008/layout/PictureAccentList"/>
    <dgm:cxn modelId="{C94EF052-6E82-4F58-A325-365E8B3E0895}" srcId="{ADEE119A-1E79-4052-BDCB-47C9DFA53554}" destId="{15176E44-DAFB-4E68-8281-2DDB60EC3EE3}" srcOrd="0" destOrd="0" parTransId="{742439B7-3826-435D-9C94-1757CBDE7EE3}" sibTransId="{AB5017E2-64FD-4B6B-ADF6-51346978D7FE}"/>
    <dgm:cxn modelId="{6BEAA0E1-5072-465F-BFBF-95FF628D8AEA}" srcId="{ADEE119A-1E79-4052-BDCB-47C9DFA53554}" destId="{6C70E0AE-DD24-4325-9F93-112787BDFD66}" srcOrd="4" destOrd="0" parTransId="{B0519798-C8C4-4F62-84EA-152630C20FBD}" sibTransId="{B4741872-9ED1-4E16-9D65-6FFA1A1FD38D}"/>
    <dgm:cxn modelId="{E3E844F4-F551-45F5-A6D7-2D8F680F6DA4}" type="presOf" srcId="{15176E44-DAFB-4E68-8281-2DDB60EC3EE3}" destId="{80DE8EFA-D6F4-495A-A1A9-3E42E49259AF}" srcOrd="0" destOrd="0" presId="urn:microsoft.com/office/officeart/2008/layout/PictureAccentList"/>
    <dgm:cxn modelId="{E8C2FD4C-4B37-4479-9D09-29B8DA414E10}" type="presOf" srcId="{112887CB-1D48-4455-80A9-87BC8F4920AF}" destId="{3FAE4610-8FA9-4107-AA4D-FB1F1D7B7E2C}" srcOrd="0" destOrd="0" presId="urn:microsoft.com/office/officeart/2008/layout/PictureAccentList"/>
    <dgm:cxn modelId="{CC6B30DE-D38F-40AB-9358-5CD03953F197}" srcId="{ADEE119A-1E79-4052-BDCB-47C9DFA53554}" destId="{10DDA9CA-79DE-498F-9F8D-73FA5645F4BA}" srcOrd="1" destOrd="0" parTransId="{8A10CCD3-9B80-4970-9526-82DB6F2E6EC1}" sibTransId="{837EE84A-7364-4925-AD6E-5E6CFD06A287}"/>
    <dgm:cxn modelId="{E20396F8-2DA2-4DDD-AB36-5B9D4FFEBE9C}" type="presParOf" srcId="{4E4F9067-C0C9-4C6B-AF6A-5AF737F834D8}" destId="{89F39216-8E71-42C4-9CB4-37E67253B0B1}" srcOrd="0" destOrd="0" presId="urn:microsoft.com/office/officeart/2008/layout/PictureAccentList"/>
    <dgm:cxn modelId="{F0AEF2FD-EF0E-4F2A-BEC3-246756A7C06A}" type="presParOf" srcId="{89F39216-8E71-42C4-9CB4-37E67253B0B1}" destId="{88A98FDD-EE2B-41F8-8641-2576F603E1A7}" srcOrd="0" destOrd="0" presId="urn:microsoft.com/office/officeart/2008/layout/PictureAccentList"/>
    <dgm:cxn modelId="{65C8C887-912D-4AEC-98D8-D860B13CFFCB}" type="presParOf" srcId="{88A98FDD-EE2B-41F8-8641-2576F603E1A7}" destId="{3EACA5FE-D3A6-4DD8-8797-C9F18F71D301}" srcOrd="0" destOrd="0" presId="urn:microsoft.com/office/officeart/2008/layout/PictureAccentList"/>
    <dgm:cxn modelId="{B21CB126-9B65-4F78-ACD3-35824A044EF6}" type="presParOf" srcId="{89F39216-8E71-42C4-9CB4-37E67253B0B1}" destId="{8323AB49-F7DD-4811-9873-A89D1697FA46}" srcOrd="1" destOrd="0" presId="urn:microsoft.com/office/officeart/2008/layout/PictureAccentList"/>
    <dgm:cxn modelId="{1EB924A6-8563-4922-87B0-D6DAFCBB9347}" type="presParOf" srcId="{8323AB49-F7DD-4811-9873-A89D1697FA46}" destId="{8C3512D8-7649-497A-884C-634C6657B0C5}" srcOrd="0" destOrd="0" presId="urn:microsoft.com/office/officeart/2008/layout/PictureAccentList"/>
    <dgm:cxn modelId="{4DCB42F2-27FD-41E1-9FAC-2FA270DE2CAE}" type="presParOf" srcId="{8C3512D8-7649-497A-884C-634C6657B0C5}" destId="{1842B72A-FA91-4F66-976D-E7533A9D9E41}" srcOrd="0" destOrd="0" presId="urn:microsoft.com/office/officeart/2008/layout/PictureAccentList"/>
    <dgm:cxn modelId="{B6C785F8-A3A4-43B0-A861-AA300A17AAC4}" type="presParOf" srcId="{8C3512D8-7649-497A-884C-634C6657B0C5}" destId="{80DE8EFA-D6F4-495A-A1A9-3E42E49259AF}" srcOrd="1" destOrd="0" presId="urn:microsoft.com/office/officeart/2008/layout/PictureAccentList"/>
    <dgm:cxn modelId="{AA4E6C08-027D-414A-B0CF-C843F703C0EF}" type="presParOf" srcId="{8323AB49-F7DD-4811-9873-A89D1697FA46}" destId="{2ABE904C-8B96-47C2-B7BA-EA02C2C86230}" srcOrd="1" destOrd="0" presId="urn:microsoft.com/office/officeart/2008/layout/PictureAccentList"/>
    <dgm:cxn modelId="{A6E46637-F3CD-4B8E-A468-50A1D6299CAB}" type="presParOf" srcId="{2ABE904C-8B96-47C2-B7BA-EA02C2C86230}" destId="{2F9000FB-3B2E-44AF-88EA-22C0604B5936}" srcOrd="0" destOrd="0" presId="urn:microsoft.com/office/officeart/2008/layout/PictureAccentList"/>
    <dgm:cxn modelId="{4E9C944C-63BD-4B31-96FA-013EF245F8AB}" type="presParOf" srcId="{2ABE904C-8B96-47C2-B7BA-EA02C2C86230}" destId="{5C45CF12-6FC0-45C3-BFC7-41F5CEC721F1}" srcOrd="1" destOrd="0" presId="urn:microsoft.com/office/officeart/2008/layout/PictureAccentList"/>
    <dgm:cxn modelId="{7C1823D9-EA1C-4AFA-A761-BDD596B4B945}" type="presParOf" srcId="{8323AB49-F7DD-4811-9873-A89D1697FA46}" destId="{7E17D1CD-B429-46DD-BB8B-A5F5BF693001}" srcOrd="2" destOrd="0" presId="urn:microsoft.com/office/officeart/2008/layout/PictureAccentList"/>
    <dgm:cxn modelId="{B522217C-2DE9-4D86-920C-57BCFC1F1CED}" type="presParOf" srcId="{7E17D1CD-B429-46DD-BB8B-A5F5BF693001}" destId="{8ECCE88F-EC4F-4C7B-B8EF-577F98C3D030}" srcOrd="0" destOrd="0" presId="urn:microsoft.com/office/officeart/2008/layout/PictureAccentList"/>
    <dgm:cxn modelId="{036F9B0A-7C8E-4B7A-AD47-94FEF19F7167}" type="presParOf" srcId="{7E17D1CD-B429-46DD-BB8B-A5F5BF693001}" destId="{3FAE4610-8FA9-4107-AA4D-FB1F1D7B7E2C}" srcOrd="1" destOrd="0" presId="urn:microsoft.com/office/officeart/2008/layout/PictureAccentList"/>
    <dgm:cxn modelId="{7F72D864-21B1-4392-94E5-F04539C980F3}" type="presParOf" srcId="{8323AB49-F7DD-4811-9873-A89D1697FA46}" destId="{46A8C89C-925B-4F1E-9A2D-99BE0E4336D0}" srcOrd="3" destOrd="0" presId="urn:microsoft.com/office/officeart/2008/layout/PictureAccentList"/>
    <dgm:cxn modelId="{997C8B2C-043E-438A-B023-3428C0175E2D}" type="presParOf" srcId="{46A8C89C-925B-4F1E-9A2D-99BE0E4336D0}" destId="{F11FB7C5-A0D7-46DB-9BD6-EF74A3C53934}" srcOrd="0" destOrd="0" presId="urn:microsoft.com/office/officeart/2008/layout/PictureAccentList"/>
    <dgm:cxn modelId="{7C197260-068F-4E96-93FE-43ABDE92E3AF}" type="presParOf" srcId="{46A8C89C-925B-4F1E-9A2D-99BE0E4336D0}" destId="{C8E3F7E4-941C-4577-B7EA-E618A4277383}" srcOrd="1" destOrd="0" presId="urn:microsoft.com/office/officeart/2008/layout/PictureAccentList"/>
    <dgm:cxn modelId="{5C8C1B4F-5009-41CE-929C-DA3AE631D152}" type="presParOf" srcId="{8323AB49-F7DD-4811-9873-A89D1697FA46}" destId="{D715B126-71B7-4F0D-A32A-0A8784172533}" srcOrd="4" destOrd="0" presId="urn:microsoft.com/office/officeart/2008/layout/PictureAccentList"/>
    <dgm:cxn modelId="{C0519514-E8C5-4CB5-9501-4DC3E52B2F82}" type="presParOf" srcId="{D715B126-71B7-4F0D-A32A-0A8784172533}" destId="{6A565413-560F-447E-B59C-05D94F959045}" srcOrd="0" destOrd="0" presId="urn:microsoft.com/office/officeart/2008/layout/PictureAccentList"/>
    <dgm:cxn modelId="{020572AC-AA5F-4D43-BA5A-8BB6EFFC8BE9}" type="presParOf" srcId="{D715B126-71B7-4F0D-A32A-0A8784172533}" destId="{9B4A8D8F-0EF6-4C7E-989D-A3D0CDD8107B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3EE4724-F0DC-46EE-8D45-937373CA9020}" type="doc">
      <dgm:prSet loTypeId="urn:microsoft.com/office/officeart/2008/layout/PictureAccentList" loCatId="list" qsTypeId="urn:microsoft.com/office/officeart/2005/8/quickstyle/simple3" qsCatId="simple" csTypeId="urn:microsoft.com/office/officeart/2005/8/colors/accent5_5" csCatId="accent5" phldr="1"/>
      <dgm:spPr/>
      <dgm:t>
        <a:bodyPr/>
        <a:lstStyle/>
        <a:p>
          <a:endParaRPr lang="ru-RU"/>
        </a:p>
      </dgm:t>
    </dgm:pt>
    <dgm:pt modelId="{ADEE119A-1E79-4052-BDCB-47C9DFA53554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800" baseline="0" dirty="0" smtClean="0">
              <a:latin typeface="Times New Roman" pitchFamily="18" charset="0"/>
              <a:cs typeface="Times New Roman" pitchFamily="18" charset="0"/>
            </a:rPr>
            <a:t>Регистры бюджетного (казначейского) учета, при формировании которых реализован новый порядок сортировки учетных данных в связи с изменением структуры кодов бюджетной классификации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800" baseline="0" dirty="0" smtClean="0">
              <a:latin typeface="Times New Roman" pitchFamily="18" charset="0"/>
              <a:cs typeface="Times New Roman" pitchFamily="18" charset="0"/>
            </a:rPr>
            <a:t> Российской Федерации с 2016 года:</a:t>
          </a:r>
          <a:endParaRPr lang="ru-RU" sz="1800" baseline="0" dirty="0">
            <a:latin typeface="Times New Roman" pitchFamily="18" charset="0"/>
            <a:cs typeface="Times New Roman" pitchFamily="18" charset="0"/>
          </a:endParaRPr>
        </a:p>
      </dgm:t>
    </dgm:pt>
    <dgm:pt modelId="{6D465E40-1F85-49D6-938E-0ED76037728B}" type="parTrans" cxnId="{B1EE706A-FDFC-4DFE-A265-94AF3F379467}">
      <dgm:prSet/>
      <dgm:spPr/>
      <dgm:t>
        <a:bodyPr/>
        <a:lstStyle/>
        <a:p>
          <a:endParaRPr lang="ru-RU"/>
        </a:p>
      </dgm:t>
    </dgm:pt>
    <dgm:pt modelId="{BFC0E998-269F-4080-94E2-9760B5143D50}" type="sibTrans" cxnId="{B1EE706A-FDFC-4DFE-A265-94AF3F379467}">
      <dgm:prSet/>
      <dgm:spPr/>
      <dgm:t>
        <a:bodyPr/>
        <a:lstStyle/>
        <a:p>
          <a:endParaRPr lang="ru-RU"/>
        </a:p>
      </dgm:t>
    </dgm:pt>
    <dgm:pt modelId="{15176E44-DAFB-4E68-8281-2DDB60EC3EE3}">
      <dgm:prSet phldrT="[Текст]" custT="1"/>
      <dgm:spPr/>
      <dgm:t>
        <a:bodyPr/>
        <a:lstStyle/>
        <a:p>
          <a:r>
            <a:rPr lang="ru-RU" altLang="ru-RU" sz="1800" dirty="0" smtClean="0">
              <a:latin typeface="Times New Roman" pitchFamily="18" charset="0"/>
              <a:cs typeface="Times New Roman" pitchFamily="18" charset="0"/>
            </a:rPr>
            <a:t>Журнал по прочим операциям (ф. 0504071) (раздел «Обороты для главной книги»)</a:t>
          </a:r>
        </a:p>
      </dgm:t>
    </dgm:pt>
    <dgm:pt modelId="{742439B7-3826-435D-9C94-1757CBDE7EE3}" type="parTrans" cxnId="{C94EF052-6E82-4F58-A325-365E8B3E0895}">
      <dgm:prSet/>
      <dgm:spPr/>
      <dgm:t>
        <a:bodyPr/>
        <a:lstStyle/>
        <a:p>
          <a:endParaRPr lang="ru-RU"/>
        </a:p>
      </dgm:t>
    </dgm:pt>
    <dgm:pt modelId="{AB5017E2-64FD-4B6B-ADF6-51346978D7FE}" type="sibTrans" cxnId="{C94EF052-6E82-4F58-A325-365E8B3E0895}">
      <dgm:prSet/>
      <dgm:spPr/>
      <dgm:t>
        <a:bodyPr/>
        <a:lstStyle/>
        <a:p>
          <a:endParaRPr lang="ru-RU"/>
        </a:p>
      </dgm:t>
    </dgm:pt>
    <dgm:pt modelId="{112887CB-1D48-4455-80A9-87BC8F4920AF}">
      <dgm:prSet phldrT="[Текст]" custT="1"/>
      <dgm:spPr/>
      <dgm:t>
        <a:bodyPr/>
        <a:lstStyle/>
        <a:p>
          <a:r>
            <a:rPr lang="ru-RU" altLang="ru-RU" sz="1800" dirty="0" smtClean="0">
              <a:latin typeface="Times New Roman" pitchFamily="18" charset="0"/>
              <a:cs typeface="Times New Roman" pitchFamily="18" charset="0"/>
            </a:rPr>
            <a:t>Отчет об операциях по счетам Главной книги (ф. 0531981)</a:t>
          </a:r>
          <a:endParaRPr lang="ru-RU" sz="1800" dirty="0"/>
        </a:p>
      </dgm:t>
    </dgm:pt>
    <dgm:pt modelId="{BE377B54-973F-4C92-B57A-40018D9011AC}" type="parTrans" cxnId="{3538FB73-62BD-40C0-AFBC-8AB836EB037A}">
      <dgm:prSet/>
      <dgm:spPr/>
      <dgm:t>
        <a:bodyPr/>
        <a:lstStyle/>
        <a:p>
          <a:endParaRPr lang="ru-RU"/>
        </a:p>
      </dgm:t>
    </dgm:pt>
    <dgm:pt modelId="{E855B9FD-CB12-4AB9-8660-897E9955B46C}" type="sibTrans" cxnId="{3538FB73-62BD-40C0-AFBC-8AB836EB037A}">
      <dgm:prSet/>
      <dgm:spPr/>
      <dgm:t>
        <a:bodyPr/>
        <a:lstStyle/>
        <a:p>
          <a:endParaRPr lang="ru-RU"/>
        </a:p>
      </dgm:t>
    </dgm:pt>
    <dgm:pt modelId="{10DDA9CA-79DE-498F-9F8D-73FA5645F4BA}">
      <dgm:prSet phldrT="[Текст]" custT="1"/>
      <dgm:spPr/>
      <dgm:t>
        <a:bodyPr/>
        <a:lstStyle/>
        <a:p>
          <a:r>
            <a:rPr lang="ru-RU" altLang="ru-RU" sz="1800" dirty="0" smtClean="0">
              <a:latin typeface="Times New Roman" pitchFamily="18" charset="0"/>
              <a:cs typeface="Times New Roman" pitchFamily="18" charset="0"/>
            </a:rPr>
            <a:t>Главная книга (ф. 0504072)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8A10CCD3-9B80-4970-9526-82DB6F2E6EC1}" type="parTrans" cxnId="{CC6B30DE-D38F-40AB-9358-5CD03953F197}">
      <dgm:prSet/>
      <dgm:spPr/>
      <dgm:t>
        <a:bodyPr/>
        <a:lstStyle/>
        <a:p>
          <a:endParaRPr lang="ru-RU"/>
        </a:p>
      </dgm:t>
    </dgm:pt>
    <dgm:pt modelId="{837EE84A-7364-4925-AD6E-5E6CFD06A287}" type="sibTrans" cxnId="{CC6B30DE-D38F-40AB-9358-5CD03953F197}">
      <dgm:prSet/>
      <dgm:spPr/>
      <dgm:t>
        <a:bodyPr/>
        <a:lstStyle/>
        <a:p>
          <a:endParaRPr lang="ru-RU"/>
        </a:p>
      </dgm:t>
    </dgm:pt>
    <dgm:pt modelId="{4E4F9067-C0C9-4C6B-AF6A-5AF737F834D8}" type="pres">
      <dgm:prSet presAssocID="{33EE4724-F0DC-46EE-8D45-937373CA9020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9F39216-8E71-42C4-9CB4-37E67253B0B1}" type="pres">
      <dgm:prSet presAssocID="{ADEE119A-1E79-4052-BDCB-47C9DFA53554}" presName="root" presStyleCnt="0">
        <dgm:presLayoutVars>
          <dgm:chMax/>
          <dgm:chPref val="4"/>
        </dgm:presLayoutVars>
      </dgm:prSet>
      <dgm:spPr/>
    </dgm:pt>
    <dgm:pt modelId="{88A98FDD-EE2B-41F8-8641-2576F603E1A7}" type="pres">
      <dgm:prSet presAssocID="{ADEE119A-1E79-4052-BDCB-47C9DFA53554}" presName="rootComposite" presStyleCnt="0">
        <dgm:presLayoutVars/>
      </dgm:prSet>
      <dgm:spPr/>
    </dgm:pt>
    <dgm:pt modelId="{3EACA5FE-D3A6-4DD8-8797-C9F18F71D301}" type="pres">
      <dgm:prSet presAssocID="{ADEE119A-1E79-4052-BDCB-47C9DFA53554}" presName="rootText" presStyleLbl="node0" presStyleIdx="0" presStyleCnt="1" custScaleX="124753" custScaleY="102997">
        <dgm:presLayoutVars>
          <dgm:chMax/>
          <dgm:chPref val="4"/>
        </dgm:presLayoutVars>
      </dgm:prSet>
      <dgm:spPr/>
      <dgm:t>
        <a:bodyPr/>
        <a:lstStyle/>
        <a:p>
          <a:endParaRPr lang="ru-RU"/>
        </a:p>
      </dgm:t>
    </dgm:pt>
    <dgm:pt modelId="{8323AB49-F7DD-4811-9873-A89D1697FA46}" type="pres">
      <dgm:prSet presAssocID="{ADEE119A-1E79-4052-BDCB-47C9DFA53554}" presName="childShape" presStyleCnt="0">
        <dgm:presLayoutVars>
          <dgm:chMax val="0"/>
          <dgm:chPref val="0"/>
        </dgm:presLayoutVars>
      </dgm:prSet>
      <dgm:spPr/>
    </dgm:pt>
    <dgm:pt modelId="{8C3512D8-7649-497A-884C-634C6657B0C5}" type="pres">
      <dgm:prSet presAssocID="{15176E44-DAFB-4E68-8281-2DDB60EC3EE3}" presName="childComposite" presStyleCnt="0">
        <dgm:presLayoutVars>
          <dgm:chMax val="0"/>
          <dgm:chPref val="0"/>
        </dgm:presLayoutVars>
      </dgm:prSet>
      <dgm:spPr/>
    </dgm:pt>
    <dgm:pt modelId="{1842B72A-FA91-4F66-976D-E7533A9D9E41}" type="pres">
      <dgm:prSet presAssocID="{15176E44-DAFB-4E68-8281-2DDB60EC3EE3}" presName="Image" presStyleLbl="node1" presStyleIdx="0" presStyleCnt="3" custScaleX="91555" custScaleY="60391"/>
      <dgm:spPr>
        <a:noFill/>
      </dgm:spPr>
    </dgm:pt>
    <dgm:pt modelId="{80DE8EFA-D6F4-495A-A1A9-3E42E49259AF}" type="pres">
      <dgm:prSet presAssocID="{15176E44-DAFB-4E68-8281-2DDB60EC3EE3}" presName="childText" presStyleLbl="lnNode1" presStyleIdx="0" presStyleCnt="3" custScaleX="133875" custScaleY="60391" custLinFactNeighborX="3127" custLinFactNeighborY="96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BE904C-8B96-47C2-B7BA-EA02C2C86230}" type="pres">
      <dgm:prSet presAssocID="{10DDA9CA-79DE-498F-9F8D-73FA5645F4BA}" presName="childComposite" presStyleCnt="0">
        <dgm:presLayoutVars>
          <dgm:chMax val="0"/>
          <dgm:chPref val="0"/>
        </dgm:presLayoutVars>
      </dgm:prSet>
      <dgm:spPr/>
    </dgm:pt>
    <dgm:pt modelId="{2F9000FB-3B2E-44AF-88EA-22C0604B5936}" type="pres">
      <dgm:prSet presAssocID="{10DDA9CA-79DE-498F-9F8D-73FA5645F4BA}" presName="Image" presStyleLbl="node1" presStyleIdx="1" presStyleCnt="3" custScaleX="83709" custScaleY="54667" custLinFactNeighborX="-40426" custLinFactNeighborY="2518"/>
      <dgm:spPr>
        <a:noFill/>
      </dgm:spPr>
    </dgm:pt>
    <dgm:pt modelId="{5C45CF12-6FC0-45C3-BFC7-41F5CEC721F1}" type="pres">
      <dgm:prSet presAssocID="{10DDA9CA-79DE-498F-9F8D-73FA5645F4BA}" presName="childText" presStyleLbl="lnNode1" presStyleIdx="1" presStyleCnt="3" custScaleX="133879" custScaleY="52372" custLinFactNeighborX="3127" custLinFactNeighborY="96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17D1CD-B429-46DD-BB8B-A5F5BF693001}" type="pres">
      <dgm:prSet presAssocID="{112887CB-1D48-4455-80A9-87BC8F4920AF}" presName="childComposite" presStyleCnt="0">
        <dgm:presLayoutVars>
          <dgm:chMax val="0"/>
          <dgm:chPref val="0"/>
        </dgm:presLayoutVars>
      </dgm:prSet>
      <dgm:spPr/>
    </dgm:pt>
    <dgm:pt modelId="{8ECCE88F-EC4F-4C7B-B8EF-577F98C3D030}" type="pres">
      <dgm:prSet presAssocID="{112887CB-1D48-4455-80A9-87BC8F4920AF}" presName="Image" presStyleLbl="node1" presStyleIdx="2" presStyleCnt="3" custScaleX="91555" custScaleY="60391"/>
      <dgm:spPr>
        <a:noFill/>
      </dgm:spPr>
    </dgm:pt>
    <dgm:pt modelId="{3FAE4610-8FA9-4107-AA4D-FB1F1D7B7E2C}" type="pres">
      <dgm:prSet presAssocID="{112887CB-1D48-4455-80A9-87BC8F4920AF}" presName="childText" presStyleLbl="lnNode1" presStyleIdx="2" presStyleCnt="3" custScaleX="133875" custScaleY="43948" custLinFactNeighborX="3127" custLinFactNeighborY="96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3DAF77E-B4FB-4AA1-B1CF-9F9A14CAE766}" type="presOf" srcId="{33EE4724-F0DC-46EE-8D45-937373CA9020}" destId="{4E4F9067-C0C9-4C6B-AF6A-5AF737F834D8}" srcOrd="0" destOrd="0" presId="urn:microsoft.com/office/officeart/2008/layout/PictureAccentList"/>
    <dgm:cxn modelId="{3538FB73-62BD-40C0-AFBC-8AB836EB037A}" srcId="{ADEE119A-1E79-4052-BDCB-47C9DFA53554}" destId="{112887CB-1D48-4455-80A9-87BC8F4920AF}" srcOrd="2" destOrd="0" parTransId="{BE377B54-973F-4C92-B57A-40018D9011AC}" sibTransId="{E855B9FD-CB12-4AB9-8660-897E9955B46C}"/>
    <dgm:cxn modelId="{8D9A2704-743F-4B74-933F-04E9EA94CC28}" type="presOf" srcId="{10DDA9CA-79DE-498F-9F8D-73FA5645F4BA}" destId="{5C45CF12-6FC0-45C3-BFC7-41F5CEC721F1}" srcOrd="0" destOrd="0" presId="urn:microsoft.com/office/officeart/2008/layout/PictureAccentList"/>
    <dgm:cxn modelId="{04380384-188D-42A4-AFD5-88D6151F88E4}" type="presOf" srcId="{15176E44-DAFB-4E68-8281-2DDB60EC3EE3}" destId="{80DE8EFA-D6F4-495A-A1A9-3E42E49259AF}" srcOrd="0" destOrd="0" presId="urn:microsoft.com/office/officeart/2008/layout/PictureAccentList"/>
    <dgm:cxn modelId="{B1EE706A-FDFC-4DFE-A265-94AF3F379467}" srcId="{33EE4724-F0DC-46EE-8D45-937373CA9020}" destId="{ADEE119A-1E79-4052-BDCB-47C9DFA53554}" srcOrd="0" destOrd="0" parTransId="{6D465E40-1F85-49D6-938E-0ED76037728B}" sibTransId="{BFC0E998-269F-4080-94E2-9760B5143D50}"/>
    <dgm:cxn modelId="{C94EF052-6E82-4F58-A325-365E8B3E0895}" srcId="{ADEE119A-1E79-4052-BDCB-47C9DFA53554}" destId="{15176E44-DAFB-4E68-8281-2DDB60EC3EE3}" srcOrd="0" destOrd="0" parTransId="{742439B7-3826-435D-9C94-1757CBDE7EE3}" sibTransId="{AB5017E2-64FD-4B6B-ADF6-51346978D7FE}"/>
    <dgm:cxn modelId="{67337417-6872-4E09-A381-699E0528BE78}" type="presOf" srcId="{ADEE119A-1E79-4052-BDCB-47C9DFA53554}" destId="{3EACA5FE-D3A6-4DD8-8797-C9F18F71D301}" srcOrd="0" destOrd="0" presId="urn:microsoft.com/office/officeart/2008/layout/PictureAccentList"/>
    <dgm:cxn modelId="{4EA2D662-A0A9-4DF9-9F3E-E6F0C9D5CD3B}" type="presOf" srcId="{112887CB-1D48-4455-80A9-87BC8F4920AF}" destId="{3FAE4610-8FA9-4107-AA4D-FB1F1D7B7E2C}" srcOrd="0" destOrd="0" presId="urn:microsoft.com/office/officeart/2008/layout/PictureAccentList"/>
    <dgm:cxn modelId="{CC6B30DE-D38F-40AB-9358-5CD03953F197}" srcId="{ADEE119A-1E79-4052-BDCB-47C9DFA53554}" destId="{10DDA9CA-79DE-498F-9F8D-73FA5645F4BA}" srcOrd="1" destOrd="0" parTransId="{8A10CCD3-9B80-4970-9526-82DB6F2E6EC1}" sibTransId="{837EE84A-7364-4925-AD6E-5E6CFD06A287}"/>
    <dgm:cxn modelId="{EBDEEC70-7AD5-4D04-A7E9-9705D9186434}" type="presParOf" srcId="{4E4F9067-C0C9-4C6B-AF6A-5AF737F834D8}" destId="{89F39216-8E71-42C4-9CB4-37E67253B0B1}" srcOrd="0" destOrd="0" presId="urn:microsoft.com/office/officeart/2008/layout/PictureAccentList"/>
    <dgm:cxn modelId="{B41AD6EC-6D31-4FF9-A356-7242B0E4B5CD}" type="presParOf" srcId="{89F39216-8E71-42C4-9CB4-37E67253B0B1}" destId="{88A98FDD-EE2B-41F8-8641-2576F603E1A7}" srcOrd="0" destOrd="0" presId="urn:microsoft.com/office/officeart/2008/layout/PictureAccentList"/>
    <dgm:cxn modelId="{80612AF4-9199-44F8-94C3-13B58A41B658}" type="presParOf" srcId="{88A98FDD-EE2B-41F8-8641-2576F603E1A7}" destId="{3EACA5FE-D3A6-4DD8-8797-C9F18F71D301}" srcOrd="0" destOrd="0" presId="urn:microsoft.com/office/officeart/2008/layout/PictureAccentList"/>
    <dgm:cxn modelId="{C165B2EF-5618-4B8E-B212-2E5871F247C0}" type="presParOf" srcId="{89F39216-8E71-42C4-9CB4-37E67253B0B1}" destId="{8323AB49-F7DD-4811-9873-A89D1697FA46}" srcOrd="1" destOrd="0" presId="urn:microsoft.com/office/officeart/2008/layout/PictureAccentList"/>
    <dgm:cxn modelId="{D9CB1934-45B1-453E-9F03-4714A682D54D}" type="presParOf" srcId="{8323AB49-F7DD-4811-9873-A89D1697FA46}" destId="{8C3512D8-7649-497A-884C-634C6657B0C5}" srcOrd="0" destOrd="0" presId="urn:microsoft.com/office/officeart/2008/layout/PictureAccentList"/>
    <dgm:cxn modelId="{BAF9FEB3-DA98-4592-BE21-4B9B4B17ABBA}" type="presParOf" srcId="{8C3512D8-7649-497A-884C-634C6657B0C5}" destId="{1842B72A-FA91-4F66-976D-E7533A9D9E41}" srcOrd="0" destOrd="0" presId="urn:microsoft.com/office/officeart/2008/layout/PictureAccentList"/>
    <dgm:cxn modelId="{79FAB50D-E7E4-4641-A573-A3A1785E0C85}" type="presParOf" srcId="{8C3512D8-7649-497A-884C-634C6657B0C5}" destId="{80DE8EFA-D6F4-495A-A1A9-3E42E49259AF}" srcOrd="1" destOrd="0" presId="urn:microsoft.com/office/officeart/2008/layout/PictureAccentList"/>
    <dgm:cxn modelId="{F09CA2DC-6177-4EDD-A59D-7D9CA8E6347D}" type="presParOf" srcId="{8323AB49-F7DD-4811-9873-A89D1697FA46}" destId="{2ABE904C-8B96-47C2-B7BA-EA02C2C86230}" srcOrd="1" destOrd="0" presId="urn:microsoft.com/office/officeart/2008/layout/PictureAccentList"/>
    <dgm:cxn modelId="{75F8A4A5-1492-4CAE-8FF7-A537407FC2F4}" type="presParOf" srcId="{2ABE904C-8B96-47C2-B7BA-EA02C2C86230}" destId="{2F9000FB-3B2E-44AF-88EA-22C0604B5936}" srcOrd="0" destOrd="0" presId="urn:microsoft.com/office/officeart/2008/layout/PictureAccentList"/>
    <dgm:cxn modelId="{F8F9E266-C93C-485D-99F3-D1E4BE4EC724}" type="presParOf" srcId="{2ABE904C-8B96-47C2-B7BA-EA02C2C86230}" destId="{5C45CF12-6FC0-45C3-BFC7-41F5CEC721F1}" srcOrd="1" destOrd="0" presId="urn:microsoft.com/office/officeart/2008/layout/PictureAccentList"/>
    <dgm:cxn modelId="{94463B48-475C-4BB9-85F4-33A2789E467E}" type="presParOf" srcId="{8323AB49-F7DD-4811-9873-A89D1697FA46}" destId="{7E17D1CD-B429-46DD-BB8B-A5F5BF693001}" srcOrd="2" destOrd="0" presId="urn:microsoft.com/office/officeart/2008/layout/PictureAccentList"/>
    <dgm:cxn modelId="{957A9DE0-AE8F-4425-9E3C-841623B35819}" type="presParOf" srcId="{7E17D1CD-B429-46DD-BB8B-A5F5BF693001}" destId="{8ECCE88F-EC4F-4C7B-B8EF-577F98C3D030}" srcOrd="0" destOrd="0" presId="urn:microsoft.com/office/officeart/2008/layout/PictureAccentList"/>
    <dgm:cxn modelId="{C5041BD3-A124-4850-A5DB-1E7F2D747B5C}" type="presParOf" srcId="{7E17D1CD-B429-46DD-BB8B-A5F5BF693001}" destId="{3FAE4610-8FA9-4107-AA4D-FB1F1D7B7E2C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ACA5FE-D3A6-4DD8-8797-C9F18F71D301}">
      <dsp:nvSpPr>
        <dsp:cNvPr id="0" name=""/>
        <dsp:cNvSpPr/>
      </dsp:nvSpPr>
      <dsp:spPr>
        <a:xfrm>
          <a:off x="5525" y="85456"/>
          <a:ext cx="11025248" cy="5941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alpha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alpha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alpha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Особенности формирования ТОФК Ведомости </a:t>
          </a:r>
          <a:r>
            <a:rPr lang="ru-RU" altLang="ru-RU" sz="1800" kern="1200" dirty="0" smtClean="0">
              <a:latin typeface="Times New Roman" pitchFamily="18" charset="0"/>
              <a:cs typeface="Times New Roman" pitchFamily="18" charset="0"/>
            </a:rPr>
            <a:t>учета внутренних расчетов между органами, осуществляющими кассовое обслуживание исполнения бюджета (ф. 0504061):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2928" y="102859"/>
        <a:ext cx="10990442" cy="559373"/>
      </dsp:txXfrm>
    </dsp:sp>
    <dsp:sp modelId="{1842B72A-FA91-4F66-976D-E7533A9D9E41}">
      <dsp:nvSpPr>
        <dsp:cNvPr id="0" name=""/>
        <dsp:cNvSpPr/>
      </dsp:nvSpPr>
      <dsp:spPr>
        <a:xfrm>
          <a:off x="619559" y="856735"/>
          <a:ext cx="900797" cy="594179"/>
        </a:xfrm>
        <a:prstGeom prst="roundRect">
          <a:avLst>
            <a:gd name="adj" fmla="val 16670"/>
          </a:avLst>
        </a:prstGeom>
        <a:noFill/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0DE8EFA-D6F4-495A-A1A9-3E42E49259AF}">
      <dsp:nvSpPr>
        <dsp:cNvPr id="0" name=""/>
        <dsp:cNvSpPr/>
      </dsp:nvSpPr>
      <dsp:spPr>
        <a:xfrm>
          <a:off x="544442" y="866210"/>
          <a:ext cx="10435210" cy="594179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5">
                <a:shade val="9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shade val="9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shade val="9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800" kern="1200" dirty="0" smtClean="0">
              <a:latin typeface="Times New Roman" pitchFamily="18" charset="0"/>
              <a:cs typeface="Times New Roman" pitchFamily="18" charset="0"/>
            </a:rPr>
            <a:t>Формирование ТОФК Ведомости (ф. 0504061) осуществляется ежедневно отдельно по каждому счету учета внутренних расчетов при наличии учетных данных по нему;</a:t>
          </a:r>
        </a:p>
      </dsp:txBody>
      <dsp:txXfrm>
        <a:off x="573453" y="895221"/>
        <a:ext cx="10377188" cy="536157"/>
      </dsp:txXfrm>
    </dsp:sp>
    <dsp:sp modelId="{2F9000FB-3B2E-44AF-88EA-22C0604B5936}">
      <dsp:nvSpPr>
        <dsp:cNvPr id="0" name=""/>
        <dsp:cNvSpPr/>
      </dsp:nvSpPr>
      <dsp:spPr>
        <a:xfrm>
          <a:off x="260255" y="1757852"/>
          <a:ext cx="823602" cy="537861"/>
        </a:xfrm>
        <a:prstGeom prst="roundRect">
          <a:avLst>
            <a:gd name="adj" fmla="val 16670"/>
          </a:avLst>
        </a:prstGeom>
        <a:noFill/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C45CF12-6FC0-45C3-BFC7-41F5CEC721F1}">
      <dsp:nvSpPr>
        <dsp:cNvPr id="0" name=""/>
        <dsp:cNvSpPr/>
      </dsp:nvSpPr>
      <dsp:spPr>
        <a:xfrm>
          <a:off x="544130" y="1578455"/>
          <a:ext cx="10435522" cy="866056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5">
                <a:shade val="90000"/>
                <a:hueOff val="222740"/>
                <a:satOff val="-11708"/>
                <a:lumOff val="10811"/>
                <a:alphaOff val="-12500"/>
                <a:lumMod val="110000"/>
                <a:satMod val="105000"/>
                <a:tint val="67000"/>
              </a:schemeClr>
            </a:gs>
            <a:gs pos="50000">
              <a:schemeClr val="accent5">
                <a:shade val="90000"/>
                <a:hueOff val="222740"/>
                <a:satOff val="-11708"/>
                <a:lumOff val="10811"/>
                <a:alphaOff val="-12500"/>
                <a:lumMod val="105000"/>
                <a:satMod val="103000"/>
                <a:tint val="73000"/>
              </a:schemeClr>
            </a:gs>
            <a:gs pos="100000">
              <a:schemeClr val="accent5">
                <a:shade val="90000"/>
                <a:hueOff val="222740"/>
                <a:satOff val="-11708"/>
                <a:lumOff val="10811"/>
                <a:alphaOff val="-1250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В табличной части Ведомости </a:t>
          </a:r>
          <a:r>
            <a:rPr lang="ru-RU" altLang="ru-RU" sz="1800" kern="1200" dirty="0" smtClean="0">
              <a:latin typeface="Times New Roman" pitchFamily="18" charset="0"/>
              <a:cs typeface="Times New Roman" pitchFamily="18" charset="0"/>
            </a:rPr>
            <a:t>(ф. 0504061) 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отражаются сведения по операциям, учтенным на счетах учета внутренних расчетов, за операционные дни соответствующего месяца в разрезе первичных учетных документов с подведением промежуточных итогов за каждый операционный день;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86415" y="1620740"/>
        <a:ext cx="10350952" cy="781486"/>
      </dsp:txXfrm>
    </dsp:sp>
    <dsp:sp modelId="{8ECCE88F-EC4F-4C7B-B8EF-577F98C3D030}">
      <dsp:nvSpPr>
        <dsp:cNvPr id="0" name=""/>
        <dsp:cNvSpPr/>
      </dsp:nvSpPr>
      <dsp:spPr>
        <a:xfrm>
          <a:off x="619559" y="2615310"/>
          <a:ext cx="900797" cy="594179"/>
        </a:xfrm>
        <a:prstGeom prst="roundRect">
          <a:avLst>
            <a:gd name="adj" fmla="val 16670"/>
          </a:avLst>
        </a:prstGeom>
        <a:noFill/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FAE4610-8FA9-4107-AA4D-FB1F1D7B7E2C}">
      <dsp:nvSpPr>
        <dsp:cNvPr id="0" name=""/>
        <dsp:cNvSpPr/>
      </dsp:nvSpPr>
      <dsp:spPr>
        <a:xfrm>
          <a:off x="544442" y="2562579"/>
          <a:ext cx="10435210" cy="718591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5">
                <a:shade val="90000"/>
                <a:hueOff val="445479"/>
                <a:satOff val="-23417"/>
                <a:lumOff val="21622"/>
                <a:alphaOff val="-25000"/>
                <a:lumMod val="110000"/>
                <a:satMod val="105000"/>
                <a:tint val="67000"/>
              </a:schemeClr>
            </a:gs>
            <a:gs pos="50000">
              <a:schemeClr val="accent5">
                <a:shade val="90000"/>
                <a:hueOff val="445479"/>
                <a:satOff val="-23417"/>
                <a:lumOff val="21622"/>
                <a:alphaOff val="-25000"/>
                <a:lumMod val="105000"/>
                <a:satMod val="103000"/>
                <a:tint val="73000"/>
              </a:schemeClr>
            </a:gs>
            <a:gs pos="100000">
              <a:schemeClr val="accent5">
                <a:shade val="90000"/>
                <a:hueOff val="445479"/>
                <a:satOff val="-23417"/>
                <a:lumOff val="21622"/>
                <a:alphaOff val="-2500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altLang="ru-RU" sz="1800" kern="1200" dirty="0" smtClean="0">
              <a:latin typeface="Times New Roman" pitchFamily="18" charset="0"/>
              <a:cs typeface="Times New Roman" pitchFamily="18" charset="0"/>
            </a:rPr>
            <a:t>При завершении отчетного финансового года осуществляется формирование ТОФК Ведомости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altLang="ru-RU" sz="1800" kern="1200" dirty="0" smtClean="0">
              <a:latin typeface="Times New Roman" pitchFamily="18" charset="0"/>
              <a:cs typeface="Times New Roman" pitchFamily="18" charset="0"/>
            </a:rPr>
            <a:t>(ф. 0504061) за каждый день дополнительного периода отчетного финансового года при наличии учетных данных по счетам учета внутренних расчетов;</a:t>
          </a:r>
          <a:endParaRPr lang="ru-RU" sz="1800" kern="1200" dirty="0"/>
        </a:p>
      </dsp:txBody>
      <dsp:txXfrm>
        <a:off x="579527" y="2597664"/>
        <a:ext cx="10365040" cy="648421"/>
      </dsp:txXfrm>
    </dsp:sp>
    <dsp:sp modelId="{F11FB7C5-A0D7-46DB-9BD6-EF74A3C53934}">
      <dsp:nvSpPr>
        <dsp:cNvPr id="0" name=""/>
        <dsp:cNvSpPr/>
      </dsp:nvSpPr>
      <dsp:spPr>
        <a:xfrm>
          <a:off x="615043" y="3452185"/>
          <a:ext cx="911856" cy="594799"/>
        </a:xfrm>
        <a:prstGeom prst="roundRect">
          <a:avLst>
            <a:gd name="adj" fmla="val 16670"/>
          </a:avLst>
        </a:prstGeom>
        <a:noFill/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8E3F7E4-941C-4577-B7EA-E618A4277383}">
      <dsp:nvSpPr>
        <dsp:cNvPr id="0" name=""/>
        <dsp:cNvSpPr/>
      </dsp:nvSpPr>
      <dsp:spPr>
        <a:xfrm>
          <a:off x="546468" y="3399237"/>
          <a:ext cx="10433183" cy="719644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5">
                <a:shade val="90000"/>
                <a:hueOff val="668219"/>
                <a:satOff val="-35125"/>
                <a:lumOff val="32433"/>
                <a:alphaOff val="-37500"/>
                <a:lumMod val="110000"/>
                <a:satMod val="105000"/>
                <a:tint val="67000"/>
              </a:schemeClr>
            </a:gs>
            <a:gs pos="50000">
              <a:schemeClr val="accent5">
                <a:shade val="90000"/>
                <a:hueOff val="668219"/>
                <a:satOff val="-35125"/>
                <a:lumOff val="32433"/>
                <a:alphaOff val="-37500"/>
                <a:lumMod val="105000"/>
                <a:satMod val="103000"/>
                <a:tint val="73000"/>
              </a:schemeClr>
            </a:gs>
            <a:gs pos="100000">
              <a:schemeClr val="accent5">
                <a:shade val="90000"/>
                <a:hueOff val="668219"/>
                <a:satOff val="-35125"/>
                <a:lumOff val="32433"/>
                <a:alphaOff val="-3750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800" kern="1200" dirty="0" smtClean="0">
              <a:latin typeface="Times New Roman" pitchFamily="18" charset="0"/>
              <a:cs typeface="Times New Roman" pitchFamily="18" charset="0"/>
            </a:rPr>
            <a:t>Операции по заключению счетов по учету внутренних расчетов подлежат отражению в отдельной Ведомости (ф. 0504061), сформированной ТОФК за последний день дополнительного периода (последний операционный день года);</a:t>
          </a:r>
          <a:endParaRPr lang="ru-RU" sz="1800" kern="1200" dirty="0"/>
        </a:p>
      </dsp:txBody>
      <dsp:txXfrm>
        <a:off x="581604" y="3434373"/>
        <a:ext cx="10362911" cy="649372"/>
      </dsp:txXfrm>
    </dsp:sp>
    <dsp:sp modelId="{6A565413-560F-447E-B59C-05D94F959045}">
      <dsp:nvSpPr>
        <dsp:cNvPr id="0" name=""/>
        <dsp:cNvSpPr/>
      </dsp:nvSpPr>
      <dsp:spPr>
        <a:xfrm>
          <a:off x="627061" y="4227473"/>
          <a:ext cx="887820" cy="601705"/>
        </a:xfrm>
        <a:prstGeom prst="roundRect">
          <a:avLst>
            <a:gd name="adj" fmla="val 16670"/>
          </a:avLst>
        </a:prstGeom>
        <a:noFill/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B4A8D8F-0EF6-4C7E-989D-A3D0CDD8107B}">
      <dsp:nvSpPr>
        <dsp:cNvPr id="0" name=""/>
        <dsp:cNvSpPr/>
      </dsp:nvSpPr>
      <dsp:spPr>
        <a:xfrm>
          <a:off x="546468" y="4240273"/>
          <a:ext cx="10433183" cy="595054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5">
                <a:shade val="90000"/>
                <a:hueOff val="890958"/>
                <a:satOff val="-46833"/>
                <a:lumOff val="43244"/>
                <a:alphaOff val="-50000"/>
                <a:lumMod val="110000"/>
                <a:satMod val="105000"/>
                <a:tint val="67000"/>
              </a:schemeClr>
            </a:gs>
            <a:gs pos="50000">
              <a:schemeClr val="accent5">
                <a:shade val="90000"/>
                <a:hueOff val="890958"/>
                <a:satOff val="-46833"/>
                <a:lumOff val="43244"/>
                <a:alphaOff val="-50000"/>
                <a:lumMod val="105000"/>
                <a:satMod val="103000"/>
                <a:tint val="73000"/>
              </a:schemeClr>
            </a:gs>
            <a:gs pos="100000">
              <a:schemeClr val="accent5">
                <a:shade val="90000"/>
                <a:hueOff val="890958"/>
                <a:satOff val="-46833"/>
                <a:lumOff val="43244"/>
                <a:alphaOff val="-5000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800" kern="1200" dirty="0" smtClean="0">
              <a:latin typeface="Times New Roman" pitchFamily="18" charset="0"/>
              <a:cs typeface="Times New Roman" pitchFamily="18" charset="0"/>
            </a:rPr>
            <a:t>Формирование ТОФК Ведомости (ф. 0504061) в ППО «АСФК» осуществляется в режимах регламентированного и нерегламентированного отчетов.</a:t>
          </a:r>
          <a:endParaRPr lang="ru-RU" sz="1800" kern="1200" dirty="0"/>
        </a:p>
      </dsp:txBody>
      <dsp:txXfrm>
        <a:off x="575521" y="4269326"/>
        <a:ext cx="10375077" cy="5369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ACA5FE-D3A6-4DD8-8797-C9F18F71D301}">
      <dsp:nvSpPr>
        <dsp:cNvPr id="0" name=""/>
        <dsp:cNvSpPr/>
      </dsp:nvSpPr>
      <dsp:spPr>
        <a:xfrm>
          <a:off x="5525" y="880904"/>
          <a:ext cx="11025248" cy="10133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alpha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alpha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alpha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800" kern="1200" baseline="0" dirty="0" smtClean="0">
              <a:latin typeface="Times New Roman" pitchFamily="18" charset="0"/>
              <a:cs typeface="Times New Roman" pitchFamily="18" charset="0"/>
            </a:rPr>
            <a:t>Регистры бюджетного (казначейского) учета, при формировании которых реализован новый порядок сортировки учетных данных в связи с изменением структуры кодов бюджетной классификации</a:t>
          </a:r>
        </a:p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800" kern="1200" baseline="0" dirty="0" smtClean="0">
              <a:latin typeface="Times New Roman" pitchFamily="18" charset="0"/>
              <a:cs typeface="Times New Roman" pitchFamily="18" charset="0"/>
            </a:rPr>
            <a:t> Российской Федерации с 2016 года:</a:t>
          </a:r>
          <a:endParaRPr lang="ru-RU" sz="1800" kern="1200" baseline="0" dirty="0">
            <a:latin typeface="Times New Roman" pitchFamily="18" charset="0"/>
            <a:cs typeface="Times New Roman" pitchFamily="18" charset="0"/>
          </a:endParaRPr>
        </a:p>
      </dsp:txBody>
      <dsp:txXfrm>
        <a:off x="35206" y="910585"/>
        <a:ext cx="10965886" cy="954012"/>
      </dsp:txXfrm>
    </dsp:sp>
    <dsp:sp modelId="{1842B72A-FA91-4F66-976D-E7533A9D9E41}">
      <dsp:nvSpPr>
        <dsp:cNvPr id="0" name=""/>
        <dsp:cNvSpPr/>
      </dsp:nvSpPr>
      <dsp:spPr>
        <a:xfrm>
          <a:off x="619559" y="2071378"/>
          <a:ext cx="900797" cy="594179"/>
        </a:xfrm>
        <a:prstGeom prst="roundRect">
          <a:avLst>
            <a:gd name="adj" fmla="val 16670"/>
          </a:avLst>
        </a:prstGeom>
        <a:noFill/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0DE8EFA-D6F4-495A-A1A9-3E42E49259AF}">
      <dsp:nvSpPr>
        <dsp:cNvPr id="0" name=""/>
        <dsp:cNvSpPr/>
      </dsp:nvSpPr>
      <dsp:spPr>
        <a:xfrm>
          <a:off x="544442" y="2080853"/>
          <a:ext cx="10435210" cy="594179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5">
                <a:shade val="9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shade val="9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shade val="9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800" kern="1200" dirty="0" smtClean="0">
              <a:latin typeface="Times New Roman" pitchFamily="18" charset="0"/>
              <a:cs typeface="Times New Roman" pitchFamily="18" charset="0"/>
            </a:rPr>
            <a:t>Журнал по прочим операциям (ф. 0504071) (раздел «Обороты для главной книги»)</a:t>
          </a:r>
        </a:p>
      </dsp:txBody>
      <dsp:txXfrm>
        <a:off x="573453" y="2109864"/>
        <a:ext cx="10377188" cy="536157"/>
      </dsp:txXfrm>
    </dsp:sp>
    <dsp:sp modelId="{2F9000FB-3B2E-44AF-88EA-22C0604B5936}">
      <dsp:nvSpPr>
        <dsp:cNvPr id="0" name=""/>
        <dsp:cNvSpPr/>
      </dsp:nvSpPr>
      <dsp:spPr>
        <a:xfrm>
          <a:off x="260255" y="2808398"/>
          <a:ext cx="823602" cy="537861"/>
        </a:xfrm>
        <a:prstGeom prst="roundRect">
          <a:avLst>
            <a:gd name="adj" fmla="val 16670"/>
          </a:avLst>
        </a:prstGeom>
        <a:noFill/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C45CF12-6FC0-45C3-BFC7-41F5CEC721F1}">
      <dsp:nvSpPr>
        <dsp:cNvPr id="0" name=""/>
        <dsp:cNvSpPr/>
      </dsp:nvSpPr>
      <dsp:spPr>
        <a:xfrm>
          <a:off x="544130" y="2804389"/>
          <a:ext cx="10435522" cy="515281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5">
                <a:shade val="90000"/>
                <a:hueOff val="445479"/>
                <a:satOff val="-23417"/>
                <a:lumOff val="21622"/>
                <a:alphaOff val="-25000"/>
                <a:lumMod val="110000"/>
                <a:satMod val="105000"/>
                <a:tint val="67000"/>
              </a:schemeClr>
            </a:gs>
            <a:gs pos="50000">
              <a:schemeClr val="accent5">
                <a:shade val="90000"/>
                <a:hueOff val="445479"/>
                <a:satOff val="-23417"/>
                <a:lumOff val="21622"/>
                <a:alphaOff val="-25000"/>
                <a:lumMod val="105000"/>
                <a:satMod val="103000"/>
                <a:tint val="73000"/>
              </a:schemeClr>
            </a:gs>
            <a:gs pos="100000">
              <a:schemeClr val="accent5">
                <a:shade val="90000"/>
                <a:hueOff val="445479"/>
                <a:satOff val="-23417"/>
                <a:lumOff val="21622"/>
                <a:alphaOff val="-2500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800" kern="1200" dirty="0" smtClean="0">
              <a:latin typeface="Times New Roman" pitchFamily="18" charset="0"/>
              <a:cs typeface="Times New Roman" pitchFamily="18" charset="0"/>
            </a:rPr>
            <a:t>Главная книга (ф. 0504072)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69288" y="2829547"/>
        <a:ext cx="10385206" cy="464965"/>
      </dsp:txXfrm>
    </dsp:sp>
    <dsp:sp modelId="{8ECCE88F-EC4F-4C7B-B8EF-577F98C3D030}">
      <dsp:nvSpPr>
        <dsp:cNvPr id="0" name=""/>
        <dsp:cNvSpPr/>
      </dsp:nvSpPr>
      <dsp:spPr>
        <a:xfrm>
          <a:off x="619559" y="3439552"/>
          <a:ext cx="900797" cy="594179"/>
        </a:xfrm>
        <a:prstGeom prst="roundRect">
          <a:avLst>
            <a:gd name="adj" fmla="val 16670"/>
          </a:avLst>
        </a:prstGeom>
        <a:noFill/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FAE4610-8FA9-4107-AA4D-FB1F1D7B7E2C}">
      <dsp:nvSpPr>
        <dsp:cNvPr id="0" name=""/>
        <dsp:cNvSpPr/>
      </dsp:nvSpPr>
      <dsp:spPr>
        <a:xfrm>
          <a:off x="544442" y="3529917"/>
          <a:ext cx="10435210" cy="432398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5">
                <a:shade val="90000"/>
                <a:hueOff val="890958"/>
                <a:satOff val="-46833"/>
                <a:lumOff val="43244"/>
                <a:alphaOff val="-50000"/>
                <a:lumMod val="110000"/>
                <a:satMod val="105000"/>
                <a:tint val="67000"/>
              </a:schemeClr>
            </a:gs>
            <a:gs pos="50000">
              <a:schemeClr val="accent5">
                <a:shade val="90000"/>
                <a:hueOff val="890958"/>
                <a:satOff val="-46833"/>
                <a:lumOff val="43244"/>
                <a:alphaOff val="-50000"/>
                <a:lumMod val="105000"/>
                <a:satMod val="103000"/>
                <a:tint val="73000"/>
              </a:schemeClr>
            </a:gs>
            <a:gs pos="100000">
              <a:schemeClr val="accent5">
                <a:shade val="90000"/>
                <a:hueOff val="890958"/>
                <a:satOff val="-46833"/>
                <a:lumOff val="43244"/>
                <a:alphaOff val="-5000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800" kern="1200" dirty="0" smtClean="0">
              <a:latin typeface="Times New Roman" pitchFamily="18" charset="0"/>
              <a:cs typeface="Times New Roman" pitchFamily="18" charset="0"/>
            </a:rPr>
            <a:t>Отчет об операциях по счетам Главной книги (ф. 0531981)</a:t>
          </a:r>
          <a:endParaRPr lang="ru-RU" sz="1800" kern="1200" dirty="0"/>
        </a:p>
      </dsp:txBody>
      <dsp:txXfrm>
        <a:off x="565554" y="3551029"/>
        <a:ext cx="10392986" cy="3901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4BA734B-FAC0-46BC-80F9-E7661BB2AE94}" type="datetimeFigureOut">
              <a:rPr lang="ru-RU"/>
              <a:pPr>
                <a:defRPr/>
              </a:pPr>
              <a:t>14.09.2016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Arial" charset="0"/>
              </a:defRPr>
            </a:lvl1pPr>
          </a:lstStyle>
          <a:p>
            <a:pPr>
              <a:defRPr/>
            </a:pPr>
            <a:fld id="{554C9139-BBC6-40C5-8B20-57C3C61EC0A0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7434658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fld id="{8E6D0C69-D162-4FE9-A3D6-099E8C56B979}" type="datetimeFigureOut">
              <a:rPr lang="ru-RU"/>
              <a:pPr>
                <a:defRPr/>
              </a:pPr>
              <a:t>14.09.2016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fld id="{99EEF8CD-677E-43FF-B347-82C2A6833398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0305820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266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9163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19163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19163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19163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19163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191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191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191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191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8B31EDCE-2FC2-48DE-93F5-78BFC5B3C2AF}" type="slidenum">
              <a:rPr lang="ru-RU" altLang="ru-RU" smtClean="0">
                <a:latin typeface="Arial" pitchFamily="34" charset="0"/>
                <a:cs typeface="Arial" pitchFamily="34" charset="0"/>
              </a:rPr>
              <a:pPr/>
              <a:t>1</a:t>
            </a:fld>
            <a:endParaRPr lang="ru-RU" altLang="ru-RU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2B4FC147-EE90-4E7F-B1E3-62B9961BEC65}" type="slidenum">
              <a:rPr lang="ru-RU" altLang="ru-RU" smtClean="0">
                <a:cs typeface="Arial" pitchFamily="34" charset="0"/>
              </a:rPr>
              <a:pPr/>
              <a:t>25</a:t>
            </a:fld>
            <a:endParaRPr lang="ru-RU" altLang="ru-RU" dirty="0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11CDE3-1C5D-40EF-AD86-C59F4683A3D6}" type="datetime1">
              <a:rPr lang="ru-RU"/>
              <a:pPr>
                <a:defRPr/>
              </a:pPr>
              <a:t>14.09.2016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362CD4-50CF-4FA6-9880-CB3F7C85A955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670120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E3F835-BFC8-4307-92E6-88EB9CDBE1E0}" type="datetime1">
              <a:rPr lang="ru-RU"/>
              <a:pPr>
                <a:defRPr/>
              </a:pPr>
              <a:t>14.09.2016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377A2B-B5F5-4D1F-81EE-06AA310F5956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446708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13BFC9-316D-467B-8121-63D561FCB120}" type="datetime1">
              <a:rPr lang="ru-RU"/>
              <a:pPr>
                <a:defRPr/>
              </a:pPr>
              <a:t>14.09.2016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D32C0B-7F0C-4EA8-A076-81CFDBF59A64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190079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C287E6-7B32-48DC-9D47-9605317F7543}" type="datetime1">
              <a:rPr lang="ru-RU"/>
              <a:pPr>
                <a:defRPr/>
              </a:pPr>
              <a:t>14.09.2016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F48A65-7172-42D8-8BEC-B21203F16069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613935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244277-4CAA-4B89-91B7-96B4D172FEA2}" type="datetime1">
              <a:rPr lang="ru-RU"/>
              <a:pPr>
                <a:defRPr/>
              </a:pPr>
              <a:t>14.09.2016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7F516-DE25-4482-9630-51C07F8855EB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052641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8BD743-B275-44AB-9B9F-DC1D980EFAC2}" type="datetime1">
              <a:rPr lang="ru-RU"/>
              <a:pPr>
                <a:defRPr/>
              </a:pPr>
              <a:t>14.09.2016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E1F45E-3B07-49CB-A49B-4D41253E9C55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637119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DC0475-3DAF-4EBE-BC8A-E581441FF059}" type="datetime1">
              <a:rPr lang="ru-RU"/>
              <a:pPr>
                <a:defRPr/>
              </a:pPr>
              <a:t>14.09.2016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209804-0D71-4FFC-85D2-1A66C865A54B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266379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304CA-AB70-4235-95FD-AC7AB9C88504}" type="datetime1">
              <a:rPr lang="ru-RU"/>
              <a:pPr>
                <a:defRPr/>
              </a:pPr>
              <a:t>14.09.2016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E63444-F408-4219-A8C6-EC084C221C85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984689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8E2492-9777-4C55-B0DD-31C25B8337C5}" type="datetime1">
              <a:rPr lang="ru-RU"/>
              <a:pPr>
                <a:defRPr/>
              </a:pPr>
              <a:t>14.09.2016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76CA09-3E68-45BB-A868-494378437C9C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6822997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912183-51FE-439D-B91E-ECBD2255602C}" type="datetime1">
              <a:rPr lang="ru-RU"/>
              <a:pPr>
                <a:defRPr/>
              </a:pPr>
              <a:t>14.09.2016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F96AE-F8BB-4775-95CA-27F4B3FFC4C4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414842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F13D49-6AB2-485E-BEA4-C34C57B14294}" type="datetime1">
              <a:rPr lang="ru-RU"/>
              <a:pPr>
                <a:defRPr/>
              </a:pPr>
              <a:t>14.09.2016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346FBB-1DF7-4425-8755-130DE1F91D7D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261288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5E9F068-213D-4D46-A08A-69D1CDF584ED}" type="datetime1">
              <a:rPr lang="ru-RU"/>
              <a:pPr>
                <a:defRPr/>
              </a:pPr>
              <a:t>14.09.2016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cs typeface="Arial" charset="0"/>
              </a:defRPr>
            </a:lvl1pPr>
          </a:lstStyle>
          <a:p>
            <a:pPr>
              <a:defRPr/>
            </a:pPr>
            <a:fld id="{BBB73D42-0058-495A-8DC5-9A0071C31585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5"/>
          <p:cNvSpPr txBox="1">
            <a:spLocks noChangeArrowheads="1"/>
          </p:cNvSpPr>
          <p:nvPr/>
        </p:nvSpPr>
        <p:spPr bwMode="auto">
          <a:xfrm>
            <a:off x="238125" y="2211388"/>
            <a:ext cx="11715750" cy="20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2600" b="1" dirty="0">
                <a:latin typeface="Times New Roman" pitchFamily="18" charset="0"/>
                <a:cs typeface="Times New Roman" pitchFamily="18" charset="0"/>
              </a:rPr>
              <a:t>Актуальные вопросы </a:t>
            </a:r>
            <a:r>
              <a:rPr lang="ru-RU" altLang="ru-RU" sz="2600" b="1" dirty="0" smtClean="0">
                <a:latin typeface="Times New Roman" pitchFamily="18" charset="0"/>
                <a:cs typeface="Times New Roman" pitchFamily="18" charset="0"/>
              </a:rPr>
              <a:t>бюджетного и казначейского учета</a:t>
            </a:r>
          </a:p>
          <a:p>
            <a:pPr algn="ctr"/>
            <a:r>
              <a:rPr lang="ru-RU" altLang="ru-RU" sz="2600" b="1" dirty="0" smtClean="0">
                <a:latin typeface="Times New Roman" pitchFamily="18" charset="0"/>
                <a:cs typeface="Times New Roman" pitchFamily="18" charset="0"/>
              </a:rPr>
              <a:t>по кассовому исполнению федерального бюджета, кассовому</a:t>
            </a:r>
          </a:p>
          <a:p>
            <a:pPr algn="ctr"/>
            <a:r>
              <a:rPr lang="ru-RU" altLang="ru-RU" sz="2600" b="1" dirty="0" smtClean="0">
                <a:latin typeface="Times New Roman" pitchFamily="18" charset="0"/>
                <a:cs typeface="Times New Roman" pitchFamily="18" charset="0"/>
              </a:rPr>
              <a:t>обслуживанию бюджетов </a:t>
            </a:r>
            <a:r>
              <a:rPr lang="ru-RU" altLang="ru-RU" sz="2600" b="1" dirty="0">
                <a:latin typeface="Times New Roman" pitchFamily="18" charset="0"/>
                <a:cs typeface="Times New Roman" pitchFamily="18" charset="0"/>
              </a:rPr>
              <a:t>бюджетной системы </a:t>
            </a:r>
            <a:r>
              <a:rPr lang="ru-RU" altLang="ru-RU" sz="2600" b="1" dirty="0" smtClean="0">
                <a:latin typeface="Times New Roman" pitchFamily="18" charset="0"/>
                <a:cs typeface="Times New Roman" pitchFamily="18" charset="0"/>
              </a:rPr>
              <a:t>Российской</a:t>
            </a:r>
          </a:p>
          <a:p>
            <a:pPr algn="ctr"/>
            <a:r>
              <a:rPr lang="ru-RU" altLang="ru-RU" sz="2600" b="1" dirty="0" smtClean="0">
                <a:latin typeface="Times New Roman" pitchFamily="18" charset="0"/>
                <a:cs typeface="Times New Roman" pitchFamily="18" charset="0"/>
              </a:rPr>
              <a:t>Федерации и операциям со средствами бюджетных,</a:t>
            </a:r>
          </a:p>
          <a:p>
            <a:pPr algn="ctr"/>
            <a:r>
              <a:rPr lang="ru-RU" altLang="ru-RU" sz="2600" b="1" dirty="0" smtClean="0">
                <a:latin typeface="Times New Roman" pitchFamily="18" charset="0"/>
                <a:cs typeface="Times New Roman" pitchFamily="18" charset="0"/>
              </a:rPr>
              <a:t>автономных учреждений и иных юридических </a:t>
            </a:r>
            <a:r>
              <a:rPr lang="ru-RU" altLang="ru-RU" sz="2600" b="1" dirty="0">
                <a:latin typeface="Times New Roman" pitchFamily="18" charset="0"/>
                <a:cs typeface="Times New Roman" pitchFamily="18" charset="0"/>
              </a:rPr>
              <a:t>лиц</a:t>
            </a:r>
          </a:p>
        </p:txBody>
      </p:sp>
      <p:sp>
        <p:nvSpPr>
          <p:cNvPr id="2053" name="Rectangle 9"/>
          <p:cNvSpPr>
            <a:spLocks noChangeArrowheads="1"/>
          </p:cNvSpPr>
          <p:nvPr/>
        </p:nvSpPr>
        <p:spPr bwMode="auto">
          <a:xfrm>
            <a:off x="5603873" y="4891088"/>
            <a:ext cx="6588125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sz="1600" i="1" dirty="0">
                <a:latin typeface="Times New Roman" pitchFamily="18" charset="0"/>
                <a:cs typeface="Times New Roman" pitchFamily="18" charset="0"/>
              </a:rPr>
              <a:t>Васильев Евгений Николаевич,</a:t>
            </a:r>
          </a:p>
          <a:p>
            <a:pPr algn="ctr"/>
            <a:endParaRPr lang="ru-RU" altLang="ru-RU" sz="1600" i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altLang="ru-RU" sz="1600" i="1" dirty="0">
                <a:latin typeface="Times New Roman" pitchFamily="18" charset="0"/>
                <a:cs typeface="Times New Roman" pitchFamily="18" charset="0"/>
              </a:rPr>
              <a:t>заместитель </a:t>
            </a:r>
            <a:r>
              <a:rPr lang="ru-RU" altLang="ru-RU" sz="1600" i="1" dirty="0" smtClean="0">
                <a:latin typeface="Times New Roman" pitchFamily="18" charset="0"/>
                <a:cs typeface="Times New Roman" pitchFamily="18" charset="0"/>
              </a:rPr>
              <a:t>начальника</a:t>
            </a:r>
          </a:p>
          <a:p>
            <a:pPr algn="ctr"/>
            <a:r>
              <a:rPr lang="ru-RU" altLang="ru-RU" sz="1600" i="1" dirty="0" smtClean="0">
                <a:latin typeface="Times New Roman" pitchFamily="18" charset="0"/>
                <a:cs typeface="Times New Roman" pitchFamily="18" charset="0"/>
              </a:rPr>
              <a:t>Управления </a:t>
            </a:r>
            <a:r>
              <a:rPr lang="ru-RU" altLang="ru-RU" sz="1600" i="1" dirty="0">
                <a:latin typeface="Times New Roman" pitchFamily="18" charset="0"/>
                <a:cs typeface="Times New Roman" pitchFamily="18" charset="0"/>
              </a:rPr>
              <a:t>бюджетного учета и отчетности</a:t>
            </a:r>
          </a:p>
          <a:p>
            <a:pPr algn="ctr"/>
            <a:r>
              <a:rPr lang="ru-RU" altLang="ru-RU" sz="1600" i="1" dirty="0">
                <a:latin typeface="Times New Roman" pitchFamily="18" charset="0"/>
                <a:cs typeface="Times New Roman" pitchFamily="18" charset="0"/>
              </a:rPr>
              <a:t> Федерального казначейства</a:t>
            </a:r>
          </a:p>
          <a:p>
            <a:pPr algn="ctr"/>
            <a:endParaRPr lang="ru-RU" altLang="ru-RU" sz="1600" i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altLang="ru-RU" sz="1600" i="1" dirty="0" smtClean="0">
                <a:latin typeface="Times New Roman" pitchFamily="18" charset="0"/>
                <a:cs typeface="Times New Roman" pitchFamily="18" charset="0"/>
              </a:rPr>
              <a:t>Сентябрь </a:t>
            </a:r>
            <a:r>
              <a:rPr lang="ru-RU" altLang="ru-RU" sz="1600" i="1" dirty="0">
                <a:latin typeface="Times New Roman" pitchFamily="18" charset="0"/>
                <a:cs typeface="Times New Roman" pitchFamily="18" charset="0"/>
              </a:rPr>
              <a:t>2016 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2"/>
          <p:cNvSpPr txBox="1">
            <a:spLocks noChangeArrowheads="1"/>
          </p:cNvSpPr>
          <p:nvPr/>
        </p:nvSpPr>
        <p:spPr bwMode="auto">
          <a:xfrm>
            <a:off x="11760200" y="6529388"/>
            <a:ext cx="419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FB8C0F85-7697-48FA-A621-4F5F15786CD7}" type="slidenum">
              <a:rPr lang="en-US" altLang="ru-RU" sz="140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  <a:sym typeface="Lucida Grande"/>
              </a:rPr>
              <a:pPr algn="r"/>
              <a:t>2</a:t>
            </a:fld>
            <a:endParaRPr lang="en-US" altLang="ru-RU" sz="1400" dirty="0">
              <a:solidFill>
                <a:srgbClr val="1F497D"/>
              </a:solidFill>
              <a:latin typeface="Times New Roman" pitchFamily="18" charset="0"/>
              <a:cs typeface="Times New Roman" pitchFamily="18" charset="0"/>
              <a:sym typeface="Lucida Grande"/>
            </a:endParaRPr>
          </a:p>
        </p:txBody>
      </p:sp>
      <p:sp>
        <p:nvSpPr>
          <p:cNvPr id="3075" name="TextBox 17"/>
          <p:cNvSpPr txBox="1">
            <a:spLocks noChangeArrowheads="1"/>
          </p:cNvSpPr>
          <p:nvPr/>
        </p:nvSpPr>
        <p:spPr bwMode="auto">
          <a:xfrm>
            <a:off x="3910806" y="66675"/>
            <a:ext cx="826849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/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Ведение бюджетного учета </a:t>
            </a: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бюджетных и денежных обязательств получателей средств </a:t>
            </a: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федерального бюджета ТОФК с 2017 года</a:t>
            </a:r>
            <a:endParaRPr lang="ru-RU" alt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AutoShape 35"/>
          <p:cNvSpPr>
            <a:spLocks noChangeArrowheads="1"/>
          </p:cNvSpPr>
          <p:nvPr/>
        </p:nvSpPr>
        <p:spPr bwMode="auto">
          <a:xfrm>
            <a:off x="2535119" y="1950038"/>
            <a:ext cx="7121763" cy="667921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Ведение бюджетного учета бюджетных и денежных обязательств</a:t>
            </a:r>
          </a:p>
          <a:p>
            <a:pPr algn="ctr" eaLnBrk="0" hangingPunct="0">
              <a:defRPr/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при исполнении федерального бюджета в 2017 году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AutoShape 35"/>
          <p:cNvSpPr>
            <a:spLocks noChangeArrowheads="1"/>
          </p:cNvSpPr>
          <p:nvPr/>
        </p:nvSpPr>
        <p:spPr bwMode="auto">
          <a:xfrm>
            <a:off x="1500426" y="3417253"/>
            <a:ext cx="4350378" cy="2076677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Получатели средств федерального бюджета, администраторы источников финансирования дефицита федерального бюджета, учреждения, которым переданы полномочия получателя средств федерального бюджета</a:t>
            </a:r>
            <a:endParaRPr lang="ru-RU" dirty="0">
              <a:solidFill>
                <a:prstClr val="black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трелка вправо 23"/>
          <p:cNvSpPr>
            <a:spLocks noChangeArrowheads="1"/>
          </p:cNvSpPr>
          <p:nvPr/>
        </p:nvSpPr>
        <p:spPr bwMode="auto">
          <a:xfrm rot="5400000">
            <a:off x="3477281" y="2688619"/>
            <a:ext cx="524969" cy="668051"/>
          </a:xfrm>
          <a:prstGeom prst="rightArrow">
            <a:avLst>
              <a:gd name="adj1" fmla="val 37213"/>
              <a:gd name="adj2" fmla="val 43243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ru-RU" dirty="0">
              <a:solidFill>
                <a:prstClr val="black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AutoShape 35"/>
          <p:cNvSpPr>
            <a:spLocks noChangeArrowheads="1"/>
          </p:cNvSpPr>
          <p:nvPr/>
        </p:nvSpPr>
        <p:spPr bwMode="auto">
          <a:xfrm>
            <a:off x="6197451" y="3417253"/>
            <a:ext cx="4348800" cy="865559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Территориальные органы</a:t>
            </a:r>
          </a:p>
          <a:p>
            <a:pPr algn="ctr" eaLnBrk="0" hangingPunct="0"/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Федерального казначейства (ТОФК)</a:t>
            </a:r>
            <a:endParaRPr lang="ru-RU" dirty="0">
              <a:solidFill>
                <a:prstClr val="black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2" descr="C:\Users\1\AppData\Local\Microsoft\Windows\Temporary Internet Files\Content.IE5\FUZSU1KV\MC900441310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657" y="3063197"/>
            <a:ext cx="802800" cy="80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Стрелка вправо 11"/>
          <p:cNvSpPr>
            <a:spLocks noChangeArrowheads="1"/>
          </p:cNvSpPr>
          <p:nvPr/>
        </p:nvSpPr>
        <p:spPr bwMode="auto">
          <a:xfrm rot="5400000">
            <a:off x="8109367" y="2688619"/>
            <a:ext cx="524968" cy="668051"/>
          </a:xfrm>
          <a:prstGeom prst="rightArrow">
            <a:avLst>
              <a:gd name="adj1" fmla="val 37213"/>
              <a:gd name="adj2" fmla="val 43243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ru-RU" b="1" dirty="0">
              <a:solidFill>
                <a:prstClr val="black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pic>
        <p:nvPicPr>
          <p:cNvPr id="3089" name="Picture 2" descr="C:\Users\1\AppData\Local\Microsoft\Windows\Temporary Internet Files\Content.IE5\FUZSU1KV\MC900434750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5455" y="3016068"/>
            <a:ext cx="801687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2"/>
          <p:cNvSpPr txBox="1">
            <a:spLocks noChangeArrowheads="1"/>
          </p:cNvSpPr>
          <p:nvPr/>
        </p:nvSpPr>
        <p:spPr bwMode="auto">
          <a:xfrm>
            <a:off x="11760200" y="6529388"/>
            <a:ext cx="419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FB8C0F85-7697-48FA-A621-4F5F15786CD7}" type="slidenum">
              <a:rPr lang="en-US" altLang="ru-RU" sz="140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  <a:sym typeface="Lucida Grande"/>
              </a:rPr>
              <a:pPr algn="r"/>
              <a:t>3</a:t>
            </a:fld>
            <a:endParaRPr lang="en-US" altLang="ru-RU" sz="1400" dirty="0">
              <a:solidFill>
                <a:srgbClr val="1F497D"/>
              </a:solidFill>
              <a:latin typeface="Times New Roman" pitchFamily="18" charset="0"/>
              <a:cs typeface="Times New Roman" pitchFamily="18" charset="0"/>
              <a:sym typeface="Lucida Grande"/>
            </a:endParaRPr>
          </a:p>
        </p:txBody>
      </p:sp>
      <p:sp>
        <p:nvSpPr>
          <p:cNvPr id="21" name="AutoShape 35"/>
          <p:cNvSpPr>
            <a:spLocks noChangeArrowheads="1"/>
          </p:cNvSpPr>
          <p:nvPr/>
        </p:nvSpPr>
        <p:spPr bwMode="auto">
          <a:xfrm>
            <a:off x="2535119" y="1950038"/>
            <a:ext cx="7121763" cy="667921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Бюджетный учет бюджетных и денежных обязательств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ТОФК</a:t>
            </a:r>
            <a:endParaRPr lang="ru-RU" dirty="0">
              <a:solidFill>
                <a:prstClr val="black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Стрелка вправо 21"/>
          <p:cNvSpPr>
            <a:spLocks noChangeArrowheads="1"/>
          </p:cNvSpPr>
          <p:nvPr/>
        </p:nvSpPr>
        <p:spPr bwMode="auto">
          <a:xfrm rot="5400000">
            <a:off x="3477281" y="2688619"/>
            <a:ext cx="524969" cy="668051"/>
          </a:xfrm>
          <a:prstGeom prst="rightArrow">
            <a:avLst>
              <a:gd name="adj1" fmla="val 37213"/>
              <a:gd name="adj2" fmla="val 43243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ru-RU" dirty="0">
              <a:solidFill>
                <a:prstClr val="black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трелка вправо 22"/>
          <p:cNvSpPr>
            <a:spLocks noChangeArrowheads="1"/>
          </p:cNvSpPr>
          <p:nvPr/>
        </p:nvSpPr>
        <p:spPr bwMode="auto">
          <a:xfrm rot="5400000">
            <a:off x="8109367" y="2688619"/>
            <a:ext cx="524968" cy="668051"/>
          </a:xfrm>
          <a:prstGeom prst="rightArrow">
            <a:avLst>
              <a:gd name="adj1" fmla="val 37213"/>
              <a:gd name="adj2" fmla="val 43243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ru-RU" b="1" dirty="0">
              <a:solidFill>
                <a:prstClr val="black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AutoShape 35"/>
          <p:cNvSpPr>
            <a:spLocks noChangeArrowheads="1"/>
          </p:cNvSpPr>
          <p:nvPr/>
        </p:nvSpPr>
        <p:spPr bwMode="auto">
          <a:xfrm>
            <a:off x="1500426" y="3417253"/>
            <a:ext cx="4350378" cy="1878647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Учет бюджетных и денежных обязательств получателей средств федерального бюджета, в том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числе в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части переданных полномочий получателя средств федерального бюджета</a:t>
            </a:r>
          </a:p>
        </p:txBody>
      </p:sp>
      <p:sp>
        <p:nvSpPr>
          <p:cNvPr id="27" name="AutoShape 35"/>
          <p:cNvSpPr>
            <a:spLocks noChangeArrowheads="1"/>
          </p:cNvSpPr>
          <p:nvPr/>
        </p:nvSpPr>
        <p:spPr bwMode="auto">
          <a:xfrm>
            <a:off x="6197451" y="3417253"/>
            <a:ext cx="4348800" cy="1183322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Учет бюджетных и денежных обязательств администраторов источников финансирования дефицита федерального бюджета</a:t>
            </a:r>
          </a:p>
        </p:txBody>
      </p:sp>
      <p:pic>
        <p:nvPicPr>
          <p:cNvPr id="28" name="Picture 2" descr="C:\Users\1\AppData\Local\Microsoft\Windows\Temporary Internet Files\Content.IE5\FUZSU1KV\MC900441310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657" y="3063197"/>
            <a:ext cx="802800" cy="80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23 июня 2012 - Архив изображений - Хостинг картинок и изобра…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5076" y="3063197"/>
            <a:ext cx="802800" cy="802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Группа 1"/>
          <p:cNvGrpSpPr/>
          <p:nvPr/>
        </p:nvGrpSpPr>
        <p:grpSpPr>
          <a:xfrm>
            <a:off x="966113" y="5772150"/>
            <a:ext cx="10259774" cy="903288"/>
            <a:chOff x="1099582" y="5772150"/>
            <a:chExt cx="10259774" cy="903288"/>
          </a:xfrm>
        </p:grpSpPr>
        <p:sp>
          <p:nvSpPr>
            <p:cNvPr id="29" name="TextBox 28"/>
            <p:cNvSpPr txBox="1"/>
            <p:nvPr/>
          </p:nvSpPr>
          <p:spPr>
            <a:xfrm>
              <a:off x="1630852" y="5772150"/>
              <a:ext cx="9728504" cy="903288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ru-RU"/>
              </a:defPPr>
              <a:lvl1pPr algn="ctr" eaLnBrk="0" hangingPunct="0">
                <a:defRPr>
                  <a:solidFill>
                    <a:prstClr val="black"/>
                  </a:solidFill>
                  <a:latin typeface="Times New Roman" pitchFamily="18" charset="0"/>
                  <a:cs typeface="Times New Roman" panose="02020603050405020304" pitchFamily="18" charset="0"/>
                </a:defRPr>
              </a:lvl1pPr>
              <a:lvl2pPr>
                <a:defRPr>
                  <a:solidFill>
                    <a:schemeClr val="dk1"/>
                  </a:solidFill>
                  <a:latin typeface="+mn-lt"/>
                  <a:cs typeface="+mn-cs"/>
                </a:defRPr>
              </a:lvl2pPr>
              <a:lvl3pPr>
                <a:defRPr>
                  <a:solidFill>
                    <a:schemeClr val="dk1"/>
                  </a:solidFill>
                  <a:latin typeface="+mn-lt"/>
                  <a:cs typeface="+mn-cs"/>
                </a:defRPr>
              </a:lvl3pPr>
              <a:lvl4pPr>
                <a:defRPr>
                  <a:solidFill>
                    <a:schemeClr val="dk1"/>
                  </a:solidFill>
                  <a:latin typeface="+mn-lt"/>
                  <a:cs typeface="+mn-cs"/>
                </a:defRPr>
              </a:lvl4pPr>
              <a:lvl5pPr>
                <a:defRPr>
                  <a:solidFill>
                    <a:schemeClr val="dk1"/>
                  </a:solidFill>
                  <a:latin typeface="+mn-lt"/>
                  <a:cs typeface="+mn-cs"/>
                </a:defRPr>
              </a:lvl5pPr>
              <a:lvl6pPr>
                <a:defRPr>
                  <a:solidFill>
                    <a:schemeClr val="dk1"/>
                  </a:solidFill>
                  <a:latin typeface="+mn-lt"/>
                  <a:cs typeface="+mn-cs"/>
                </a:defRPr>
              </a:lvl6pPr>
              <a:lvl7pPr>
                <a:defRPr>
                  <a:solidFill>
                    <a:schemeClr val="dk1"/>
                  </a:solidFill>
                  <a:latin typeface="+mn-lt"/>
                  <a:cs typeface="+mn-cs"/>
                </a:defRPr>
              </a:lvl7pPr>
              <a:lvl8pPr>
                <a:defRPr>
                  <a:solidFill>
                    <a:schemeClr val="dk1"/>
                  </a:solidFill>
                  <a:latin typeface="+mn-lt"/>
                  <a:cs typeface="+mn-cs"/>
                </a:defRPr>
              </a:lvl8pPr>
              <a:lvl9pPr>
                <a:defRPr>
                  <a:solidFill>
                    <a:schemeClr val="dk1"/>
                  </a:solidFill>
                  <a:latin typeface="+mn-lt"/>
                  <a:cs typeface="+mn-cs"/>
                </a:defRPr>
              </a:lvl9pPr>
            </a:lstStyle>
            <a:p>
              <a:r>
                <a:rPr lang="ru-RU" dirty="0"/>
                <a:t>Вопрос о ведении </a:t>
              </a:r>
              <a:r>
                <a:rPr lang="ru-RU" dirty="0" smtClean="0"/>
                <a:t>ТОФК бюджетного </a:t>
              </a:r>
              <a:r>
                <a:rPr lang="ru-RU" dirty="0"/>
                <a:t>учета бюджетных и денежных </a:t>
              </a:r>
              <a:r>
                <a:rPr lang="ru-RU" dirty="0" smtClean="0"/>
                <a:t>обязательств администраторов </a:t>
              </a:r>
              <a:r>
                <a:rPr lang="ru-RU" dirty="0"/>
                <a:t>источников финансирования дефицита федерального </a:t>
              </a:r>
              <a:r>
                <a:rPr lang="ru-RU" dirty="0" smtClean="0"/>
                <a:t>бюджета</a:t>
              </a:r>
              <a:r>
                <a:rPr lang="ru-RU" dirty="0"/>
                <a:t> </a:t>
              </a:r>
              <a:r>
                <a:rPr lang="ru-RU" dirty="0" smtClean="0"/>
                <a:t>будет рассматриваться дополнительно</a:t>
              </a:r>
              <a:endParaRPr lang="ru-RU" dirty="0"/>
            </a:p>
          </p:txBody>
        </p:sp>
        <p:pic>
          <p:nvPicPr>
            <p:cNvPr id="30" name="Picture 2" descr="C:\Users\1\AppData\Local\Microsoft\Windows\Temporary Internet Files\Content.IE5\FUZSU1KV\MC900434750[1]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9582" y="5879306"/>
              <a:ext cx="801687" cy="688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" name="TextBox 17"/>
          <p:cNvSpPr txBox="1">
            <a:spLocks noChangeArrowheads="1"/>
          </p:cNvSpPr>
          <p:nvPr/>
        </p:nvSpPr>
        <p:spPr bwMode="auto">
          <a:xfrm>
            <a:off x="3910806" y="66675"/>
            <a:ext cx="826849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/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Ведение бюджетного учета </a:t>
            </a: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бюджетных и денежных обязательств получателей средств </a:t>
            </a: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федерального бюджета ТОФК с 2017 года</a:t>
            </a:r>
            <a:endParaRPr lang="ru-RU" alt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4423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2"/>
          <p:cNvSpPr txBox="1">
            <a:spLocks noChangeArrowheads="1"/>
          </p:cNvSpPr>
          <p:nvPr/>
        </p:nvSpPr>
        <p:spPr bwMode="auto">
          <a:xfrm>
            <a:off x="11760200" y="6529388"/>
            <a:ext cx="419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FB8C0F85-7697-48FA-A621-4F5F15786CD7}" type="slidenum">
              <a:rPr lang="en-US" altLang="ru-RU" sz="140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  <a:sym typeface="Lucida Grande"/>
              </a:rPr>
              <a:pPr algn="r"/>
              <a:t>4</a:t>
            </a:fld>
            <a:endParaRPr lang="en-US" altLang="ru-RU" sz="1400" dirty="0">
              <a:solidFill>
                <a:srgbClr val="1F497D"/>
              </a:solidFill>
              <a:latin typeface="Times New Roman" pitchFamily="18" charset="0"/>
              <a:cs typeface="Times New Roman" pitchFamily="18" charset="0"/>
              <a:sym typeface="Lucida Grande"/>
            </a:endParaRPr>
          </a:p>
        </p:txBody>
      </p:sp>
      <p:sp>
        <p:nvSpPr>
          <p:cNvPr id="21" name="AutoShape 35"/>
          <p:cNvSpPr>
            <a:spLocks noChangeArrowheads="1"/>
          </p:cNvSpPr>
          <p:nvPr/>
        </p:nvSpPr>
        <p:spPr bwMode="auto">
          <a:xfrm>
            <a:off x="2106636" y="5343788"/>
            <a:ext cx="3391829" cy="865559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Сведения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о бюджетном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обязательстве (ф. 0506101)</a:t>
            </a:r>
            <a:endParaRPr lang="ru-RU" dirty="0">
              <a:solidFill>
                <a:prstClr val="black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AutoShape 35"/>
          <p:cNvSpPr>
            <a:spLocks noChangeArrowheads="1"/>
          </p:cNvSpPr>
          <p:nvPr/>
        </p:nvSpPr>
        <p:spPr bwMode="auto">
          <a:xfrm>
            <a:off x="6738721" y="5343787"/>
            <a:ext cx="3391829" cy="865559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Сведения о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денежном обязательстве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(ф.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0506102)</a:t>
            </a:r>
            <a:endParaRPr lang="ru-RU" dirty="0">
              <a:solidFill>
                <a:prstClr val="black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AutoShape 35"/>
          <p:cNvSpPr>
            <a:spLocks noChangeArrowheads="1"/>
          </p:cNvSpPr>
          <p:nvPr/>
        </p:nvSpPr>
        <p:spPr bwMode="auto">
          <a:xfrm>
            <a:off x="2535119" y="1950038"/>
            <a:ext cx="7121763" cy="667921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Порядок постановки на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учет бюджетных и денежных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обязательств</a:t>
            </a:r>
          </a:p>
          <a:p>
            <a:pPr algn="ctr" eaLnBrk="0" hangingPunct="0">
              <a:defRPr/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ТОФК</a:t>
            </a:r>
            <a:endParaRPr lang="ru-RU" dirty="0">
              <a:solidFill>
                <a:prstClr val="black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трелка вправо 16"/>
          <p:cNvSpPr>
            <a:spLocks noChangeArrowheads="1"/>
          </p:cNvSpPr>
          <p:nvPr/>
        </p:nvSpPr>
        <p:spPr bwMode="auto">
          <a:xfrm rot="5400000">
            <a:off x="5833515" y="2691838"/>
            <a:ext cx="524969" cy="668051"/>
          </a:xfrm>
          <a:prstGeom prst="rightArrow">
            <a:avLst>
              <a:gd name="adj1" fmla="val 37213"/>
              <a:gd name="adj2" fmla="val 43243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ru-RU" dirty="0">
              <a:solidFill>
                <a:prstClr val="black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AutoShape 35"/>
          <p:cNvSpPr>
            <a:spLocks noChangeArrowheads="1"/>
          </p:cNvSpPr>
          <p:nvPr/>
        </p:nvSpPr>
        <p:spPr bwMode="auto">
          <a:xfrm>
            <a:off x="2535119" y="3378788"/>
            <a:ext cx="7121763" cy="1097962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Приказ Минфина России от 30.12.2015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№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221н</a:t>
            </a:r>
          </a:p>
          <a:p>
            <a:pPr algn="ctr" eaLnBrk="0" hangingPunct="0"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«О Порядке учета территориальными органами Федерального казначейства бюджетных и денежных обязательств получателей средств федерального бюджета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» (с учетом изменений)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Стрелка вправо 19"/>
          <p:cNvSpPr>
            <a:spLocks noChangeArrowheads="1"/>
          </p:cNvSpPr>
          <p:nvPr/>
        </p:nvSpPr>
        <p:spPr bwMode="auto">
          <a:xfrm rot="5400000">
            <a:off x="3540066" y="4536470"/>
            <a:ext cx="524969" cy="668051"/>
          </a:xfrm>
          <a:prstGeom prst="rightArrow">
            <a:avLst>
              <a:gd name="adj1" fmla="val 37213"/>
              <a:gd name="adj2" fmla="val 43243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ru-RU" dirty="0">
              <a:solidFill>
                <a:prstClr val="black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трелка вправо 22"/>
          <p:cNvSpPr>
            <a:spLocks noChangeArrowheads="1"/>
          </p:cNvSpPr>
          <p:nvPr/>
        </p:nvSpPr>
        <p:spPr bwMode="auto">
          <a:xfrm rot="5400000">
            <a:off x="8172152" y="4536470"/>
            <a:ext cx="524968" cy="668051"/>
          </a:xfrm>
          <a:prstGeom prst="rightArrow">
            <a:avLst>
              <a:gd name="adj1" fmla="val 37213"/>
              <a:gd name="adj2" fmla="val 43243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ru-RU" dirty="0">
              <a:solidFill>
                <a:prstClr val="black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7"/>
          <p:cNvSpPr txBox="1">
            <a:spLocks noChangeArrowheads="1"/>
          </p:cNvSpPr>
          <p:nvPr/>
        </p:nvSpPr>
        <p:spPr bwMode="auto">
          <a:xfrm>
            <a:off x="3910806" y="66675"/>
            <a:ext cx="826849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/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Ведение бюджетного учета </a:t>
            </a: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бюджетных и денежных обязательств получателей средств </a:t>
            </a: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федерального бюджета ТОФК с 2017 года</a:t>
            </a:r>
            <a:endParaRPr lang="ru-RU" alt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0790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2"/>
          <p:cNvSpPr txBox="1">
            <a:spLocks noChangeArrowheads="1"/>
          </p:cNvSpPr>
          <p:nvPr/>
        </p:nvSpPr>
        <p:spPr bwMode="auto">
          <a:xfrm>
            <a:off x="11760200" y="6529388"/>
            <a:ext cx="419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8E11402C-E787-4959-A03D-AB9A80757779}" type="slidenum">
              <a:rPr lang="en-US" altLang="ru-RU" sz="140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  <a:sym typeface="Lucida Grande"/>
              </a:rPr>
              <a:pPr algn="r"/>
              <a:t>5</a:t>
            </a:fld>
            <a:endParaRPr lang="en-US" altLang="ru-RU" sz="1400" dirty="0">
              <a:solidFill>
                <a:srgbClr val="1F497D"/>
              </a:solidFill>
              <a:latin typeface="Times New Roman" pitchFamily="18" charset="0"/>
              <a:cs typeface="Times New Roman" pitchFamily="18" charset="0"/>
              <a:sym typeface="Lucida Grande"/>
            </a:endParaRPr>
          </a:p>
        </p:txBody>
      </p:sp>
      <p:sp>
        <p:nvSpPr>
          <p:cNvPr id="14" name="AutoShape 35"/>
          <p:cNvSpPr>
            <a:spLocks noChangeArrowheads="1"/>
          </p:cNvSpPr>
          <p:nvPr/>
        </p:nvSpPr>
        <p:spPr bwMode="auto">
          <a:xfrm>
            <a:off x="295134" y="1575948"/>
            <a:ext cx="2934586" cy="2817318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Виды (этапы жизненного цикла) обязательств,  подлежащие отражению в бюджетном учете ТОФК</a:t>
            </a:r>
            <a:endParaRPr lang="ru-RU" dirty="0">
              <a:solidFill>
                <a:prstClr val="black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AutoShape 35"/>
          <p:cNvSpPr>
            <a:spLocks noChangeArrowheads="1"/>
          </p:cNvSpPr>
          <p:nvPr/>
        </p:nvSpPr>
        <p:spPr bwMode="auto">
          <a:xfrm>
            <a:off x="5140325" y="3140213"/>
            <a:ext cx="6619873" cy="568294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just" eaLnBrk="0" hangingPunct="0">
              <a:defRPr/>
            </a:pP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Авансовые денежные обязательства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AutoShape 35"/>
          <p:cNvSpPr>
            <a:spLocks noChangeArrowheads="1"/>
          </p:cNvSpPr>
          <p:nvPr/>
        </p:nvSpPr>
        <p:spPr bwMode="auto">
          <a:xfrm>
            <a:off x="5140326" y="1747272"/>
            <a:ext cx="6619873" cy="539026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Принятые бюджетные обязательства</a:t>
            </a:r>
            <a:endParaRPr lang="ru-RU" dirty="0">
              <a:solidFill>
                <a:prstClr val="black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AutoShape 35"/>
          <p:cNvSpPr>
            <a:spLocks noChangeArrowheads="1"/>
          </p:cNvSpPr>
          <p:nvPr/>
        </p:nvSpPr>
        <p:spPr bwMode="auto">
          <a:xfrm>
            <a:off x="5140327" y="1049117"/>
            <a:ext cx="6619873" cy="539026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Принимаемые бюджетные обязательства</a:t>
            </a:r>
            <a:endParaRPr lang="ru-RU" dirty="0">
              <a:solidFill>
                <a:prstClr val="black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AutoShape 35"/>
          <p:cNvSpPr>
            <a:spLocks noChangeArrowheads="1"/>
          </p:cNvSpPr>
          <p:nvPr/>
        </p:nvSpPr>
        <p:spPr bwMode="auto">
          <a:xfrm>
            <a:off x="5140327" y="4674808"/>
            <a:ext cx="6619873" cy="539026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75000"/>
                </a:schemeClr>
              </a:gs>
              <a:gs pos="100000">
                <a:schemeClr val="bg1">
                  <a:lumMod val="95000"/>
                </a:schemeClr>
              </a:gs>
            </a:gsLst>
            <a:lin ang="5400000" scaled="0"/>
          </a:gra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r>
              <a:rPr lang="ru-RU" alt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Отложенные бюджетные обязательства</a:t>
            </a:r>
            <a:endParaRPr lang="ru-RU" dirty="0">
              <a:solidFill>
                <a:prstClr val="black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AutoShape 35"/>
          <p:cNvSpPr>
            <a:spLocks noChangeArrowheads="1"/>
          </p:cNvSpPr>
          <p:nvPr/>
        </p:nvSpPr>
        <p:spPr bwMode="auto">
          <a:xfrm>
            <a:off x="5140322" y="2446050"/>
            <a:ext cx="6619873" cy="539026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Принятые денежные обязательства</a:t>
            </a:r>
            <a:endParaRPr lang="ru-RU" dirty="0">
              <a:solidFill>
                <a:prstClr val="black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Стрелка вправо 21"/>
          <p:cNvSpPr>
            <a:spLocks noChangeArrowheads="1"/>
          </p:cNvSpPr>
          <p:nvPr/>
        </p:nvSpPr>
        <p:spPr bwMode="auto">
          <a:xfrm>
            <a:off x="3368794" y="2260707"/>
            <a:ext cx="814388" cy="1447800"/>
          </a:xfrm>
          <a:prstGeom prst="rightArrow">
            <a:avLst>
              <a:gd name="adj1" fmla="val 37213"/>
              <a:gd name="adj2" fmla="val 43243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ru-RU" dirty="0">
              <a:solidFill>
                <a:prstClr val="black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Picture 2" descr="C:\Users\1\AppData\Local\Microsoft\Windows\Temporary Internet Files\Content.IE5\FUZSU1KV\MC90043475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0676" y="3082751"/>
            <a:ext cx="801687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2" descr="C:\Users\1\AppData\Local\Microsoft\Windows\Temporary Internet Files\Content.IE5\FUZSU1KV\MC900441310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9495" y="917230"/>
            <a:ext cx="802800" cy="80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C:\Users\1\AppData\Local\Microsoft\Windows\Temporary Internet Files\Content.IE5\FUZSU1KV\MC900441310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9495" y="1615385"/>
            <a:ext cx="802800" cy="80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C:\Users\1\AppData\Local\Microsoft\Windows\Temporary Internet Files\Content.IE5\FUZSU1KV\MC900441310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9495" y="2314163"/>
            <a:ext cx="802800" cy="80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23 июня 2012 - Архив изображений - Хостинг картинок и изобра…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9498" y="4542921"/>
            <a:ext cx="802800" cy="8028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AutoShape 35"/>
          <p:cNvSpPr>
            <a:spLocks noChangeArrowheads="1"/>
          </p:cNvSpPr>
          <p:nvPr/>
        </p:nvSpPr>
        <p:spPr bwMode="auto">
          <a:xfrm>
            <a:off x="495360" y="5552658"/>
            <a:ext cx="10382130" cy="105293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just" eaLnBrk="0" hangingPunct="0">
              <a:defRPr/>
            </a:pP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Авансовые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денежные обязательства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обязанность учреждения уплатить бюджету, физическому лицу или юридическому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лицу определенные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денежные средства в соответствии с условиями гражданско-правовой сделки о предварительной оплате (авансе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AutoShape 35"/>
          <p:cNvSpPr>
            <a:spLocks noChangeArrowheads="1"/>
          </p:cNvSpPr>
          <p:nvPr/>
        </p:nvSpPr>
        <p:spPr bwMode="auto">
          <a:xfrm>
            <a:off x="5140324" y="3897966"/>
            <a:ext cx="6619873" cy="568294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just" eaLnBrk="0" hangingPunct="0">
              <a:defRPr/>
            </a:pP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Исполненные денежные обязательства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9" name="Picture 2" descr="C:\Users\1\AppData\Local\Microsoft\Windows\Temporary Internet Files\Content.IE5\FUZSU1KV\MC90043475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0675" y="3840504"/>
            <a:ext cx="801687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extBox 17"/>
          <p:cNvSpPr txBox="1">
            <a:spLocks noChangeArrowheads="1"/>
          </p:cNvSpPr>
          <p:nvPr/>
        </p:nvSpPr>
        <p:spPr bwMode="auto">
          <a:xfrm>
            <a:off x="3910806" y="66675"/>
            <a:ext cx="826849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/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Ведение бюджетного учета </a:t>
            </a: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бюджетных и денежных обязательств получателей средств </a:t>
            </a: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федерального бюджета ТОФК с 2017 года</a:t>
            </a:r>
            <a:endParaRPr lang="ru-RU" alt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5708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2"/>
          <p:cNvSpPr txBox="1">
            <a:spLocks noChangeArrowheads="1"/>
          </p:cNvSpPr>
          <p:nvPr/>
        </p:nvSpPr>
        <p:spPr bwMode="auto">
          <a:xfrm>
            <a:off x="11760200" y="6529388"/>
            <a:ext cx="419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299F933E-D143-4136-99B1-77B115CC8B61}" type="slidenum">
              <a:rPr lang="en-US" altLang="ru-RU" sz="140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  <a:sym typeface="Lucida Grande"/>
              </a:rPr>
              <a:pPr algn="r"/>
              <a:t>6</a:t>
            </a:fld>
            <a:endParaRPr lang="en-US" altLang="ru-RU" sz="1400" dirty="0">
              <a:solidFill>
                <a:srgbClr val="1F497D"/>
              </a:solidFill>
              <a:latin typeface="Times New Roman" pitchFamily="18" charset="0"/>
              <a:cs typeface="Times New Roman" pitchFamily="18" charset="0"/>
              <a:sym typeface="Lucida Grande"/>
            </a:endParaRPr>
          </a:p>
        </p:txBody>
      </p:sp>
      <p:sp>
        <p:nvSpPr>
          <p:cNvPr id="11" name="AutoShape 35"/>
          <p:cNvSpPr>
            <a:spLocks noChangeArrowheads="1"/>
          </p:cNvSpPr>
          <p:nvPr/>
        </p:nvSpPr>
        <p:spPr bwMode="auto">
          <a:xfrm>
            <a:off x="2535118" y="1426163"/>
            <a:ext cx="7121763" cy="667921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Установление порядка ведения бюджетного учета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бюджетных и денежных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обязательств ТОФК</a:t>
            </a:r>
            <a:endParaRPr lang="ru-RU" dirty="0">
              <a:solidFill>
                <a:prstClr val="black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Стрелка вправо 17"/>
          <p:cNvSpPr>
            <a:spLocks noChangeArrowheads="1"/>
          </p:cNvSpPr>
          <p:nvPr/>
        </p:nvSpPr>
        <p:spPr bwMode="auto">
          <a:xfrm rot="5400000">
            <a:off x="3471314" y="2126645"/>
            <a:ext cx="524969" cy="668051"/>
          </a:xfrm>
          <a:prstGeom prst="rightArrow">
            <a:avLst>
              <a:gd name="adj1" fmla="val 37213"/>
              <a:gd name="adj2" fmla="val 43243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ru-RU" dirty="0">
              <a:solidFill>
                <a:prstClr val="black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трелка вправо 18"/>
          <p:cNvSpPr>
            <a:spLocks noChangeArrowheads="1"/>
          </p:cNvSpPr>
          <p:nvPr/>
        </p:nvSpPr>
        <p:spPr bwMode="auto">
          <a:xfrm rot="5400000">
            <a:off x="8103400" y="2126645"/>
            <a:ext cx="524968" cy="668051"/>
          </a:xfrm>
          <a:prstGeom prst="rightArrow">
            <a:avLst>
              <a:gd name="adj1" fmla="val 37213"/>
              <a:gd name="adj2" fmla="val 43243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ru-RU" dirty="0">
              <a:solidFill>
                <a:prstClr val="black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AutoShape 35"/>
          <p:cNvSpPr>
            <a:spLocks noChangeArrowheads="1"/>
          </p:cNvSpPr>
          <p:nvPr/>
        </p:nvSpPr>
        <p:spPr bwMode="auto">
          <a:xfrm>
            <a:off x="1489965" y="2891068"/>
            <a:ext cx="4487668" cy="3335972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Приказ Минфина России </a:t>
            </a:r>
            <a:endParaRPr lang="ru-RU" dirty="0" smtClean="0">
              <a:solidFill>
                <a:prstClr val="black"/>
              </a:solidFill>
              <a:latin typeface="Times New Roman" pitchFamily="18" charset="0"/>
              <a:cs typeface="Times New Roman" panose="02020603050405020304" pitchFamily="18" charset="0"/>
            </a:endParaRPr>
          </a:p>
          <a:p>
            <a:pPr algn="ctr" eaLnBrk="0" hangingPunct="0"/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от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01.12.2010 № 157н «Об утверждении Единого плана счетов бухгалтерского учета для органов государственной власти (государственных органов), органов местного самоуправления, органов управления государственными внебюджетными фондами, государственных академий наук, государственных (муниципальных) учреждений и Инструкции по его применению»</a:t>
            </a:r>
          </a:p>
        </p:txBody>
      </p:sp>
      <p:sp>
        <p:nvSpPr>
          <p:cNvPr id="23" name="AutoShape 35"/>
          <p:cNvSpPr>
            <a:spLocks noChangeArrowheads="1"/>
          </p:cNvSpPr>
          <p:nvPr/>
        </p:nvSpPr>
        <p:spPr bwMode="auto">
          <a:xfrm>
            <a:off x="6122864" y="2891068"/>
            <a:ext cx="4486040" cy="1583372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Письмо Минфина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России</a:t>
            </a:r>
          </a:p>
          <a:p>
            <a:pPr algn="ctr" eaLnBrk="0" hangingPunct="0"/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«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О порядке отражения в бюджетном учете Федерального казначейства бюджетных и денежных обязательств получателей средств федерального бюджета»</a:t>
            </a:r>
          </a:p>
        </p:txBody>
      </p:sp>
      <p:pic>
        <p:nvPicPr>
          <p:cNvPr id="24" name="Picture 2" descr="C:\Users\1\AppData\Local\Microsoft\Windows\Temporary Internet Files\Content.IE5\FUZSU1KV\MC900441310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906" y="2482409"/>
            <a:ext cx="802800" cy="80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Группа 1"/>
          <p:cNvGrpSpPr/>
          <p:nvPr/>
        </p:nvGrpSpPr>
        <p:grpSpPr>
          <a:xfrm>
            <a:off x="6250296" y="4617963"/>
            <a:ext cx="4231176" cy="688975"/>
            <a:chOff x="6315075" y="5809490"/>
            <a:chExt cx="4231176" cy="688975"/>
          </a:xfrm>
        </p:grpSpPr>
        <p:sp>
          <p:nvSpPr>
            <p:cNvPr id="16" name="TextBox 15"/>
            <p:cNvSpPr txBox="1"/>
            <p:nvPr/>
          </p:nvSpPr>
          <p:spPr>
            <a:xfrm>
              <a:off x="6915011" y="5830813"/>
              <a:ext cx="3631240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ru-RU"/>
              </a:defPPr>
              <a:lvl1pPr algn="ctr" eaLnBrk="0" hangingPunct="0">
                <a:defRPr>
                  <a:solidFill>
                    <a:prstClr val="black"/>
                  </a:solidFill>
                  <a:latin typeface="Times New Roman" pitchFamily="18" charset="0"/>
                  <a:cs typeface="Times New Roman" panose="02020603050405020304" pitchFamily="18" charset="0"/>
                </a:defRPr>
              </a:lvl1pPr>
              <a:lvl2pPr>
                <a:defRPr>
                  <a:solidFill>
                    <a:schemeClr val="dk1"/>
                  </a:solidFill>
                  <a:latin typeface="+mn-lt"/>
                  <a:cs typeface="+mn-cs"/>
                </a:defRPr>
              </a:lvl2pPr>
              <a:lvl3pPr>
                <a:defRPr>
                  <a:solidFill>
                    <a:schemeClr val="dk1"/>
                  </a:solidFill>
                  <a:latin typeface="+mn-lt"/>
                  <a:cs typeface="+mn-cs"/>
                </a:defRPr>
              </a:lvl3pPr>
              <a:lvl4pPr>
                <a:defRPr>
                  <a:solidFill>
                    <a:schemeClr val="dk1"/>
                  </a:solidFill>
                  <a:latin typeface="+mn-lt"/>
                  <a:cs typeface="+mn-cs"/>
                </a:defRPr>
              </a:lvl4pPr>
              <a:lvl5pPr>
                <a:defRPr>
                  <a:solidFill>
                    <a:schemeClr val="dk1"/>
                  </a:solidFill>
                  <a:latin typeface="+mn-lt"/>
                  <a:cs typeface="+mn-cs"/>
                </a:defRPr>
              </a:lvl5pPr>
              <a:lvl6pPr>
                <a:defRPr>
                  <a:solidFill>
                    <a:schemeClr val="dk1"/>
                  </a:solidFill>
                  <a:latin typeface="+mn-lt"/>
                  <a:cs typeface="+mn-cs"/>
                </a:defRPr>
              </a:lvl6pPr>
              <a:lvl7pPr>
                <a:defRPr>
                  <a:solidFill>
                    <a:schemeClr val="dk1"/>
                  </a:solidFill>
                  <a:latin typeface="+mn-lt"/>
                  <a:cs typeface="+mn-cs"/>
                </a:defRPr>
              </a:lvl7pPr>
              <a:lvl8pPr>
                <a:defRPr>
                  <a:solidFill>
                    <a:schemeClr val="dk1"/>
                  </a:solidFill>
                  <a:latin typeface="+mn-lt"/>
                  <a:cs typeface="+mn-cs"/>
                </a:defRPr>
              </a:lvl8pPr>
              <a:lvl9pPr>
                <a:defRPr>
                  <a:solidFill>
                    <a:schemeClr val="dk1"/>
                  </a:solidFill>
                  <a:latin typeface="+mn-lt"/>
                  <a:cs typeface="+mn-cs"/>
                </a:defRPr>
              </a:lvl9pPr>
            </a:lstStyle>
            <a:p>
              <a:r>
                <a:rPr lang="ru-RU" dirty="0"/>
                <a:t>Проект письма </a:t>
              </a:r>
              <a:r>
                <a:rPr lang="ru-RU" dirty="0" smtClean="0"/>
                <a:t>Минфина России находится на </a:t>
              </a:r>
              <a:r>
                <a:rPr lang="ru-RU" dirty="0"/>
                <a:t>стадии разработки</a:t>
              </a:r>
            </a:p>
          </p:txBody>
        </p:sp>
        <p:pic>
          <p:nvPicPr>
            <p:cNvPr id="25" name="Picture 2" descr="C:\Users\1\AppData\Local\Microsoft\Windows\Temporary Internet Files\Content.IE5\FUZSU1KV\MC900434750[1]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15075" y="5809490"/>
              <a:ext cx="801687" cy="688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7" name="Picture 2" descr="C:\Users\1\AppData\Local\Microsoft\Windows\Temporary Internet Files\Content.IE5\FUZSU1KV\MC900434750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5453" y="2539321"/>
            <a:ext cx="801687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7"/>
          <p:cNvSpPr txBox="1">
            <a:spLocks noChangeArrowheads="1"/>
          </p:cNvSpPr>
          <p:nvPr/>
        </p:nvSpPr>
        <p:spPr bwMode="auto">
          <a:xfrm>
            <a:off x="3910806" y="66675"/>
            <a:ext cx="826849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/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Ведение бюджетного учета </a:t>
            </a: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бюджетных и денежных обязательств получателей средств </a:t>
            </a: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федерального бюджета ТОФК с 2017 года</a:t>
            </a:r>
            <a:endParaRPr lang="ru-RU" alt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2"/>
          <p:cNvSpPr txBox="1">
            <a:spLocks noChangeArrowheads="1"/>
          </p:cNvSpPr>
          <p:nvPr/>
        </p:nvSpPr>
        <p:spPr bwMode="auto">
          <a:xfrm>
            <a:off x="11760200" y="6529388"/>
            <a:ext cx="419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8E11402C-E787-4959-A03D-AB9A80757779}" type="slidenum">
              <a:rPr lang="en-US" altLang="ru-RU" sz="140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  <a:sym typeface="Lucida Grande"/>
              </a:rPr>
              <a:pPr algn="r"/>
              <a:t>7</a:t>
            </a:fld>
            <a:endParaRPr lang="en-US" altLang="ru-RU" sz="1400" dirty="0">
              <a:solidFill>
                <a:srgbClr val="1F497D"/>
              </a:solidFill>
              <a:latin typeface="Times New Roman" pitchFamily="18" charset="0"/>
              <a:cs typeface="Times New Roman" pitchFamily="18" charset="0"/>
              <a:sym typeface="Lucida Grande"/>
            </a:endParaRPr>
          </a:p>
        </p:txBody>
      </p:sp>
      <p:sp>
        <p:nvSpPr>
          <p:cNvPr id="14" name="AutoShape 35"/>
          <p:cNvSpPr>
            <a:spLocks noChangeArrowheads="1"/>
          </p:cNvSpPr>
          <p:nvPr/>
        </p:nvSpPr>
        <p:spPr bwMode="auto">
          <a:xfrm>
            <a:off x="155434" y="2451708"/>
            <a:ext cx="2934586" cy="2817318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Счета бюджетного учета, с применением которых ТОФК будет осуществляться ведение бюджетного учета бюджетных и денежных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обязательств получателей средств федерального бюджета </a:t>
            </a:r>
          </a:p>
        </p:txBody>
      </p:sp>
      <p:sp>
        <p:nvSpPr>
          <p:cNvPr id="20" name="AutoShape 35"/>
          <p:cNvSpPr>
            <a:spLocks noChangeArrowheads="1"/>
          </p:cNvSpPr>
          <p:nvPr/>
        </p:nvSpPr>
        <p:spPr bwMode="auto">
          <a:xfrm>
            <a:off x="5000625" y="2727601"/>
            <a:ext cx="6619873" cy="539026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just" eaLnBrk="0" hangingPunct="0">
              <a:defRPr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 50203 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«Принятые авансовые денежные обязательства»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AutoShape 35"/>
          <p:cNvSpPr>
            <a:spLocks noChangeArrowheads="1"/>
          </p:cNvSpPr>
          <p:nvPr/>
        </p:nvSpPr>
        <p:spPr bwMode="auto">
          <a:xfrm>
            <a:off x="5000625" y="3576220"/>
            <a:ext cx="6619873" cy="568294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just" eaLnBrk="0" hangingPunct="0">
              <a:defRPr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 50204 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«Авансовые денежные обязательства к исполнению»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AutoShape 35"/>
          <p:cNvSpPr>
            <a:spLocks noChangeArrowheads="1"/>
          </p:cNvSpPr>
          <p:nvPr/>
        </p:nvSpPr>
        <p:spPr bwMode="auto">
          <a:xfrm>
            <a:off x="5000625" y="4451531"/>
            <a:ext cx="6619873" cy="559757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just" eaLnBrk="0" hangingPunct="0">
              <a:defRPr/>
            </a:pP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Счет 50205 «Исполненные денежные обязательства»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AutoShape 35"/>
          <p:cNvSpPr>
            <a:spLocks noChangeArrowheads="1"/>
          </p:cNvSpPr>
          <p:nvPr/>
        </p:nvSpPr>
        <p:spPr bwMode="auto">
          <a:xfrm>
            <a:off x="5000626" y="1889987"/>
            <a:ext cx="6619873" cy="539026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Счет 50202 </a:t>
            </a:r>
            <a:r>
              <a:rPr lang="ru-RU" altLang="ru-RU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«Принятые денежные </a:t>
            </a:r>
            <a:r>
              <a:rPr lang="ru-RU" alt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обязательства»</a:t>
            </a:r>
            <a:endParaRPr lang="ru-RU" dirty="0">
              <a:solidFill>
                <a:prstClr val="black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AutoShape 35"/>
          <p:cNvSpPr>
            <a:spLocks noChangeArrowheads="1"/>
          </p:cNvSpPr>
          <p:nvPr/>
        </p:nvSpPr>
        <p:spPr bwMode="auto">
          <a:xfrm>
            <a:off x="5000627" y="1061312"/>
            <a:ext cx="6619873" cy="539026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Счет 50201 </a:t>
            </a:r>
            <a:r>
              <a:rPr lang="ru-RU" altLang="ru-RU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«Принятые </a:t>
            </a:r>
            <a:r>
              <a:rPr lang="ru-RU" alt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обязательства»</a:t>
            </a:r>
            <a:endParaRPr lang="ru-RU" dirty="0">
              <a:solidFill>
                <a:prstClr val="black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AutoShape 35"/>
          <p:cNvSpPr>
            <a:spLocks noChangeArrowheads="1"/>
          </p:cNvSpPr>
          <p:nvPr/>
        </p:nvSpPr>
        <p:spPr bwMode="auto">
          <a:xfrm>
            <a:off x="5000627" y="6142037"/>
            <a:ext cx="6619873" cy="539026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75000"/>
                </a:schemeClr>
              </a:gs>
              <a:gs pos="100000">
                <a:schemeClr val="bg1">
                  <a:lumMod val="95000"/>
                </a:schemeClr>
              </a:gs>
            </a:gsLst>
            <a:lin ang="5400000" scaled="0"/>
          </a:gra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Счет 50209 </a:t>
            </a:r>
            <a:r>
              <a:rPr lang="ru-RU" altLang="ru-RU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«Отложенные </a:t>
            </a:r>
            <a:r>
              <a:rPr lang="ru-RU" alt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обязательства»</a:t>
            </a:r>
            <a:endParaRPr lang="ru-RU" dirty="0">
              <a:solidFill>
                <a:prstClr val="black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AutoShape 35"/>
          <p:cNvSpPr>
            <a:spLocks noChangeArrowheads="1"/>
          </p:cNvSpPr>
          <p:nvPr/>
        </p:nvSpPr>
        <p:spPr bwMode="auto">
          <a:xfrm>
            <a:off x="5000627" y="5310323"/>
            <a:ext cx="6619873" cy="539026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Счет 50207 </a:t>
            </a:r>
            <a:r>
              <a:rPr lang="ru-RU" altLang="ru-RU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«Принимаемые </a:t>
            </a:r>
            <a:r>
              <a:rPr lang="ru-RU" alt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обязательства»</a:t>
            </a:r>
            <a:endParaRPr lang="ru-RU" dirty="0">
              <a:solidFill>
                <a:prstClr val="black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Стрелка вправо 21"/>
          <p:cNvSpPr>
            <a:spLocks noChangeArrowheads="1"/>
          </p:cNvSpPr>
          <p:nvPr/>
        </p:nvSpPr>
        <p:spPr bwMode="auto">
          <a:xfrm>
            <a:off x="3211175" y="3136467"/>
            <a:ext cx="814388" cy="1447800"/>
          </a:xfrm>
          <a:prstGeom prst="rightArrow">
            <a:avLst>
              <a:gd name="adj1" fmla="val 37213"/>
              <a:gd name="adj2" fmla="val 43243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ru-RU" dirty="0">
              <a:solidFill>
                <a:prstClr val="black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Picture 2" descr="C:\Users\1\AppData\Local\Microsoft\Windows\Temporary Internet Files\Content.IE5\FUZSU1KV\MC90043475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908" y="2727289"/>
            <a:ext cx="801687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" descr="C:\Users\1\AppData\Local\Microsoft\Windows\Temporary Internet Files\Content.IE5\FUZSU1KV\MC90043475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976" y="3518758"/>
            <a:ext cx="801687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" descr="C:\Users\1\AppData\Local\Microsoft\Windows\Temporary Internet Files\Content.IE5\FUZSU1KV\MC90043475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976" y="4366589"/>
            <a:ext cx="801687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2" descr="C:\Users\1\AppData\Local\Microsoft\Windows\Temporary Internet Files\Content.IE5\FUZSU1KV\MC900441310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9795" y="929425"/>
            <a:ext cx="802800" cy="80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C:\Users\1\AppData\Local\Microsoft\Windows\Temporary Internet Files\Content.IE5\FUZSU1KV\MC900441310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9795" y="1758100"/>
            <a:ext cx="802800" cy="80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C:\Users\1\AppData\Local\Microsoft\Windows\Temporary Internet Files\Content.IE5\FUZSU1KV\MC900441310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9795" y="5178436"/>
            <a:ext cx="802800" cy="80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23 июня 2012 - Архив изображений - Хостинг картинок и изобра…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863" y="6010150"/>
            <a:ext cx="802800" cy="8028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TextBox 17"/>
          <p:cNvSpPr txBox="1">
            <a:spLocks noChangeArrowheads="1"/>
          </p:cNvSpPr>
          <p:nvPr/>
        </p:nvSpPr>
        <p:spPr bwMode="auto">
          <a:xfrm>
            <a:off x="3910806" y="66675"/>
            <a:ext cx="826849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/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Ведение бюджетного учета </a:t>
            </a: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бюджетных и денежных обязательств получателей средств </a:t>
            </a: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федерального бюджета ТОФК с 2017 года</a:t>
            </a:r>
            <a:endParaRPr lang="ru-RU" alt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2"/>
          <p:cNvSpPr txBox="1">
            <a:spLocks noChangeArrowheads="1"/>
          </p:cNvSpPr>
          <p:nvPr/>
        </p:nvSpPr>
        <p:spPr bwMode="auto">
          <a:xfrm>
            <a:off x="11760200" y="6529388"/>
            <a:ext cx="419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7246A7B5-9812-47FB-BF67-F77666109A16}" type="slidenum">
              <a:rPr lang="en-US" altLang="ru-RU" sz="140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  <a:sym typeface="Lucida Grande"/>
              </a:rPr>
              <a:pPr algn="r"/>
              <a:t>8</a:t>
            </a:fld>
            <a:endParaRPr lang="en-US" altLang="ru-RU" sz="1400" dirty="0">
              <a:solidFill>
                <a:srgbClr val="1F497D"/>
              </a:solidFill>
              <a:latin typeface="Times New Roman" pitchFamily="18" charset="0"/>
              <a:cs typeface="Times New Roman" pitchFamily="18" charset="0"/>
              <a:sym typeface="Lucida Grande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2202771"/>
              </p:ext>
            </p:extLst>
          </p:nvPr>
        </p:nvGraphicFramePr>
        <p:xfrm>
          <a:off x="215900" y="1558271"/>
          <a:ext cx="11760200" cy="5030984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435962"/>
                <a:gridCol w="6262889"/>
                <a:gridCol w="2456244"/>
                <a:gridCol w="1318503"/>
                <a:gridCol w="1286602"/>
              </a:tblGrid>
              <a:tr h="5958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60" marR="56760" marT="0" marB="0" anchor="ctr">
                    <a:gradFill>
                      <a:gsLst>
                        <a:gs pos="18000">
                          <a:srgbClr val="B9C8FF"/>
                        </a:gs>
                        <a:gs pos="89000">
                          <a:srgbClr val="D9E6FF"/>
                        </a:gs>
                      </a:gsLst>
                      <a:path path="circle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Содержание операции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60" marR="56760" marT="0" marB="0" anchor="ctr">
                    <a:gradFill>
                      <a:gsLst>
                        <a:gs pos="18000">
                          <a:srgbClr val="B9C8FF"/>
                        </a:gs>
                        <a:gs pos="89000">
                          <a:srgbClr val="D9E6FF"/>
                        </a:gs>
                      </a:gsLst>
                      <a:path path="circle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Документ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60" marR="56760" marT="0" marB="0" anchor="ctr">
                    <a:gradFill>
                      <a:gsLst>
                        <a:gs pos="18000">
                          <a:srgbClr val="B9C8FF"/>
                        </a:gs>
                        <a:gs pos="89000">
                          <a:srgbClr val="D9E6FF"/>
                        </a:gs>
                      </a:gsLst>
                      <a:path path="circle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Дебет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60" marR="56760" marT="0" marB="0" anchor="ctr">
                    <a:gradFill>
                      <a:gsLst>
                        <a:gs pos="18000">
                          <a:srgbClr val="B9C8FF"/>
                        </a:gs>
                        <a:gs pos="89000">
                          <a:srgbClr val="D9E6FF"/>
                        </a:gs>
                      </a:gsLst>
                      <a:path path="circle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Кредит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60" marR="56760" marT="0" marB="0" anchor="ctr">
                    <a:gradFill>
                      <a:gsLst>
                        <a:gs pos="18000">
                          <a:srgbClr val="B9C8FF"/>
                        </a:gs>
                        <a:gs pos="89000">
                          <a:srgbClr val="D9E6FF"/>
                        </a:gs>
                      </a:gsLst>
                      <a:path path="circle">
                        <a:fillToRect r="100000" b="100000"/>
                      </a:path>
                    </a:gradFill>
                  </a:tcPr>
                </a:tc>
              </a:tr>
              <a:tr h="5958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60" marR="56760" marT="0" marB="0" anchor="ctr">
                    <a:gradFill>
                      <a:gsLst>
                        <a:gs pos="18000">
                          <a:srgbClr val="B9C8FF"/>
                        </a:gs>
                        <a:gs pos="100000">
                          <a:srgbClr val="D9E6FF"/>
                        </a:gs>
                      </a:gsLst>
                      <a:path path="circle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Доведение </a:t>
                      </a:r>
                      <a:r>
                        <a:rPr lang="ru-RU" sz="17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лимитов бюджетных</a:t>
                      </a:r>
                      <a:r>
                        <a:rPr lang="ru-RU" sz="17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обязательств</a:t>
                      </a:r>
                      <a:r>
                        <a:rPr lang="ru-RU" sz="17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текущий </a:t>
                      </a:r>
                      <a:r>
                        <a:rPr lang="ru-RU" sz="17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60" marR="56760" marT="0" marB="0" anchor="ctr">
                    <a:gradFill>
                      <a:gsLst>
                        <a:gs pos="0">
                          <a:schemeClr val="accent5">
                            <a:lumMod val="20000"/>
                            <a:lumOff val="80000"/>
                          </a:schemeClr>
                        </a:gs>
                        <a:gs pos="91000">
                          <a:schemeClr val="bg1">
                            <a:lumMod val="85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Расходное расписание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60" marR="56760" marT="0" marB="0" anchor="ctr">
                    <a:gradFill>
                      <a:gsLst>
                        <a:gs pos="0">
                          <a:schemeClr val="accent5">
                            <a:lumMod val="20000"/>
                            <a:lumOff val="80000"/>
                          </a:schemeClr>
                        </a:gs>
                        <a:gs pos="91000">
                          <a:schemeClr val="bg1">
                            <a:lumMod val="85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1 501 15 000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60" marR="56760" marT="0" marB="0" anchor="ctr">
                    <a:gradFill>
                      <a:gsLst>
                        <a:gs pos="0">
                          <a:schemeClr val="accent5">
                            <a:lumMod val="20000"/>
                            <a:lumOff val="80000"/>
                          </a:schemeClr>
                        </a:gs>
                        <a:gs pos="91000">
                          <a:schemeClr val="bg1">
                            <a:lumMod val="85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1 501 13 000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60" marR="56760" marT="0" marB="0" anchor="ctr">
                    <a:gradFill>
                      <a:gsLst>
                        <a:gs pos="0">
                          <a:schemeClr val="accent5">
                            <a:lumMod val="20000"/>
                            <a:lumOff val="80000"/>
                          </a:schemeClr>
                        </a:gs>
                        <a:gs pos="91000">
                          <a:schemeClr val="bg1">
                            <a:lumMod val="85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5958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60" marR="56760" marT="0" marB="0" anchor="ctr">
                    <a:gradFill>
                      <a:gsLst>
                        <a:gs pos="18000">
                          <a:srgbClr val="B9C8FF"/>
                        </a:gs>
                        <a:gs pos="100000">
                          <a:srgbClr val="D9E6FF"/>
                        </a:gs>
                      </a:gsLst>
                      <a:path path="circle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Опубликовано извещение </a:t>
                      </a:r>
                      <a:r>
                        <a:rPr lang="ru-RU" sz="17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</a:t>
                      </a:r>
                      <a:r>
                        <a:rPr lang="ru-RU" sz="17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осуществлении закупки</a:t>
                      </a:r>
                      <a:r>
                        <a:rPr lang="ru-RU" sz="17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 лимитам бюджетных</a:t>
                      </a:r>
                      <a:r>
                        <a:rPr lang="ru-RU" sz="17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обязательств</a:t>
                      </a:r>
                      <a:r>
                        <a:rPr lang="ru-RU" sz="17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текущего года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60" marR="56760" marT="0" marB="0" anchor="ctr">
                    <a:gradFill>
                      <a:gsLst>
                        <a:gs pos="0">
                          <a:schemeClr val="accent5">
                            <a:lumMod val="20000"/>
                            <a:lumOff val="80000"/>
                          </a:schemeClr>
                        </a:gs>
                        <a:gs pos="91000">
                          <a:schemeClr val="bg1">
                            <a:lumMod val="85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Извещение </a:t>
                      </a:r>
                      <a:r>
                        <a:rPr lang="ru-RU" sz="17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</a:t>
                      </a:r>
                      <a:r>
                        <a:rPr lang="ru-RU" sz="17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осуществлении закупки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60" marR="56760" marT="0" marB="0" anchor="ctr">
                    <a:gradFill>
                      <a:gsLst>
                        <a:gs pos="0">
                          <a:schemeClr val="accent5">
                            <a:lumMod val="20000"/>
                            <a:lumOff val="80000"/>
                          </a:schemeClr>
                        </a:gs>
                        <a:gs pos="91000">
                          <a:schemeClr val="bg1">
                            <a:lumMod val="85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1 501 13 000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60" marR="56760" marT="0" marB="0" anchor="ctr">
                    <a:gradFill>
                      <a:gsLst>
                        <a:gs pos="0">
                          <a:schemeClr val="accent5">
                            <a:lumMod val="20000"/>
                            <a:lumOff val="80000"/>
                          </a:schemeClr>
                        </a:gs>
                        <a:gs pos="91000">
                          <a:schemeClr val="bg1">
                            <a:lumMod val="85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1 502 17 000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60" marR="56760" marT="0" marB="0" anchor="ctr">
                    <a:gradFill>
                      <a:gsLst>
                        <a:gs pos="0">
                          <a:schemeClr val="accent5">
                            <a:lumMod val="20000"/>
                            <a:lumOff val="80000"/>
                          </a:schemeClr>
                        </a:gs>
                        <a:gs pos="91000">
                          <a:schemeClr val="bg1">
                            <a:lumMod val="85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5958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60" marR="56760" marT="0" marB="0" anchor="ctr">
                    <a:gradFill>
                      <a:gsLst>
                        <a:gs pos="18000">
                          <a:srgbClr val="B9C8FF"/>
                        </a:gs>
                        <a:gs pos="100000">
                          <a:srgbClr val="D9E6FF"/>
                        </a:gs>
                      </a:gsLst>
                      <a:path path="circle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Заключение </a:t>
                      </a:r>
                      <a:r>
                        <a:rPr lang="ru-RU" sz="17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контракта по лимитам бюджетных обязательств </a:t>
                      </a: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текущего года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60" marR="56760" marT="0" marB="0" anchor="ctr">
                    <a:gradFill>
                      <a:gsLst>
                        <a:gs pos="0">
                          <a:schemeClr val="accent5">
                            <a:lumMod val="20000"/>
                            <a:lumOff val="80000"/>
                          </a:schemeClr>
                        </a:gs>
                        <a:gs pos="91000">
                          <a:schemeClr val="bg1">
                            <a:lumMod val="85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Контракт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60" marR="56760" marT="0" marB="0" anchor="ctr">
                    <a:gradFill>
                      <a:gsLst>
                        <a:gs pos="0">
                          <a:schemeClr val="accent5">
                            <a:lumMod val="20000"/>
                            <a:lumOff val="80000"/>
                          </a:schemeClr>
                        </a:gs>
                        <a:gs pos="91000">
                          <a:schemeClr val="bg1">
                            <a:lumMod val="85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1 502 17 000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60" marR="56760" marT="0" marB="0" anchor="ctr">
                    <a:gradFill>
                      <a:gsLst>
                        <a:gs pos="0">
                          <a:schemeClr val="accent5">
                            <a:lumMod val="20000"/>
                            <a:lumOff val="80000"/>
                          </a:schemeClr>
                        </a:gs>
                        <a:gs pos="91000">
                          <a:schemeClr val="bg1">
                            <a:lumMod val="85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1 502 11 000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60" marR="56760" marT="0" marB="0" anchor="ctr">
                    <a:gradFill>
                      <a:gsLst>
                        <a:gs pos="0">
                          <a:schemeClr val="accent5">
                            <a:lumMod val="20000"/>
                            <a:lumOff val="80000"/>
                          </a:schemeClr>
                        </a:gs>
                        <a:gs pos="91000">
                          <a:schemeClr val="bg1">
                            <a:lumMod val="85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5958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60" marR="56760" marT="0" marB="0" anchor="ctr">
                    <a:gradFill>
                      <a:gsLst>
                        <a:gs pos="18000">
                          <a:srgbClr val="B9C8FF"/>
                        </a:gs>
                        <a:gs pos="100000">
                          <a:srgbClr val="D9E6FF"/>
                        </a:gs>
                      </a:gsLst>
                      <a:path path="circle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Принятие к учету обязательства по предоставлению авансового платежа в текущем году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60" marR="56760" marT="0" marB="0" anchor="ctr">
                    <a:gradFill>
                      <a:gsLst>
                        <a:gs pos="0">
                          <a:schemeClr val="accent5">
                            <a:lumMod val="20000"/>
                            <a:lumOff val="80000"/>
                          </a:schemeClr>
                        </a:gs>
                        <a:gs pos="91000">
                          <a:schemeClr val="bg1">
                            <a:lumMod val="85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Контракт, счет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60" marR="56760" marT="0" marB="0" anchor="ctr">
                    <a:gradFill>
                      <a:gsLst>
                        <a:gs pos="0">
                          <a:schemeClr val="accent5">
                            <a:lumMod val="20000"/>
                            <a:lumOff val="80000"/>
                          </a:schemeClr>
                        </a:gs>
                        <a:gs pos="91000">
                          <a:schemeClr val="bg1">
                            <a:lumMod val="85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1 502 13 </a:t>
                      </a:r>
                      <a:r>
                        <a:rPr lang="ru-RU" sz="17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60" marR="56760" marT="0" marB="0" anchor="ctr">
                    <a:gradFill>
                      <a:gsLst>
                        <a:gs pos="0">
                          <a:schemeClr val="accent5">
                            <a:lumMod val="20000"/>
                            <a:lumOff val="80000"/>
                          </a:schemeClr>
                        </a:gs>
                        <a:gs pos="91000">
                          <a:schemeClr val="bg1">
                            <a:lumMod val="85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1 502 14 </a:t>
                      </a:r>
                      <a:r>
                        <a:rPr lang="ru-RU" sz="17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60" marR="56760" marT="0" marB="0" anchor="ctr">
                    <a:gradFill>
                      <a:gsLst>
                        <a:gs pos="0">
                          <a:schemeClr val="accent5">
                            <a:lumMod val="20000"/>
                            <a:lumOff val="80000"/>
                          </a:schemeClr>
                        </a:gs>
                        <a:gs pos="91000">
                          <a:schemeClr val="bg1">
                            <a:lumMod val="85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4357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60" marR="56760" marT="0" marB="0" anchor="ctr">
                    <a:gradFill>
                      <a:gsLst>
                        <a:gs pos="18000">
                          <a:srgbClr val="B9C8FF"/>
                        </a:gs>
                        <a:gs pos="100000">
                          <a:srgbClr val="D9E6FF"/>
                        </a:gs>
                      </a:gsLst>
                      <a:path path="circle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Перечислен </a:t>
                      </a:r>
                      <a:r>
                        <a:rPr lang="ru-RU" sz="17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авансовый платеж исполнителю по контракту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60" marR="56760" marT="0" marB="0" anchor="ctr">
                    <a:gradFill>
                      <a:gsLst>
                        <a:gs pos="0">
                          <a:schemeClr val="accent5">
                            <a:lumMod val="20000"/>
                            <a:lumOff val="80000"/>
                          </a:schemeClr>
                        </a:gs>
                        <a:gs pos="91000">
                          <a:schemeClr val="bg1">
                            <a:lumMod val="85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Платежное поручение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60" marR="56760" marT="0" marB="0" anchor="ctr">
                    <a:gradFill>
                      <a:gsLst>
                        <a:gs pos="0">
                          <a:schemeClr val="accent5">
                            <a:lumMod val="20000"/>
                            <a:lumOff val="80000"/>
                          </a:schemeClr>
                        </a:gs>
                        <a:gs pos="91000">
                          <a:schemeClr val="bg1">
                            <a:lumMod val="85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1 502 14 </a:t>
                      </a:r>
                      <a:r>
                        <a:rPr lang="ru-RU" sz="17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60" marR="56760" marT="0" marB="0" anchor="ctr">
                    <a:gradFill>
                      <a:gsLst>
                        <a:gs pos="0">
                          <a:schemeClr val="accent5">
                            <a:lumMod val="20000"/>
                            <a:lumOff val="80000"/>
                          </a:schemeClr>
                        </a:gs>
                        <a:gs pos="91000">
                          <a:schemeClr val="bg1">
                            <a:lumMod val="85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1 502 15 </a:t>
                      </a:r>
                      <a:r>
                        <a:rPr lang="ru-RU" sz="17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60" marR="56760" marT="0" marB="0" anchor="ctr">
                    <a:gradFill>
                      <a:gsLst>
                        <a:gs pos="0">
                          <a:schemeClr val="accent5">
                            <a:lumMod val="20000"/>
                            <a:lumOff val="80000"/>
                          </a:schemeClr>
                        </a:gs>
                        <a:gs pos="91000">
                          <a:schemeClr val="bg1">
                            <a:lumMod val="85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5958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60" marR="56760" marT="0" marB="0" anchor="ctr">
                    <a:gradFill>
                      <a:gsLst>
                        <a:gs pos="18000">
                          <a:srgbClr val="B9C8FF"/>
                        </a:gs>
                        <a:gs pos="100000">
                          <a:srgbClr val="D9E6FF"/>
                        </a:gs>
                      </a:gsLst>
                      <a:path path="circle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Представлен акт выполненных работ по </a:t>
                      </a:r>
                      <a:r>
                        <a:rPr lang="ru-RU" sz="17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контракту: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60" marR="56760" marT="0" marB="0" anchor="ctr">
                    <a:gradFill>
                      <a:gsLst>
                        <a:gs pos="0">
                          <a:schemeClr val="accent5">
                            <a:lumMod val="20000"/>
                            <a:lumOff val="80000"/>
                          </a:schemeClr>
                        </a:gs>
                        <a:gs pos="91000">
                          <a:schemeClr val="bg1">
                            <a:lumMod val="85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 выполненных работ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60" marR="56760" marT="0" marB="0" anchor="ctr">
                    <a:gradFill>
                      <a:gsLst>
                        <a:gs pos="0">
                          <a:schemeClr val="accent5">
                            <a:lumMod val="20000"/>
                            <a:lumOff val="80000"/>
                          </a:schemeClr>
                        </a:gs>
                        <a:gs pos="91000">
                          <a:schemeClr val="bg1">
                            <a:lumMod val="85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60" marR="56760" marT="0" marB="0" anchor="ctr">
                    <a:gradFill>
                      <a:gsLst>
                        <a:gs pos="0">
                          <a:schemeClr val="accent5">
                            <a:lumMod val="20000"/>
                            <a:lumOff val="80000"/>
                          </a:schemeClr>
                        </a:gs>
                        <a:gs pos="91000">
                          <a:schemeClr val="bg1">
                            <a:lumMod val="85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60" marR="56760" marT="0" marB="0" anchor="ctr">
                    <a:gradFill>
                      <a:gsLst>
                        <a:gs pos="0">
                          <a:schemeClr val="accent5">
                            <a:lumMod val="20000"/>
                            <a:lumOff val="80000"/>
                          </a:schemeClr>
                        </a:gs>
                        <a:gs pos="91000">
                          <a:schemeClr val="bg1">
                            <a:lumMod val="85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3344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6.1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60" marR="56760" marT="0" marB="0" anchor="ctr">
                    <a:gradFill>
                      <a:gsLst>
                        <a:gs pos="18000">
                          <a:srgbClr val="B9C8FF"/>
                        </a:gs>
                        <a:gs pos="100000">
                          <a:srgbClr val="D9E6FF"/>
                        </a:gs>
                      </a:gsLst>
                      <a:path path="circle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Принятие к учету денежного обязательства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60" marR="56760" marT="0" marB="0">
                    <a:gradFill>
                      <a:gsLst>
                        <a:gs pos="0">
                          <a:schemeClr val="accent5">
                            <a:lumMod val="20000"/>
                            <a:lumOff val="80000"/>
                          </a:schemeClr>
                        </a:gs>
                        <a:gs pos="91000">
                          <a:schemeClr val="bg1">
                            <a:lumMod val="85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60" marR="56760" marT="0" marB="0" anchor="ctr">
                    <a:gradFill>
                      <a:gsLst>
                        <a:gs pos="0">
                          <a:schemeClr val="accent5">
                            <a:lumMod val="20000"/>
                            <a:lumOff val="80000"/>
                          </a:schemeClr>
                        </a:gs>
                        <a:gs pos="91000">
                          <a:schemeClr val="bg1">
                            <a:lumMod val="85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1 502 11 000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60" marR="56760" marT="0" marB="0" anchor="ctr">
                    <a:gradFill>
                      <a:gsLst>
                        <a:gs pos="0">
                          <a:schemeClr val="accent5">
                            <a:lumMod val="20000"/>
                            <a:lumOff val="80000"/>
                          </a:schemeClr>
                        </a:gs>
                        <a:gs pos="91000">
                          <a:schemeClr val="bg1">
                            <a:lumMod val="85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1 502 12 000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60" marR="56760" marT="0" marB="0" anchor="ctr">
                    <a:gradFill>
                      <a:gsLst>
                        <a:gs pos="0">
                          <a:schemeClr val="accent5">
                            <a:lumMod val="20000"/>
                            <a:lumOff val="80000"/>
                          </a:schemeClr>
                        </a:gs>
                        <a:gs pos="91000">
                          <a:schemeClr val="bg1">
                            <a:lumMod val="85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3428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6.2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60" marR="56760" marT="0" marB="0" anchor="ctr">
                    <a:gradFill>
                      <a:gsLst>
                        <a:gs pos="18000">
                          <a:srgbClr val="B9C8FF"/>
                        </a:gs>
                        <a:gs pos="100000">
                          <a:srgbClr val="D9E6FF"/>
                        </a:gs>
                      </a:gsLst>
                      <a:path path="circle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Зачет </a:t>
                      </a:r>
                      <a:r>
                        <a:rPr lang="ru-RU" sz="17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суммы ранее </a:t>
                      </a: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предоставленного </a:t>
                      </a:r>
                      <a:r>
                        <a:rPr lang="ru-RU" sz="17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авансового</a:t>
                      </a:r>
                      <a:r>
                        <a:rPr lang="ru-RU" sz="17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платежа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60" marR="56760" marT="0" marB="0">
                    <a:gradFill>
                      <a:gsLst>
                        <a:gs pos="0">
                          <a:schemeClr val="accent5">
                            <a:lumMod val="20000"/>
                            <a:lumOff val="80000"/>
                          </a:schemeClr>
                        </a:gs>
                        <a:gs pos="91000">
                          <a:schemeClr val="bg1">
                            <a:lumMod val="85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60" marR="56760" marT="0" marB="0" anchor="ctr">
                    <a:gradFill>
                      <a:gsLst>
                        <a:gs pos="0">
                          <a:schemeClr val="accent5">
                            <a:lumMod val="20000"/>
                            <a:lumOff val="80000"/>
                          </a:schemeClr>
                        </a:gs>
                        <a:gs pos="91000">
                          <a:schemeClr val="bg1">
                            <a:lumMod val="85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1 502 12 000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60" marR="56760" marT="0" marB="0" anchor="ctr">
                    <a:gradFill>
                      <a:gsLst>
                        <a:gs pos="0">
                          <a:schemeClr val="accent5">
                            <a:lumMod val="20000"/>
                            <a:lumOff val="80000"/>
                          </a:schemeClr>
                        </a:gs>
                        <a:gs pos="91000">
                          <a:schemeClr val="bg1">
                            <a:lumMod val="85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1 502 13 </a:t>
                      </a:r>
                      <a:r>
                        <a:rPr lang="ru-RU" sz="17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60" marR="56760" marT="0" marB="0" anchor="ctr">
                    <a:gradFill>
                      <a:gsLst>
                        <a:gs pos="0">
                          <a:schemeClr val="accent5">
                            <a:lumMod val="20000"/>
                            <a:lumOff val="80000"/>
                          </a:schemeClr>
                        </a:gs>
                        <a:gs pos="91000">
                          <a:schemeClr val="bg1">
                            <a:lumMod val="85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3428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7</a:t>
                      </a:r>
                      <a:endParaRPr lang="ru-RU" sz="17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60" marR="56760" marT="0" marB="0" anchor="ctr">
                    <a:gradFill>
                      <a:gsLst>
                        <a:gs pos="18000">
                          <a:srgbClr val="B9C8FF"/>
                        </a:gs>
                        <a:gs pos="100000">
                          <a:srgbClr val="D9E6FF"/>
                        </a:gs>
                      </a:gsLst>
                      <a:path path="circle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Погашение суммы денежного обязательства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60" marR="56760" marT="0" marB="0" anchor="ctr">
                    <a:gradFill>
                      <a:gsLst>
                        <a:gs pos="0">
                          <a:schemeClr val="accent5">
                            <a:lumMod val="20000"/>
                            <a:lumOff val="80000"/>
                          </a:schemeClr>
                        </a:gs>
                        <a:gs pos="91000">
                          <a:schemeClr val="bg1">
                            <a:lumMod val="85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Платежное поручение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60" marR="56760" marT="0" marB="0" anchor="ctr">
                    <a:gradFill>
                      <a:gsLst>
                        <a:gs pos="0">
                          <a:schemeClr val="accent5">
                            <a:lumMod val="20000"/>
                            <a:lumOff val="80000"/>
                          </a:schemeClr>
                        </a:gs>
                        <a:gs pos="91000">
                          <a:schemeClr val="bg1">
                            <a:lumMod val="85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1 502 </a:t>
                      </a:r>
                      <a:r>
                        <a:rPr lang="ru-RU" sz="17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7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60" marR="56760" marT="0" marB="0" anchor="ctr">
                    <a:gradFill>
                      <a:gsLst>
                        <a:gs pos="0">
                          <a:schemeClr val="accent5">
                            <a:lumMod val="20000"/>
                            <a:lumOff val="80000"/>
                          </a:schemeClr>
                        </a:gs>
                        <a:gs pos="91000">
                          <a:schemeClr val="bg1">
                            <a:lumMod val="85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1 502 15 </a:t>
                      </a:r>
                      <a:r>
                        <a:rPr lang="ru-RU" sz="17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60" marR="56760" marT="0" marB="0" anchor="ctr">
                    <a:gradFill>
                      <a:gsLst>
                        <a:gs pos="0">
                          <a:schemeClr val="accent5">
                            <a:lumMod val="20000"/>
                            <a:lumOff val="80000"/>
                          </a:schemeClr>
                        </a:gs>
                        <a:gs pos="91000">
                          <a:schemeClr val="bg1">
                            <a:lumMod val="85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681204" y="1087748"/>
            <a:ext cx="8829592" cy="48957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 algn="ctr" eaLnBrk="0" hangingPunct="0">
              <a:defRPr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cs typeface="+mn-cs"/>
              </a:defRPr>
            </a:lvl9pPr>
          </a:lstStyle>
          <a:p>
            <a:r>
              <a:rPr lang="ru-RU" dirty="0" smtClean="0"/>
              <a:t>Учетная модель бюджетных и денежных обязательств ТОФК</a:t>
            </a:r>
            <a:endParaRPr lang="ru-RU" dirty="0"/>
          </a:p>
        </p:txBody>
      </p:sp>
      <p:sp>
        <p:nvSpPr>
          <p:cNvPr id="8" name="TextBox 17"/>
          <p:cNvSpPr txBox="1">
            <a:spLocks noChangeArrowheads="1"/>
          </p:cNvSpPr>
          <p:nvPr/>
        </p:nvSpPr>
        <p:spPr bwMode="auto">
          <a:xfrm>
            <a:off x="3910806" y="66675"/>
            <a:ext cx="826849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/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Ведение бюджетного учета </a:t>
            </a: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бюджетных и денежных обязательств получателей средств </a:t>
            </a: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федерального бюджета ТОФК с 2017 года</a:t>
            </a:r>
            <a:endParaRPr lang="ru-RU" alt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2"/>
          <p:cNvSpPr txBox="1">
            <a:spLocks noChangeArrowheads="1"/>
          </p:cNvSpPr>
          <p:nvPr/>
        </p:nvSpPr>
        <p:spPr bwMode="auto">
          <a:xfrm>
            <a:off x="11760200" y="6529388"/>
            <a:ext cx="419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FB8C0F85-7697-48FA-A621-4F5F15786CD7}" type="slidenum">
              <a:rPr lang="en-US" altLang="ru-RU" sz="140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  <a:sym typeface="Lucida Grande"/>
              </a:rPr>
              <a:pPr algn="r"/>
              <a:t>9</a:t>
            </a:fld>
            <a:endParaRPr lang="en-US" altLang="ru-RU" sz="1400" dirty="0">
              <a:solidFill>
                <a:srgbClr val="1F497D"/>
              </a:solidFill>
              <a:latin typeface="Times New Roman" pitchFamily="18" charset="0"/>
              <a:cs typeface="Times New Roman" pitchFamily="18" charset="0"/>
              <a:sym typeface="Lucida Grande"/>
            </a:endParaRPr>
          </a:p>
        </p:txBody>
      </p:sp>
      <p:sp>
        <p:nvSpPr>
          <p:cNvPr id="20" name="AutoShape 35"/>
          <p:cNvSpPr>
            <a:spLocks noChangeArrowheads="1"/>
          </p:cNvSpPr>
          <p:nvPr/>
        </p:nvSpPr>
        <p:spPr bwMode="auto">
          <a:xfrm>
            <a:off x="2535119" y="1950038"/>
            <a:ext cx="7121763" cy="667921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Порядок составления бюджетной отчетности ТОФК</a:t>
            </a:r>
          </a:p>
          <a:p>
            <a:pPr algn="ctr" eaLnBrk="0" hangingPunct="0"/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по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бюджетным и денежным обязательствам</a:t>
            </a:r>
          </a:p>
        </p:txBody>
      </p:sp>
      <p:sp>
        <p:nvSpPr>
          <p:cNvPr id="21" name="Стрелка вправо 20"/>
          <p:cNvSpPr>
            <a:spLocks noChangeArrowheads="1"/>
          </p:cNvSpPr>
          <p:nvPr/>
        </p:nvSpPr>
        <p:spPr bwMode="auto">
          <a:xfrm rot="5400000">
            <a:off x="5833515" y="2691838"/>
            <a:ext cx="524969" cy="668051"/>
          </a:xfrm>
          <a:prstGeom prst="rightArrow">
            <a:avLst>
              <a:gd name="adj1" fmla="val 37213"/>
              <a:gd name="adj2" fmla="val 43243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ru-RU" dirty="0">
              <a:solidFill>
                <a:prstClr val="black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AutoShape 35"/>
          <p:cNvSpPr>
            <a:spLocks noChangeArrowheads="1"/>
          </p:cNvSpPr>
          <p:nvPr/>
        </p:nvSpPr>
        <p:spPr bwMode="auto">
          <a:xfrm>
            <a:off x="2535119" y="3378788"/>
            <a:ext cx="7121763" cy="1097962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Приказ Минфина России от 28.12.2010 № 191н «Об утверждении Инструкции о порядке составления и представления годовой, квартальной и месячной отчетности об исполнении бюджетов бюджетной системы Российской Федерации»</a:t>
            </a:r>
          </a:p>
        </p:txBody>
      </p:sp>
      <p:sp>
        <p:nvSpPr>
          <p:cNvPr id="23" name="Стрелка вправо 22"/>
          <p:cNvSpPr>
            <a:spLocks noChangeArrowheads="1"/>
          </p:cNvSpPr>
          <p:nvPr/>
        </p:nvSpPr>
        <p:spPr bwMode="auto">
          <a:xfrm rot="5400000">
            <a:off x="5833515" y="4536470"/>
            <a:ext cx="524969" cy="668051"/>
          </a:xfrm>
          <a:prstGeom prst="rightArrow">
            <a:avLst>
              <a:gd name="adj1" fmla="val 37213"/>
              <a:gd name="adj2" fmla="val 43243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ru-RU" dirty="0">
              <a:solidFill>
                <a:prstClr val="black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pic>
        <p:nvPicPr>
          <p:cNvPr id="26" name="Picture 2" descr="C:\Users\1\AppData\Local\Microsoft\Windows\Temporary Internet Files\Content.IE5\FUZSU1KV\MC900441310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7932" y="2886948"/>
            <a:ext cx="802800" cy="80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AutoShape 35"/>
          <p:cNvSpPr>
            <a:spLocks noChangeArrowheads="1"/>
          </p:cNvSpPr>
          <p:nvPr/>
        </p:nvSpPr>
        <p:spPr bwMode="auto">
          <a:xfrm>
            <a:off x="2535117" y="5264738"/>
            <a:ext cx="7121763" cy="1097962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 о бюджетных и денежных обязательствах получателей средств федерального бюджета и администраторов источников финансирования дефицита федерального бюджета (ф. 0503ХХХ)</a:t>
            </a:r>
          </a:p>
        </p:txBody>
      </p:sp>
      <p:pic>
        <p:nvPicPr>
          <p:cNvPr id="28" name="Picture 2" descr="C:\Users\1\AppData\Local\Microsoft\Windows\Temporary Internet Files\Content.IE5\FUZSU1KV\MC900434750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9045" y="4870495"/>
            <a:ext cx="801687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Box 17"/>
          <p:cNvSpPr txBox="1">
            <a:spLocks noChangeArrowheads="1"/>
          </p:cNvSpPr>
          <p:nvPr/>
        </p:nvSpPr>
        <p:spPr bwMode="auto">
          <a:xfrm>
            <a:off x="3910806" y="66675"/>
            <a:ext cx="826849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/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Бюджетная отчетность ТОФК по бюджетным </a:t>
            </a: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денежным обязательствам </a:t>
            </a: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получателей средств </a:t>
            </a: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федерального бюджета</a:t>
            </a:r>
            <a:endParaRPr lang="ru-RU" alt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640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2" r="1802" b="18037"/>
          <a:stretch>
            <a:fillRect/>
          </a:stretch>
        </p:blipFill>
        <p:spPr bwMode="auto">
          <a:xfrm>
            <a:off x="60324" y="1820863"/>
            <a:ext cx="12093575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170" name="Text Box 22"/>
          <p:cNvSpPr txBox="1">
            <a:spLocks noChangeArrowheads="1"/>
          </p:cNvSpPr>
          <p:nvPr/>
        </p:nvSpPr>
        <p:spPr bwMode="auto">
          <a:xfrm>
            <a:off x="11760200" y="6529388"/>
            <a:ext cx="419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047A189D-2418-4DC6-8542-3E2A14F2F3AC}" type="slidenum">
              <a:rPr lang="en-US" altLang="ru-RU" sz="140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  <a:sym typeface="Lucida Grande"/>
              </a:rPr>
              <a:pPr algn="r"/>
              <a:t>10</a:t>
            </a:fld>
            <a:endParaRPr lang="en-US" altLang="ru-RU" sz="1400" dirty="0">
              <a:solidFill>
                <a:srgbClr val="1F497D"/>
              </a:solidFill>
              <a:latin typeface="Times New Roman" pitchFamily="18" charset="0"/>
              <a:cs typeface="Times New Roman" pitchFamily="18" charset="0"/>
              <a:sym typeface="Lucida Grande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37440" y="1259226"/>
            <a:ext cx="10634642" cy="48957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 algn="ctr" eaLnBrk="0" hangingPunct="0">
              <a:defRPr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cs typeface="+mn-cs"/>
              </a:defRPr>
            </a:lvl9pPr>
          </a:lstStyle>
          <a:p>
            <a:pPr>
              <a:defRPr/>
            </a:pPr>
            <a:r>
              <a:rPr lang="ru-RU" dirty="0" smtClean="0"/>
              <a:t>Форма Отчета </a:t>
            </a:r>
            <a:r>
              <a:rPr lang="ru-RU" dirty="0"/>
              <a:t>о бюджетных и денежных обязательствах получателей средств федерального бюджета и администраторов источников финансирования дефицита федерального бюджета (ф. 0503ХХХ)</a:t>
            </a:r>
          </a:p>
        </p:txBody>
      </p:sp>
      <p:sp>
        <p:nvSpPr>
          <p:cNvPr id="7" name="TextBox 17"/>
          <p:cNvSpPr txBox="1">
            <a:spLocks noChangeArrowheads="1"/>
          </p:cNvSpPr>
          <p:nvPr/>
        </p:nvSpPr>
        <p:spPr bwMode="auto">
          <a:xfrm>
            <a:off x="3910806" y="66675"/>
            <a:ext cx="826849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/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Бюджетная отчетность ТОФК по бюджетным </a:t>
            </a: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денежным обязательствам </a:t>
            </a: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получателей средств </a:t>
            </a: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федерального бюджета</a:t>
            </a:r>
            <a:endParaRPr lang="ru-RU" alt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2"/>
          <p:cNvSpPr txBox="1">
            <a:spLocks noChangeArrowheads="1"/>
          </p:cNvSpPr>
          <p:nvPr/>
        </p:nvSpPr>
        <p:spPr bwMode="auto">
          <a:xfrm>
            <a:off x="11760200" y="6529388"/>
            <a:ext cx="419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FB8C0F85-7697-48FA-A621-4F5F15786CD7}" type="slidenum">
              <a:rPr lang="en-US" altLang="ru-RU" sz="140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  <a:sym typeface="Lucida Grande"/>
              </a:rPr>
              <a:pPr algn="r"/>
              <a:t>11</a:t>
            </a:fld>
            <a:endParaRPr lang="en-US" altLang="ru-RU" sz="1400" dirty="0">
              <a:solidFill>
                <a:srgbClr val="1F497D"/>
              </a:solidFill>
              <a:latin typeface="Times New Roman" pitchFamily="18" charset="0"/>
              <a:cs typeface="Times New Roman" pitchFamily="18" charset="0"/>
              <a:sym typeface="Lucida Grande"/>
            </a:endParaRPr>
          </a:p>
        </p:txBody>
      </p:sp>
      <p:sp>
        <p:nvSpPr>
          <p:cNvPr id="21" name="AutoShape 35"/>
          <p:cNvSpPr>
            <a:spLocks noChangeArrowheads="1"/>
          </p:cNvSpPr>
          <p:nvPr/>
        </p:nvSpPr>
        <p:spPr bwMode="auto">
          <a:xfrm>
            <a:off x="1322471" y="4949965"/>
            <a:ext cx="4159471" cy="1102973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Представляется соответствующему получателю средств федерального бюджета</a:t>
            </a:r>
          </a:p>
        </p:txBody>
      </p:sp>
      <p:sp>
        <p:nvSpPr>
          <p:cNvPr id="22" name="AutoShape 35"/>
          <p:cNvSpPr>
            <a:spLocks noChangeArrowheads="1"/>
          </p:cNvSpPr>
          <p:nvPr/>
        </p:nvSpPr>
        <p:spPr bwMode="auto">
          <a:xfrm>
            <a:off x="6930798" y="4949965"/>
            <a:ext cx="4159471" cy="1102973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Представляется в Межрегиональное операционное управление Федерального казначейства</a:t>
            </a:r>
          </a:p>
        </p:txBody>
      </p:sp>
      <p:sp>
        <p:nvSpPr>
          <p:cNvPr id="24" name="AutoShape 35"/>
          <p:cNvSpPr>
            <a:spLocks noChangeArrowheads="1"/>
          </p:cNvSpPr>
          <p:nvPr/>
        </p:nvSpPr>
        <p:spPr bwMode="auto">
          <a:xfrm>
            <a:off x="1155418" y="1397588"/>
            <a:ext cx="10209331" cy="667921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Отчет о бюджетных и денежных обязательствах получателей средств федерального бюджета и администраторов источников финансирования дефицита федерального бюджета (ф. 0503ХХХ)</a:t>
            </a:r>
          </a:p>
        </p:txBody>
      </p:sp>
      <p:sp>
        <p:nvSpPr>
          <p:cNvPr id="26" name="Стрелка вправо 25"/>
          <p:cNvSpPr>
            <a:spLocks noChangeArrowheads="1"/>
          </p:cNvSpPr>
          <p:nvPr/>
        </p:nvSpPr>
        <p:spPr bwMode="auto">
          <a:xfrm rot="5400000">
            <a:off x="3139725" y="2091763"/>
            <a:ext cx="524969" cy="668051"/>
          </a:xfrm>
          <a:prstGeom prst="rightArrow">
            <a:avLst>
              <a:gd name="adj1" fmla="val 37213"/>
              <a:gd name="adj2" fmla="val 43243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ru-RU" dirty="0">
              <a:solidFill>
                <a:prstClr val="black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Стрелка вправо 26"/>
          <p:cNvSpPr>
            <a:spLocks noChangeArrowheads="1"/>
          </p:cNvSpPr>
          <p:nvPr/>
        </p:nvSpPr>
        <p:spPr bwMode="auto">
          <a:xfrm rot="5400000">
            <a:off x="8748050" y="2091762"/>
            <a:ext cx="524969" cy="668051"/>
          </a:xfrm>
          <a:prstGeom prst="rightArrow">
            <a:avLst>
              <a:gd name="adj1" fmla="val 37213"/>
              <a:gd name="adj2" fmla="val 43243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ru-RU" dirty="0">
              <a:solidFill>
                <a:prstClr val="black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AutoShape 35"/>
          <p:cNvSpPr>
            <a:spLocks noChangeArrowheads="1"/>
          </p:cNvSpPr>
          <p:nvPr/>
        </p:nvSpPr>
        <p:spPr bwMode="auto">
          <a:xfrm>
            <a:off x="1089110" y="2780556"/>
            <a:ext cx="4626197" cy="1456194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Первичный отчет:</a:t>
            </a:r>
          </a:p>
          <a:p>
            <a:pPr algn="ctr" eaLnBrk="0" hangingPunct="0">
              <a:defRPr/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составляется по учетным данным получателя средств федерального бюджета</a:t>
            </a:r>
          </a:p>
        </p:txBody>
      </p:sp>
      <p:sp>
        <p:nvSpPr>
          <p:cNvPr id="28" name="AutoShape 35"/>
          <p:cNvSpPr>
            <a:spLocks noChangeArrowheads="1"/>
          </p:cNvSpPr>
          <p:nvPr/>
        </p:nvSpPr>
        <p:spPr bwMode="auto">
          <a:xfrm>
            <a:off x="6697433" y="2780556"/>
            <a:ext cx="4626197" cy="1456194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b="1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Сводный отчет:</a:t>
            </a:r>
          </a:p>
          <a:p>
            <a:pPr algn="ctr" eaLnBrk="0" hangingPunct="0">
              <a:defRPr/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составляется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по учетным данным получателей средств федерального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бюджета,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лицевые счета, которым открыты в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ТОФК</a:t>
            </a:r>
            <a:endParaRPr lang="ru-RU" dirty="0">
              <a:solidFill>
                <a:prstClr val="black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Стрелка вправо 28"/>
          <p:cNvSpPr>
            <a:spLocks noChangeArrowheads="1"/>
          </p:cNvSpPr>
          <p:nvPr/>
        </p:nvSpPr>
        <p:spPr bwMode="auto">
          <a:xfrm rot="5400000">
            <a:off x="3139723" y="4245594"/>
            <a:ext cx="524969" cy="668051"/>
          </a:xfrm>
          <a:prstGeom prst="rightArrow">
            <a:avLst>
              <a:gd name="adj1" fmla="val 37213"/>
              <a:gd name="adj2" fmla="val 43243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ru-RU" dirty="0">
              <a:solidFill>
                <a:prstClr val="black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Стрелка вправо 29"/>
          <p:cNvSpPr>
            <a:spLocks noChangeArrowheads="1"/>
          </p:cNvSpPr>
          <p:nvPr/>
        </p:nvSpPr>
        <p:spPr bwMode="auto">
          <a:xfrm rot="5400000">
            <a:off x="8748050" y="4245594"/>
            <a:ext cx="524969" cy="668051"/>
          </a:xfrm>
          <a:prstGeom prst="rightArrow">
            <a:avLst>
              <a:gd name="adj1" fmla="val 37213"/>
              <a:gd name="adj2" fmla="val 43243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ru-RU" dirty="0">
              <a:solidFill>
                <a:prstClr val="black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AutoShape 35"/>
          <p:cNvSpPr>
            <a:spLocks noChangeArrowheads="1"/>
          </p:cNvSpPr>
          <p:nvPr/>
        </p:nvSpPr>
        <p:spPr bwMode="auto">
          <a:xfrm>
            <a:off x="1169443" y="6239407"/>
            <a:ext cx="9853115" cy="436031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Периодичность составления и представления ТОФК Отчета (ф. 0503ХХХ): ежемесячная, годовая</a:t>
            </a:r>
          </a:p>
        </p:txBody>
      </p:sp>
      <p:sp>
        <p:nvSpPr>
          <p:cNvPr id="17" name="TextBox 17"/>
          <p:cNvSpPr txBox="1">
            <a:spLocks noChangeArrowheads="1"/>
          </p:cNvSpPr>
          <p:nvPr/>
        </p:nvSpPr>
        <p:spPr bwMode="auto">
          <a:xfrm>
            <a:off x="3910806" y="66675"/>
            <a:ext cx="826849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/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Бюджетная отчетность ТОФК по бюджетным </a:t>
            </a: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денежным обязательствам </a:t>
            </a: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получателей средств </a:t>
            </a: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федерального бюджета</a:t>
            </a:r>
            <a:endParaRPr lang="ru-RU" alt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7091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933575" y="2009775"/>
            <a:ext cx="8458200" cy="1447800"/>
          </a:xfrm>
          <a:prstGeom prst="round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42" name="Text Box 22"/>
          <p:cNvSpPr txBox="1">
            <a:spLocks noChangeArrowheads="1"/>
          </p:cNvSpPr>
          <p:nvPr/>
        </p:nvSpPr>
        <p:spPr bwMode="auto">
          <a:xfrm>
            <a:off x="11760200" y="6529388"/>
            <a:ext cx="419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50EDE95D-AFA9-452E-8141-1DF563589830}" type="slidenum">
              <a:rPr lang="en-US" altLang="ru-RU" sz="140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  <a:sym typeface="Lucida Grande"/>
              </a:rPr>
              <a:pPr algn="r"/>
              <a:t>12</a:t>
            </a:fld>
            <a:endParaRPr lang="en-US" altLang="ru-RU" sz="1400" dirty="0">
              <a:solidFill>
                <a:srgbClr val="1F497D"/>
              </a:solidFill>
              <a:latin typeface="Times New Roman" pitchFamily="18" charset="0"/>
              <a:cs typeface="Times New Roman" pitchFamily="18" charset="0"/>
              <a:sym typeface="Lucida Grande"/>
            </a:endParaRPr>
          </a:p>
        </p:txBody>
      </p:sp>
      <p:sp>
        <p:nvSpPr>
          <p:cNvPr id="7" name="AutoShape 35"/>
          <p:cNvSpPr>
            <a:spLocks noChangeArrowheads="1"/>
          </p:cNvSpPr>
          <p:nvPr/>
        </p:nvSpPr>
        <p:spPr bwMode="auto">
          <a:xfrm>
            <a:off x="2104018" y="4275852"/>
            <a:ext cx="8073712" cy="1011609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Письмо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Федерального казначейства от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06.06.2013 № 42-7.4-05/2.2-333</a:t>
            </a:r>
          </a:p>
          <a:p>
            <a:pPr algn="ctr" eaLnBrk="0" hangingPunct="0">
              <a:defRPr/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«Об операциях, не подлежащих отражению в бюджетном учете»</a:t>
            </a:r>
            <a:endParaRPr lang="ru-RU" dirty="0">
              <a:solidFill>
                <a:prstClr val="black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2196061" y="2193417"/>
            <a:ext cx="7915999" cy="1090750"/>
            <a:chOff x="2196061" y="2193417"/>
            <a:chExt cx="7915999" cy="1090750"/>
          </a:xfrm>
        </p:grpSpPr>
        <p:sp>
          <p:nvSpPr>
            <p:cNvPr id="9" name="AutoShape 35"/>
            <p:cNvSpPr>
              <a:spLocks noChangeArrowheads="1"/>
            </p:cNvSpPr>
            <p:nvPr/>
          </p:nvSpPr>
          <p:spPr bwMode="auto">
            <a:xfrm rot="10800000" flipV="1">
              <a:off x="2196061" y="2193418"/>
              <a:ext cx="3117222" cy="1090749"/>
            </a:xfrm>
            <a:prstGeom prst="roundRect">
              <a:avLst>
                <a:gd name="adj" fmla="val 16667"/>
              </a:avLst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0" hangingPunct="0"/>
              <a:r>
                <a:rPr lang="ru-RU" dirty="0">
                  <a:solidFill>
                    <a:prstClr val="black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Учетные данные бюджетного (казначейского) учета</a:t>
              </a:r>
            </a:p>
          </p:txBody>
        </p:sp>
        <p:sp>
          <p:nvSpPr>
            <p:cNvPr id="10" name="AutoShape 35"/>
            <p:cNvSpPr>
              <a:spLocks noChangeArrowheads="1"/>
            </p:cNvSpPr>
            <p:nvPr/>
          </p:nvSpPr>
          <p:spPr bwMode="auto">
            <a:xfrm rot="10800000" flipV="1">
              <a:off x="6994838" y="2193417"/>
              <a:ext cx="3117222" cy="1090749"/>
            </a:xfrm>
            <a:prstGeom prst="roundRect">
              <a:avLst>
                <a:gd name="adj" fmla="val 16667"/>
              </a:avLst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0" hangingPunct="0"/>
              <a:r>
                <a:rPr lang="ru-RU" dirty="0">
                  <a:solidFill>
                    <a:prstClr val="black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Учетные данные аналитического </a:t>
              </a:r>
              <a:r>
                <a:rPr lang="ru-RU" dirty="0" smtClean="0">
                  <a:solidFill>
                    <a:prstClr val="black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учета</a:t>
              </a:r>
            </a:p>
            <a:p>
              <a:pPr algn="ctr" eaLnBrk="0" hangingPunct="0"/>
              <a:r>
                <a:rPr lang="ru-RU" dirty="0" smtClean="0">
                  <a:solidFill>
                    <a:prstClr val="black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(учета </a:t>
              </a:r>
              <a:r>
                <a:rPr lang="ru-RU" dirty="0">
                  <a:solidFill>
                    <a:prstClr val="black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по лицевым счетам)</a:t>
              </a:r>
            </a:p>
          </p:txBody>
        </p:sp>
        <p:sp>
          <p:nvSpPr>
            <p:cNvPr id="11" name="Не равно 10"/>
            <p:cNvSpPr/>
            <p:nvPr/>
          </p:nvSpPr>
          <p:spPr>
            <a:xfrm>
              <a:off x="5683674" y="2281592"/>
              <a:ext cx="914400" cy="914400"/>
            </a:xfrm>
            <a:prstGeom prst="mathNotEqual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0" hangingPunct="0"/>
              <a:endParaRPr lang="ru-RU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TextBox 17"/>
          <p:cNvSpPr txBox="1">
            <a:spLocks noChangeArrowheads="1"/>
          </p:cNvSpPr>
          <p:nvPr/>
        </p:nvSpPr>
        <p:spPr bwMode="auto">
          <a:xfrm>
            <a:off x="3910806" y="66675"/>
            <a:ext cx="826849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/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Особенности передачи учетных данных между ТОФК при</a:t>
            </a:r>
          </a:p>
          <a:p>
            <a:pPr algn="ctr" eaLnBrk="0" hangingPunct="0"/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проведении реорганизационных (ликвидационных) процедур участников и неучастников бюджетного процесса</a:t>
            </a:r>
            <a:endParaRPr lang="ru-RU" alt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трелка вправо 16"/>
          <p:cNvSpPr>
            <a:spLocks noChangeArrowheads="1"/>
          </p:cNvSpPr>
          <p:nvPr/>
        </p:nvSpPr>
        <p:spPr bwMode="auto">
          <a:xfrm rot="5400000">
            <a:off x="5885162" y="3505530"/>
            <a:ext cx="524969" cy="668051"/>
          </a:xfrm>
          <a:prstGeom prst="rightArrow">
            <a:avLst>
              <a:gd name="adj1" fmla="val 37213"/>
              <a:gd name="adj2" fmla="val 43243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ru-RU" dirty="0">
              <a:solidFill>
                <a:prstClr val="black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2"/>
          <p:cNvSpPr txBox="1">
            <a:spLocks noChangeArrowheads="1"/>
          </p:cNvSpPr>
          <p:nvPr/>
        </p:nvSpPr>
        <p:spPr bwMode="auto">
          <a:xfrm>
            <a:off x="11760200" y="6529388"/>
            <a:ext cx="419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50EDE95D-AFA9-452E-8141-1DF563589830}" type="slidenum">
              <a:rPr lang="en-US" altLang="ru-RU" sz="140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  <a:sym typeface="Lucida Grande"/>
              </a:rPr>
              <a:pPr algn="r"/>
              <a:t>13</a:t>
            </a:fld>
            <a:endParaRPr lang="en-US" altLang="ru-RU" sz="1400" dirty="0">
              <a:solidFill>
                <a:srgbClr val="1F497D"/>
              </a:solidFill>
              <a:latin typeface="Times New Roman" pitchFamily="18" charset="0"/>
              <a:cs typeface="Times New Roman" pitchFamily="18" charset="0"/>
              <a:sym typeface="Lucida Grande"/>
            </a:endParaRPr>
          </a:p>
        </p:txBody>
      </p:sp>
      <p:sp>
        <p:nvSpPr>
          <p:cNvPr id="7" name="AutoShape 35"/>
          <p:cNvSpPr>
            <a:spLocks noChangeArrowheads="1"/>
          </p:cNvSpPr>
          <p:nvPr/>
        </p:nvSpPr>
        <p:spPr bwMode="auto">
          <a:xfrm>
            <a:off x="1492878" y="1393317"/>
            <a:ext cx="9169622" cy="1011609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Порядок передачи и принятия показателей лицевых счетов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клиентов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ТОФК при их реорганизации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(ликвидации) или переводе на обслуживание из одного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ТОФК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в другой</a:t>
            </a:r>
          </a:p>
        </p:txBody>
      </p:sp>
      <p:sp>
        <p:nvSpPr>
          <p:cNvPr id="9" name="AutoShape 35"/>
          <p:cNvSpPr>
            <a:spLocks noChangeArrowheads="1"/>
          </p:cNvSpPr>
          <p:nvPr/>
        </p:nvSpPr>
        <p:spPr bwMode="auto">
          <a:xfrm rot="10800000" flipV="1">
            <a:off x="1753712" y="3269251"/>
            <a:ext cx="3567563" cy="1090749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Передача (принятие) аналитических показателей лицевого счета</a:t>
            </a:r>
            <a:endParaRPr lang="ru-RU" dirty="0">
              <a:solidFill>
                <a:prstClr val="black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AutoShape 35"/>
          <p:cNvSpPr>
            <a:spLocks noChangeArrowheads="1"/>
          </p:cNvSpPr>
          <p:nvPr/>
        </p:nvSpPr>
        <p:spPr bwMode="auto">
          <a:xfrm rot="10800000" flipV="1">
            <a:off x="6909364" y="3269252"/>
            <a:ext cx="3567600" cy="1090749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Отражение учетных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данных при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передаче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(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принятии) показателей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лицевого счета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в бюджетном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(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казначейском) учете</a:t>
            </a:r>
            <a:endParaRPr lang="ru-RU" dirty="0">
              <a:solidFill>
                <a:prstClr val="black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AutoShape 35"/>
          <p:cNvSpPr>
            <a:spLocks noChangeArrowheads="1"/>
          </p:cNvSpPr>
          <p:nvPr/>
        </p:nvSpPr>
        <p:spPr bwMode="auto">
          <a:xfrm rot="10800000" flipV="1">
            <a:off x="1754498" y="5201305"/>
            <a:ext cx="3567600" cy="1090749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Акт приемки-передачи показателей лицевого счета соответствующей формы</a:t>
            </a:r>
            <a:endParaRPr lang="ru-RU" dirty="0">
              <a:solidFill>
                <a:prstClr val="black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AutoShape 35"/>
          <p:cNvSpPr>
            <a:spLocks noChangeArrowheads="1"/>
          </p:cNvSpPr>
          <p:nvPr/>
        </p:nvSpPr>
        <p:spPr bwMode="auto">
          <a:xfrm rot="10800000" flipV="1">
            <a:off x="6514884" y="5202032"/>
            <a:ext cx="4356560" cy="1090021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Информация в произвольной форме, направляемая к Акту приемки-передачи показателей лицевого счета соответствующей формы</a:t>
            </a:r>
          </a:p>
        </p:txBody>
      </p:sp>
      <p:pic>
        <p:nvPicPr>
          <p:cNvPr id="20" name="Picture 2" descr="C:\Users\1\AppData\Local\Microsoft\Windows\Temporary Internet Files\Content.IE5\FUZSU1KV\MC90043475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1656" y="2818590"/>
            <a:ext cx="801687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 descr="C:\Users\1\AppData\Local\Microsoft\Windows\Temporary Internet Files\Content.IE5\FUZSU1KV\MC90043475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2568" y="4857545"/>
            <a:ext cx="801687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17"/>
          <p:cNvSpPr txBox="1">
            <a:spLocks noChangeArrowheads="1"/>
          </p:cNvSpPr>
          <p:nvPr/>
        </p:nvSpPr>
        <p:spPr bwMode="auto">
          <a:xfrm>
            <a:off x="3910806" y="66675"/>
            <a:ext cx="826849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/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Особенности передачи учетных данных между ТОФК при</a:t>
            </a:r>
          </a:p>
          <a:p>
            <a:pPr algn="ctr" eaLnBrk="0" hangingPunct="0"/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проведении реорганизационных (ликвидационных) процедур участников и неучастников бюджетного процесса</a:t>
            </a:r>
            <a:endParaRPr lang="ru-RU" alt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Стрелка вправо 23"/>
          <p:cNvSpPr>
            <a:spLocks noChangeArrowheads="1"/>
          </p:cNvSpPr>
          <p:nvPr/>
        </p:nvSpPr>
        <p:spPr bwMode="auto">
          <a:xfrm rot="5400000">
            <a:off x="3274991" y="2526054"/>
            <a:ext cx="524969" cy="668051"/>
          </a:xfrm>
          <a:prstGeom prst="rightArrow">
            <a:avLst>
              <a:gd name="adj1" fmla="val 37213"/>
              <a:gd name="adj2" fmla="val 43243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ru-RU" dirty="0">
              <a:solidFill>
                <a:prstClr val="black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Стрелка вправо 24"/>
          <p:cNvSpPr>
            <a:spLocks noChangeArrowheads="1"/>
          </p:cNvSpPr>
          <p:nvPr/>
        </p:nvSpPr>
        <p:spPr bwMode="auto">
          <a:xfrm rot="5400000">
            <a:off x="3275814" y="4457388"/>
            <a:ext cx="524969" cy="668051"/>
          </a:xfrm>
          <a:prstGeom prst="rightArrow">
            <a:avLst>
              <a:gd name="adj1" fmla="val 37213"/>
              <a:gd name="adj2" fmla="val 43243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ru-RU" dirty="0">
              <a:solidFill>
                <a:prstClr val="black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pic>
        <p:nvPicPr>
          <p:cNvPr id="26" name="Picture 2" descr="C:\Users\1\AppData\Local\Microsoft\Windows\Temporary Internet Files\Content.IE5\FUZSU1KV\MC900441310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109" y="2867851"/>
            <a:ext cx="802800" cy="80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C:\Users\1\AppData\Local\Microsoft\Windows\Temporary Internet Files\Content.IE5\FUZSU1KV\MC900441310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109" y="4800633"/>
            <a:ext cx="802800" cy="80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Стрелка вправо 27"/>
          <p:cNvSpPr>
            <a:spLocks noChangeArrowheads="1"/>
          </p:cNvSpPr>
          <p:nvPr/>
        </p:nvSpPr>
        <p:spPr bwMode="auto">
          <a:xfrm rot="5400000">
            <a:off x="8430680" y="2526053"/>
            <a:ext cx="524969" cy="668051"/>
          </a:xfrm>
          <a:prstGeom prst="rightArrow">
            <a:avLst>
              <a:gd name="adj1" fmla="val 37213"/>
              <a:gd name="adj2" fmla="val 43243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ru-RU" dirty="0">
              <a:solidFill>
                <a:prstClr val="black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Стрелка вправо 28"/>
          <p:cNvSpPr>
            <a:spLocks noChangeArrowheads="1"/>
          </p:cNvSpPr>
          <p:nvPr/>
        </p:nvSpPr>
        <p:spPr bwMode="auto">
          <a:xfrm rot="5400000">
            <a:off x="8430680" y="4457387"/>
            <a:ext cx="524969" cy="668051"/>
          </a:xfrm>
          <a:prstGeom prst="rightArrow">
            <a:avLst>
              <a:gd name="adj1" fmla="val 37213"/>
              <a:gd name="adj2" fmla="val 43243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ru-RU" dirty="0">
              <a:solidFill>
                <a:prstClr val="black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8556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2"/>
          <p:cNvSpPr txBox="1">
            <a:spLocks noChangeArrowheads="1"/>
          </p:cNvSpPr>
          <p:nvPr/>
        </p:nvSpPr>
        <p:spPr bwMode="auto">
          <a:xfrm>
            <a:off x="11760200" y="6529388"/>
            <a:ext cx="419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66B94867-34CE-47F4-8AAB-48683E792FFE}" type="slidenum">
              <a:rPr lang="en-US" altLang="ru-RU" sz="140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  <a:sym typeface="Lucida Grande"/>
              </a:rPr>
              <a:pPr algn="r"/>
              <a:t>14</a:t>
            </a:fld>
            <a:endParaRPr lang="en-US" altLang="ru-RU" sz="1400" dirty="0">
              <a:solidFill>
                <a:srgbClr val="1F497D"/>
              </a:solidFill>
              <a:latin typeface="Times New Roman" pitchFamily="18" charset="0"/>
              <a:cs typeface="Times New Roman" pitchFamily="18" charset="0"/>
              <a:sym typeface="Lucida Grande"/>
            </a:endParaRPr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366" y="1390114"/>
            <a:ext cx="9953268" cy="5431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Скругленный прямоугольник 45"/>
          <p:cNvSpPr/>
          <p:nvPr/>
        </p:nvSpPr>
        <p:spPr>
          <a:xfrm>
            <a:off x="1119367" y="4443561"/>
            <a:ext cx="9953268" cy="188962"/>
          </a:xfrm>
          <a:prstGeom prst="round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6" name="TextBox 17"/>
          <p:cNvSpPr txBox="1">
            <a:spLocks noChangeArrowheads="1"/>
          </p:cNvSpPr>
          <p:nvPr/>
        </p:nvSpPr>
        <p:spPr bwMode="auto">
          <a:xfrm>
            <a:off x="3910806" y="66675"/>
            <a:ext cx="826849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/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Особенности передачи учетных данных между ТОФК при</a:t>
            </a:r>
          </a:p>
          <a:p>
            <a:pPr algn="ctr" eaLnBrk="0" hangingPunct="0"/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проведении реорганизационных (ликвидационных) процедур участников и неучастников бюджетного процесса</a:t>
            </a:r>
            <a:endParaRPr lang="ru-RU" alt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ая прямоугольная выноска 6"/>
          <p:cNvSpPr/>
          <p:nvPr/>
        </p:nvSpPr>
        <p:spPr>
          <a:xfrm>
            <a:off x="7905750" y="5268918"/>
            <a:ext cx="3333750" cy="1528760"/>
          </a:xfrm>
          <a:prstGeom prst="wedgeRoundRectCallout">
            <a:avLst>
              <a:gd name="adj1" fmla="val 15255"/>
              <a:gd name="adj2" fmla="val -91679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В том числе без отражения в бюджетном учете операции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по уточнению аналитического кода по кассовой выплате в сумме 20 р.</a:t>
            </a:r>
          </a:p>
        </p:txBody>
      </p:sp>
      <p:pic>
        <p:nvPicPr>
          <p:cNvPr id="1027" name="Picture 3" descr="C:\Users\johhnny\AppData\Local\Microsoft\Windows\Temporary Internet Files\Content.IE5\YWDTQOJD\8700922582_d7b50280b4_z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31730">
            <a:off x="400051" y="1875778"/>
            <a:ext cx="3048000" cy="78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834" y="1783319"/>
            <a:ext cx="11152800" cy="2833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18" name="Text Box 22"/>
          <p:cNvSpPr txBox="1">
            <a:spLocks noChangeArrowheads="1"/>
          </p:cNvSpPr>
          <p:nvPr/>
        </p:nvSpPr>
        <p:spPr bwMode="auto">
          <a:xfrm>
            <a:off x="11760200" y="6529388"/>
            <a:ext cx="419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66B94867-34CE-47F4-8AAB-48683E792FFE}" type="slidenum">
              <a:rPr lang="en-US" altLang="ru-RU" sz="140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  <a:sym typeface="Lucida Grande"/>
              </a:rPr>
              <a:pPr algn="r"/>
              <a:t>15</a:t>
            </a:fld>
            <a:endParaRPr lang="en-US" altLang="ru-RU" sz="1400" dirty="0">
              <a:solidFill>
                <a:srgbClr val="1F497D"/>
              </a:solidFill>
              <a:latin typeface="Times New Roman" pitchFamily="18" charset="0"/>
              <a:cs typeface="Times New Roman" pitchFamily="18" charset="0"/>
              <a:sym typeface="Lucida Grande"/>
            </a:endParaRPr>
          </a:p>
        </p:txBody>
      </p:sp>
      <p:sp>
        <p:nvSpPr>
          <p:cNvPr id="6" name="TextBox 17"/>
          <p:cNvSpPr txBox="1">
            <a:spLocks noChangeArrowheads="1"/>
          </p:cNvSpPr>
          <p:nvPr/>
        </p:nvSpPr>
        <p:spPr bwMode="auto">
          <a:xfrm>
            <a:off x="3910806" y="66675"/>
            <a:ext cx="826849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/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Особенности передачи учетных данных между ТОФК при</a:t>
            </a:r>
          </a:p>
          <a:p>
            <a:pPr algn="ctr" eaLnBrk="0" hangingPunct="0"/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проведении реорганизационных (ликвидационных) процедур участников и неучастников бюджетного процесса</a:t>
            </a:r>
            <a:endParaRPr lang="ru-RU" alt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500834" y="3872112"/>
            <a:ext cx="11172825" cy="200025"/>
          </a:xfrm>
          <a:prstGeom prst="round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11" name="Picture 3" descr="C:\Users\johhnny\AppData\Local\Microsoft\Windows\Temporary Internet Files\Content.IE5\YWDTQOJD\8700922582_d7b50280b4_z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31730">
            <a:off x="43015" y="1368623"/>
            <a:ext cx="3048000" cy="78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Группа 3"/>
          <p:cNvGrpSpPr/>
          <p:nvPr/>
        </p:nvGrpSpPr>
        <p:grpSpPr>
          <a:xfrm>
            <a:off x="1170123" y="4974190"/>
            <a:ext cx="9851755" cy="879399"/>
            <a:chOff x="865323" y="4840191"/>
            <a:chExt cx="9851755" cy="879399"/>
          </a:xfrm>
        </p:grpSpPr>
        <p:sp>
          <p:nvSpPr>
            <p:cNvPr id="12" name="AutoShape 35"/>
            <p:cNvSpPr>
              <a:spLocks noChangeArrowheads="1"/>
            </p:cNvSpPr>
            <p:nvPr/>
          </p:nvSpPr>
          <p:spPr bwMode="auto">
            <a:xfrm rot="10800000" flipV="1">
              <a:off x="865323" y="4840191"/>
              <a:ext cx="6206894" cy="879399"/>
            </a:xfrm>
            <a:prstGeom prst="roundRect">
              <a:avLst>
                <a:gd name="adj" fmla="val 16667"/>
              </a:avLst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0" hangingPunct="0"/>
              <a:r>
                <a:rPr lang="ru-RU" dirty="0">
                  <a:solidFill>
                    <a:prstClr val="black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Корректировка (при необходимости) учетных данных бюджетного (казначейского) учета по Акту приемки-передачи в соответствии Информацией</a:t>
              </a:r>
            </a:p>
          </p:txBody>
        </p:sp>
        <p:sp>
          <p:nvSpPr>
            <p:cNvPr id="13" name="AutoShape 35"/>
            <p:cNvSpPr>
              <a:spLocks noChangeArrowheads="1"/>
            </p:cNvSpPr>
            <p:nvPr/>
          </p:nvSpPr>
          <p:spPr bwMode="auto">
            <a:xfrm rot="10800000" flipV="1">
              <a:off x="7915370" y="4846799"/>
              <a:ext cx="2801708" cy="866184"/>
            </a:xfrm>
            <a:prstGeom prst="roundRect">
              <a:avLst>
                <a:gd name="adj" fmla="val 16667"/>
              </a:avLst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0" hangingPunct="0"/>
              <a:r>
                <a:rPr lang="ru-RU" dirty="0">
                  <a:solidFill>
                    <a:prstClr val="black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Бухгалтерская справка</a:t>
              </a:r>
            </a:p>
            <a:p>
              <a:pPr algn="ctr" eaLnBrk="0" hangingPunct="0"/>
              <a:r>
                <a:rPr lang="ru-RU" dirty="0">
                  <a:solidFill>
                    <a:prstClr val="black"/>
                  </a:solidFill>
                  <a:latin typeface="Times New Roman" pitchFamily="18" charset="0"/>
                  <a:cs typeface="Times New Roman" panose="02020603050405020304" pitchFamily="18" charset="0"/>
                </a:rPr>
                <a:t>(ф. 0504833)</a:t>
              </a:r>
            </a:p>
          </p:txBody>
        </p:sp>
        <p:sp>
          <p:nvSpPr>
            <p:cNvPr id="14" name="Стрелка вправо 13"/>
            <p:cNvSpPr>
              <a:spLocks noChangeArrowheads="1"/>
            </p:cNvSpPr>
            <p:nvPr/>
          </p:nvSpPr>
          <p:spPr bwMode="auto">
            <a:xfrm>
              <a:off x="7206568" y="4945864"/>
              <a:ext cx="524969" cy="668051"/>
            </a:xfrm>
            <a:prstGeom prst="rightArrow">
              <a:avLst>
                <a:gd name="adj1" fmla="val 37213"/>
                <a:gd name="adj2" fmla="val 43243"/>
              </a:avLst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0" hangingPunct="0"/>
              <a:endParaRPr lang="ru-RU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1818956" y="6132513"/>
            <a:ext cx="8554088" cy="688975"/>
            <a:chOff x="6315075" y="5809490"/>
            <a:chExt cx="8554088" cy="688975"/>
          </a:xfrm>
        </p:grpSpPr>
        <p:sp>
          <p:nvSpPr>
            <p:cNvPr id="17" name="TextBox 16"/>
            <p:cNvSpPr txBox="1"/>
            <p:nvPr/>
          </p:nvSpPr>
          <p:spPr>
            <a:xfrm>
              <a:off x="6915010" y="5830813"/>
              <a:ext cx="7954153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ru-RU"/>
              </a:defPPr>
              <a:lvl1pPr algn="ctr" eaLnBrk="0" hangingPunct="0">
                <a:defRPr>
                  <a:solidFill>
                    <a:prstClr val="black"/>
                  </a:solidFill>
                  <a:latin typeface="Times New Roman" pitchFamily="18" charset="0"/>
                  <a:cs typeface="Times New Roman" panose="02020603050405020304" pitchFamily="18" charset="0"/>
                </a:defRPr>
              </a:lvl1pPr>
              <a:lvl2pPr>
                <a:defRPr>
                  <a:solidFill>
                    <a:schemeClr val="dk1"/>
                  </a:solidFill>
                  <a:latin typeface="+mn-lt"/>
                  <a:cs typeface="+mn-cs"/>
                </a:defRPr>
              </a:lvl2pPr>
              <a:lvl3pPr>
                <a:defRPr>
                  <a:solidFill>
                    <a:schemeClr val="dk1"/>
                  </a:solidFill>
                  <a:latin typeface="+mn-lt"/>
                  <a:cs typeface="+mn-cs"/>
                </a:defRPr>
              </a:lvl3pPr>
              <a:lvl4pPr>
                <a:defRPr>
                  <a:solidFill>
                    <a:schemeClr val="dk1"/>
                  </a:solidFill>
                  <a:latin typeface="+mn-lt"/>
                  <a:cs typeface="+mn-cs"/>
                </a:defRPr>
              </a:lvl4pPr>
              <a:lvl5pPr>
                <a:defRPr>
                  <a:solidFill>
                    <a:schemeClr val="dk1"/>
                  </a:solidFill>
                  <a:latin typeface="+mn-lt"/>
                  <a:cs typeface="+mn-cs"/>
                </a:defRPr>
              </a:lvl5pPr>
              <a:lvl6pPr>
                <a:defRPr>
                  <a:solidFill>
                    <a:schemeClr val="dk1"/>
                  </a:solidFill>
                  <a:latin typeface="+mn-lt"/>
                  <a:cs typeface="+mn-cs"/>
                </a:defRPr>
              </a:lvl6pPr>
              <a:lvl7pPr>
                <a:defRPr>
                  <a:solidFill>
                    <a:schemeClr val="dk1"/>
                  </a:solidFill>
                  <a:latin typeface="+mn-lt"/>
                  <a:cs typeface="+mn-cs"/>
                </a:defRPr>
              </a:lvl7pPr>
              <a:lvl8pPr>
                <a:defRPr>
                  <a:solidFill>
                    <a:schemeClr val="dk1"/>
                  </a:solidFill>
                  <a:latin typeface="+mn-lt"/>
                  <a:cs typeface="+mn-cs"/>
                </a:defRPr>
              </a:lvl8pPr>
              <a:lvl9pPr>
                <a:defRPr>
                  <a:solidFill>
                    <a:schemeClr val="dk1"/>
                  </a:solidFill>
                  <a:latin typeface="+mn-lt"/>
                  <a:cs typeface="+mn-cs"/>
                </a:defRPr>
              </a:lvl9pPr>
            </a:lstStyle>
            <a:p>
              <a:r>
                <a:rPr lang="ru-RU" dirty="0"/>
                <a:t>Проект письма </a:t>
              </a:r>
              <a:r>
                <a:rPr lang="ru-RU" dirty="0" smtClean="0"/>
                <a:t>Федерального казначейства находится на </a:t>
              </a:r>
              <a:r>
                <a:rPr lang="ru-RU" dirty="0"/>
                <a:t>стадии разработки</a:t>
              </a:r>
            </a:p>
          </p:txBody>
        </p:sp>
        <p:pic>
          <p:nvPicPr>
            <p:cNvPr id="18" name="Picture 2" descr="C:\Users\1\AppData\Local\Microsoft\Windows\Temporary Internet Files\Content.IE5\FUZSU1KV\MC900434750[1]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15075" y="5809490"/>
              <a:ext cx="801687" cy="688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4756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2"/>
          <p:cNvSpPr txBox="1">
            <a:spLocks noChangeArrowheads="1"/>
          </p:cNvSpPr>
          <p:nvPr/>
        </p:nvSpPr>
        <p:spPr bwMode="auto">
          <a:xfrm>
            <a:off x="11760200" y="6529388"/>
            <a:ext cx="419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18DED131-16C8-4635-A63D-439B1E70CDA0}" type="slidenum">
              <a:rPr lang="en-US" altLang="ru-RU" sz="140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  <a:sym typeface="Lucida Grande"/>
              </a:rPr>
              <a:pPr algn="r"/>
              <a:t>16</a:t>
            </a:fld>
            <a:endParaRPr lang="en-US" altLang="ru-RU" sz="1400" dirty="0">
              <a:solidFill>
                <a:srgbClr val="1F497D"/>
              </a:solidFill>
              <a:latin typeface="Times New Roman" pitchFamily="18" charset="0"/>
              <a:cs typeface="Times New Roman" pitchFamily="18" charset="0"/>
              <a:sym typeface="Lucida Grande"/>
            </a:endParaRPr>
          </a:p>
        </p:txBody>
      </p:sp>
      <p:pic>
        <p:nvPicPr>
          <p:cNvPr id="11271" name="Picture 2" descr="C:\Users\1\AppData\Local\Microsoft\Windows\Temporary Internet Files\Content.IE5\FUZSU1KV\MC90044131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3114675"/>
            <a:ext cx="773112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Picture 2" descr="C:\Users\1\AppData\Local\Microsoft\Windows\Temporary Internet Files\Content.IE5\FUZSU1KV\MC90044131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4043361"/>
            <a:ext cx="773112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7"/>
          <p:cNvSpPr txBox="1">
            <a:spLocks noChangeArrowheads="1"/>
          </p:cNvSpPr>
          <p:nvPr/>
        </p:nvSpPr>
        <p:spPr bwMode="auto">
          <a:xfrm>
            <a:off x="3910806" y="66675"/>
            <a:ext cx="826849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/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Порядок формирования </a:t>
            </a: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ТОФК </a:t>
            </a: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Ведомости учета внутренних расчетов между органами, осуществляющими кассовое обслуживание исполнения бюджета (ф. 0504061) 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487689155"/>
              </p:ext>
            </p:extLst>
          </p:nvPr>
        </p:nvGraphicFramePr>
        <p:xfrm>
          <a:off x="838200" y="1419357"/>
          <a:ext cx="11036300" cy="49146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270" name="Picture 2" descr="C:\Users\1\AppData\Local\Microsoft\Windows\Temporary Internet Files\Content.IE5\FUZSU1KV\MC90044131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2300263"/>
            <a:ext cx="7715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 descr="C:\Users\1\AppData\Local\Microsoft\Windows\Temporary Internet Files\Content.IE5\FUZSU1KV\MC90044131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4833938"/>
            <a:ext cx="773112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 descr="C:\Users\1\AppData\Local\Microsoft\Windows\Temporary Internet Files\Content.IE5\FUZSU1KV\MC90044131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5662613"/>
            <a:ext cx="773112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3" t="16852" r="32396" b="7591"/>
          <a:stretch>
            <a:fillRect/>
          </a:stretch>
        </p:blipFill>
        <p:spPr bwMode="auto">
          <a:xfrm>
            <a:off x="1225550" y="1082675"/>
            <a:ext cx="10639425" cy="573881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051" name="Text Box 22"/>
          <p:cNvSpPr txBox="1">
            <a:spLocks noChangeArrowheads="1"/>
          </p:cNvSpPr>
          <p:nvPr/>
        </p:nvSpPr>
        <p:spPr bwMode="auto">
          <a:xfrm>
            <a:off x="11760200" y="6529388"/>
            <a:ext cx="419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FE7FC058-E0DE-46B1-AAC4-7A029185A789}" type="slidenum">
              <a:rPr lang="en-US" altLang="ru-RU" sz="140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  <a:sym typeface="Lucida Grande"/>
              </a:rPr>
              <a:pPr algn="r"/>
              <a:t>17</a:t>
            </a:fld>
            <a:endParaRPr lang="en-US" altLang="ru-RU" sz="1400">
              <a:solidFill>
                <a:srgbClr val="1F497D"/>
              </a:solidFill>
              <a:latin typeface="Times New Roman" pitchFamily="18" charset="0"/>
              <a:cs typeface="Times New Roman" pitchFamily="18" charset="0"/>
              <a:sym typeface="Lucida Grande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908425" y="3698875"/>
            <a:ext cx="3492500" cy="223838"/>
          </a:xfrm>
          <a:prstGeom prst="roundRect">
            <a:avLst/>
          </a:prstGeom>
          <a:noFill/>
          <a:ln w="28575">
            <a:solidFill>
              <a:schemeClr val="accent5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3" name="Скругленная прямоугольная выноска 12"/>
          <p:cNvSpPr/>
          <p:nvPr/>
        </p:nvSpPr>
        <p:spPr>
          <a:xfrm>
            <a:off x="66676" y="2482851"/>
            <a:ext cx="2657474" cy="1352549"/>
          </a:xfrm>
          <a:prstGeom prst="wedgeRoundRectCallout">
            <a:avLst>
              <a:gd name="adj1" fmla="val 93659"/>
              <a:gd name="adj2" fmla="val 47106"/>
              <a:gd name="adj3" fmla="val 16667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Остаток на начало месяца отчетной даты нарастающим итогом с начала текущего финансового года 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505575" y="5638800"/>
            <a:ext cx="2266950" cy="227013"/>
          </a:xfrm>
          <a:prstGeom prst="roundRect">
            <a:avLst/>
          </a:prstGeom>
          <a:noFill/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6" name="Скругленная прямоугольная выноска 15"/>
          <p:cNvSpPr/>
          <p:nvPr/>
        </p:nvSpPr>
        <p:spPr>
          <a:xfrm>
            <a:off x="76200" y="5495925"/>
            <a:ext cx="4857749" cy="1141412"/>
          </a:xfrm>
          <a:prstGeom prst="wedgeRoundRectCallout">
            <a:avLst>
              <a:gd name="adj1" fmla="val 82314"/>
              <a:gd name="adj2" fmla="val -28173"/>
              <a:gd name="adj3" fmla="val 16667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Показатель строки «Итого за месяц» графы 6 «Сумма по документу» формируется как сумма показателей строк графы 6 «Сумма по документу» с промежуточными итогами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8886825" y="3689350"/>
            <a:ext cx="2959100" cy="223838"/>
          </a:xfrm>
          <a:prstGeom prst="roundRect">
            <a:avLst/>
          </a:prstGeom>
          <a:noFill/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21" name="Скругленная прямоугольная выноска 20"/>
          <p:cNvSpPr/>
          <p:nvPr/>
        </p:nvSpPr>
        <p:spPr>
          <a:xfrm>
            <a:off x="6457951" y="2066923"/>
            <a:ext cx="3771900" cy="1133475"/>
          </a:xfrm>
          <a:prstGeom prst="wedgeRoundRectCallout">
            <a:avLst>
              <a:gd name="adj1" fmla="val 43099"/>
              <a:gd name="adj2" fmla="val 90966"/>
              <a:gd name="adj3" fmla="val 16667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Остаток на день, следующий за отчетной датой (на конец месяца), нарастающим итогом с начала текущего финансового года</a:t>
            </a:r>
          </a:p>
        </p:txBody>
      </p:sp>
      <p:sp>
        <p:nvSpPr>
          <p:cNvPr id="2064" name="TextBox 17"/>
          <p:cNvSpPr txBox="1">
            <a:spLocks noChangeArrowheads="1"/>
          </p:cNvSpPr>
          <p:nvPr/>
        </p:nvSpPr>
        <p:spPr bwMode="auto">
          <a:xfrm>
            <a:off x="3910013" y="66675"/>
            <a:ext cx="826928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/>
            <a:r>
              <a:rPr lang="ru-RU" altLang="ru-RU" sz="2000" b="1">
                <a:latin typeface="Times New Roman" pitchFamily="18" charset="0"/>
                <a:cs typeface="Times New Roman" pitchFamily="18" charset="0"/>
              </a:rPr>
              <a:t>Порядок формирования ТОФК Ведомости учета внутренних расчетов между органами, осуществляющими кассовое обслуживание исполнения бюджета (ф. 0504061) </a:t>
            </a:r>
          </a:p>
        </p:txBody>
      </p:sp>
    </p:spTree>
    <p:extLst>
      <p:ext uri="{BB962C8B-B14F-4D97-AF65-F5344CB8AC3E}">
        <p14:creationId xmlns:p14="http://schemas.microsoft.com/office/powerpoint/2010/main" val="4025633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2"/>
          <p:cNvSpPr txBox="1">
            <a:spLocks noChangeArrowheads="1"/>
          </p:cNvSpPr>
          <p:nvPr/>
        </p:nvSpPr>
        <p:spPr bwMode="auto">
          <a:xfrm>
            <a:off x="11760200" y="6529388"/>
            <a:ext cx="419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572AFB33-AB57-4068-B35D-491A4818E7F7}" type="slidenum">
              <a:rPr lang="en-US" altLang="ru-RU" sz="140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  <a:sym typeface="Lucida Grande"/>
              </a:rPr>
              <a:pPr algn="r"/>
              <a:t>18</a:t>
            </a:fld>
            <a:endParaRPr lang="en-US" altLang="ru-RU" sz="1400" dirty="0">
              <a:solidFill>
                <a:srgbClr val="1F497D"/>
              </a:solidFill>
              <a:latin typeface="Times New Roman" pitchFamily="18" charset="0"/>
              <a:cs typeface="Times New Roman" pitchFamily="18" charset="0"/>
              <a:sym typeface="Lucida Grande"/>
            </a:endParaRPr>
          </a:p>
        </p:txBody>
      </p:sp>
      <p:sp>
        <p:nvSpPr>
          <p:cNvPr id="13315" name="Прямоугольник 1"/>
          <p:cNvSpPr>
            <a:spLocks noChangeArrowheads="1"/>
          </p:cNvSpPr>
          <p:nvPr/>
        </p:nvSpPr>
        <p:spPr bwMode="auto">
          <a:xfrm>
            <a:off x="2505076" y="2344737"/>
            <a:ext cx="7600949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Доработка 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соответствующего функционала формирования Ведомости       (ф. 0504061) в ППО 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«АСФК» запланирована к реализации в составе версии 26.0.0 (дата выпуска в промышленную эксплуатацию – ноябрь 2016 года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alt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До доработки функционала ППО «АСФК» формирование 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Ведомости       (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ф. 0504061) осуществляется 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ТОФК в 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порядке, реализованном в ППО «АСФК» на дату ее 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формирования</a:t>
            </a:r>
            <a:endParaRPr lang="ru-RU" alt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6" name="Picture 2" descr="C:\Users\1\AppData\Local\Microsoft\Windows\Temporary Internet Files\Content.IE5\FUZSU1KV\MC90044131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7831" y="2312194"/>
            <a:ext cx="7731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2" descr="C:\Users\1\AppData\Local\Microsoft\Windows\Temporary Internet Files\Content.IE5\FUZSU1KV\MC90044131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3224" y="3709194"/>
            <a:ext cx="773113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17"/>
          <p:cNvSpPr txBox="1">
            <a:spLocks noChangeArrowheads="1"/>
          </p:cNvSpPr>
          <p:nvPr/>
        </p:nvSpPr>
        <p:spPr bwMode="auto">
          <a:xfrm>
            <a:off x="3910806" y="66675"/>
            <a:ext cx="826849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/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Порядок формирования </a:t>
            </a: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ТОФК </a:t>
            </a: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Ведомости учета внутренних расчетов между органами, осуществляющими кассовое обслуживание исполнения бюджета (ф. 0504061) 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1460500" y="5128527"/>
            <a:ext cx="9271000" cy="688975"/>
            <a:chOff x="1073150" y="5700027"/>
            <a:chExt cx="9271000" cy="688975"/>
          </a:xfrm>
        </p:grpSpPr>
        <p:sp>
          <p:nvSpPr>
            <p:cNvPr id="8" name="Прямоугольник 1"/>
            <p:cNvSpPr>
              <a:spLocks noChangeArrowheads="1"/>
            </p:cNvSpPr>
            <p:nvPr/>
          </p:nvSpPr>
          <p:spPr bwMode="auto">
            <a:xfrm>
              <a:off x="1847851" y="5721350"/>
              <a:ext cx="8496299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/>
              <a:r>
                <a:rPr lang="ru-RU" altLang="ru-RU" dirty="0" smtClean="0">
                  <a:latin typeface="Times New Roman" pitchFamily="18" charset="0"/>
                  <a:cs typeface="Times New Roman" pitchFamily="18" charset="0"/>
                </a:rPr>
                <a:t>Предложения по внесению </a:t>
              </a:r>
              <a:r>
                <a:rPr lang="ru-RU" altLang="ru-RU" dirty="0">
                  <a:latin typeface="Times New Roman" pitchFamily="18" charset="0"/>
                  <a:cs typeface="Times New Roman" pitchFamily="18" charset="0"/>
                </a:rPr>
                <a:t>изменений в форму Ведомости (ф. 0504061) в </a:t>
              </a:r>
              <a:r>
                <a:rPr lang="ru-RU" altLang="ru-RU" dirty="0" smtClean="0">
                  <a:latin typeface="Times New Roman" pitchFamily="18" charset="0"/>
                  <a:cs typeface="Times New Roman" pitchFamily="18" charset="0"/>
                </a:rPr>
                <a:t>части порядка отображения показателя «Итого за месяц» направлены в Минфин России</a:t>
              </a:r>
              <a:endParaRPr lang="en-US" altLang="ru-RU" dirty="0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9" name="Picture 2" descr="C:\Users\1\AppData\Local\Microsoft\Windows\Temporary Internet Files\Content.IE5\FUZSU1KV\MC900434750[1]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3150" y="5700027"/>
              <a:ext cx="801687" cy="688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" name="Группа 9"/>
          <p:cNvGrpSpPr/>
          <p:nvPr/>
        </p:nvGrpSpPr>
        <p:grpSpPr>
          <a:xfrm>
            <a:off x="2112643" y="6007786"/>
            <a:ext cx="7966714" cy="688975"/>
            <a:chOff x="6315075" y="5809490"/>
            <a:chExt cx="7966714" cy="688975"/>
          </a:xfrm>
        </p:grpSpPr>
        <p:sp>
          <p:nvSpPr>
            <p:cNvPr id="11" name="TextBox 10"/>
            <p:cNvSpPr txBox="1"/>
            <p:nvPr/>
          </p:nvSpPr>
          <p:spPr>
            <a:xfrm>
              <a:off x="6915010" y="5830813"/>
              <a:ext cx="7366779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ru-RU"/>
              </a:defPPr>
              <a:lvl1pPr algn="ctr" eaLnBrk="0" hangingPunct="0">
                <a:defRPr>
                  <a:solidFill>
                    <a:prstClr val="black"/>
                  </a:solidFill>
                  <a:latin typeface="Times New Roman" pitchFamily="18" charset="0"/>
                  <a:cs typeface="Times New Roman" panose="02020603050405020304" pitchFamily="18" charset="0"/>
                </a:defRPr>
              </a:lvl1pPr>
              <a:lvl2pPr>
                <a:defRPr>
                  <a:solidFill>
                    <a:schemeClr val="dk1"/>
                  </a:solidFill>
                  <a:latin typeface="+mn-lt"/>
                  <a:cs typeface="+mn-cs"/>
                </a:defRPr>
              </a:lvl2pPr>
              <a:lvl3pPr>
                <a:defRPr>
                  <a:solidFill>
                    <a:schemeClr val="dk1"/>
                  </a:solidFill>
                  <a:latin typeface="+mn-lt"/>
                  <a:cs typeface="+mn-cs"/>
                </a:defRPr>
              </a:lvl3pPr>
              <a:lvl4pPr>
                <a:defRPr>
                  <a:solidFill>
                    <a:schemeClr val="dk1"/>
                  </a:solidFill>
                  <a:latin typeface="+mn-lt"/>
                  <a:cs typeface="+mn-cs"/>
                </a:defRPr>
              </a:lvl4pPr>
              <a:lvl5pPr>
                <a:defRPr>
                  <a:solidFill>
                    <a:schemeClr val="dk1"/>
                  </a:solidFill>
                  <a:latin typeface="+mn-lt"/>
                  <a:cs typeface="+mn-cs"/>
                </a:defRPr>
              </a:lvl5pPr>
              <a:lvl6pPr>
                <a:defRPr>
                  <a:solidFill>
                    <a:schemeClr val="dk1"/>
                  </a:solidFill>
                  <a:latin typeface="+mn-lt"/>
                  <a:cs typeface="+mn-cs"/>
                </a:defRPr>
              </a:lvl6pPr>
              <a:lvl7pPr>
                <a:defRPr>
                  <a:solidFill>
                    <a:schemeClr val="dk1"/>
                  </a:solidFill>
                  <a:latin typeface="+mn-lt"/>
                  <a:cs typeface="+mn-cs"/>
                </a:defRPr>
              </a:lvl7pPr>
              <a:lvl8pPr>
                <a:defRPr>
                  <a:solidFill>
                    <a:schemeClr val="dk1"/>
                  </a:solidFill>
                  <a:latin typeface="+mn-lt"/>
                  <a:cs typeface="+mn-cs"/>
                </a:defRPr>
              </a:lvl8pPr>
              <a:lvl9pPr>
                <a:defRPr>
                  <a:solidFill>
                    <a:schemeClr val="dk1"/>
                  </a:solidFill>
                  <a:latin typeface="+mn-lt"/>
                  <a:cs typeface="+mn-cs"/>
                </a:defRPr>
              </a:lvl9pPr>
            </a:lstStyle>
            <a:p>
              <a:r>
                <a:rPr lang="ru-RU" dirty="0"/>
                <a:t>Проект письма Федерального казначейства по </a:t>
              </a:r>
              <a:r>
                <a:rPr lang="ru-RU" dirty="0" smtClean="0"/>
                <a:t>особенностям формирования Ведомости (ф. 0504061) находится на </a:t>
              </a:r>
              <a:r>
                <a:rPr lang="ru-RU" dirty="0"/>
                <a:t>стадии разработки</a:t>
              </a:r>
            </a:p>
          </p:txBody>
        </p:sp>
        <p:pic>
          <p:nvPicPr>
            <p:cNvPr id="12" name="Picture 2" descr="C:\Users\1\AppData\Local\Microsoft\Windows\Temporary Internet Files\Content.IE5\FUZSU1KV\MC900434750[1]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15075" y="5809490"/>
              <a:ext cx="801687" cy="688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2"/>
          <p:cNvSpPr txBox="1">
            <a:spLocks noChangeArrowheads="1"/>
          </p:cNvSpPr>
          <p:nvPr/>
        </p:nvSpPr>
        <p:spPr bwMode="auto">
          <a:xfrm>
            <a:off x="11760200" y="6529388"/>
            <a:ext cx="419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18DED131-16C8-4635-A63D-439B1E70CDA0}" type="slidenum">
              <a:rPr lang="en-US" altLang="ru-RU" sz="140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  <a:sym typeface="Lucida Grande"/>
              </a:rPr>
              <a:pPr algn="r"/>
              <a:t>19</a:t>
            </a:fld>
            <a:endParaRPr lang="en-US" altLang="ru-RU" sz="1400" dirty="0">
              <a:solidFill>
                <a:srgbClr val="1F497D"/>
              </a:solidFill>
              <a:latin typeface="Times New Roman" pitchFamily="18" charset="0"/>
              <a:cs typeface="Times New Roman" pitchFamily="18" charset="0"/>
              <a:sym typeface="Lucida Grande"/>
            </a:endParaRPr>
          </a:p>
        </p:txBody>
      </p:sp>
      <p:pic>
        <p:nvPicPr>
          <p:cNvPr id="11271" name="Picture 2" descr="C:\Users\1\AppData\Local\Microsoft\Windows\Temporary Internet Files\Content.IE5\FUZSU1KV\MC90044131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2" y="4886325"/>
            <a:ext cx="773112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Picture 2" descr="C:\Users\1\AppData\Local\Microsoft\Windows\Temporary Internet Files\Content.IE5\FUZSU1KV\MC90044131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2" y="4205286"/>
            <a:ext cx="773112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303568758"/>
              </p:ext>
            </p:extLst>
          </p:nvPr>
        </p:nvGraphicFramePr>
        <p:xfrm>
          <a:off x="838200" y="1419357"/>
          <a:ext cx="11036300" cy="49146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270" name="Picture 2" descr="C:\Users\1\AppData\Local\Microsoft\Windows\Temporary Internet Files\Content.IE5\FUZSU1KV\MC90044131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2" y="3472630"/>
            <a:ext cx="7715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17"/>
          <p:cNvSpPr txBox="1">
            <a:spLocks noChangeArrowheads="1"/>
          </p:cNvSpPr>
          <p:nvPr/>
        </p:nvSpPr>
        <p:spPr bwMode="auto">
          <a:xfrm>
            <a:off x="3910806" y="66675"/>
            <a:ext cx="826849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/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Особенности сортировки учетных данных </a:t>
            </a:r>
            <a:endParaRPr lang="ru-RU" alt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/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регистрах бюджетного (</a:t>
            </a: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казначейского) учета в 2016 году</a:t>
            </a:r>
            <a:endParaRPr lang="ru-RU" alt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611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Прямоугольник 1"/>
          <p:cNvSpPr>
            <a:spLocks noChangeArrowheads="1"/>
          </p:cNvSpPr>
          <p:nvPr/>
        </p:nvSpPr>
        <p:spPr bwMode="auto">
          <a:xfrm>
            <a:off x="1850628" y="1377949"/>
            <a:ext cx="9906000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По счетам </a:t>
            </a:r>
            <a:r>
              <a:rPr lang="ru-RU" altLang="ru-RU" sz="1600" b="1" dirty="0">
                <a:latin typeface="Times New Roman" pitchFamily="18" charset="0"/>
                <a:cs typeface="Times New Roman" pitchFamily="18" charset="0"/>
              </a:rPr>
              <a:t>0 30710 000</a:t>
            </a: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: первыми указываются учетные данные по счетам, содержащим коды классификации доходов бюджетов (юридических лиц), далее – коды классификации расходов бюджетов (юридических лиц), после – коды классификации источников финансирования дефицита бюджетов (деятельности юридических лиц) (сортировка учетных данных по каждой из указанных группировок осуществляется исходя из увеличения значений сегментов структуры номера счета)</a:t>
            </a:r>
            <a:r>
              <a:rPr lang="en-US" altLang="ru-RU" sz="1600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altLang="ru-R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По счетам </a:t>
            </a:r>
            <a:r>
              <a:rPr lang="ru-RU" altLang="ru-RU" sz="1600" b="1" dirty="0">
                <a:latin typeface="Times New Roman" pitchFamily="18" charset="0"/>
                <a:cs typeface="Times New Roman" pitchFamily="18" charset="0"/>
              </a:rPr>
              <a:t>0 40210 000</a:t>
            </a: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: первыми указываются учетные данные по счетам, содержащим коды классификации доходов бюджетов, далее – коды классификации источников финансирования дефицита бюджетов (сортировка учетных данных по каждой из указанных группировок осуществляется исходя из увеличения значений сегментов структуры номера счета)</a:t>
            </a:r>
            <a:r>
              <a:rPr lang="en-US" altLang="ru-RU" sz="1600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altLang="ru-R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По счетам </a:t>
            </a:r>
            <a:r>
              <a:rPr lang="ru-RU" altLang="ru-RU" sz="1600" b="1" dirty="0">
                <a:latin typeface="Times New Roman" pitchFamily="18" charset="0"/>
                <a:cs typeface="Times New Roman" pitchFamily="18" charset="0"/>
              </a:rPr>
              <a:t>0 40220 000, 0 50300 000</a:t>
            </a: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: первыми указываются учетные данные по счетам аналитического учета счетов, содержащим коды классификации расходов бюджетов, далее – коды классификации источников финансирования дефицита бюджетов (сортировка учетных данных по каждой из указанных группировок осуществляется исходя из увеличения значений сегментов структуры номера счета)</a:t>
            </a:r>
            <a:r>
              <a:rPr lang="en-US" altLang="ru-RU" sz="1600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altLang="ru-R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В Главной книге (ф. 0504072) по счетам </a:t>
            </a:r>
            <a:r>
              <a:rPr lang="ru-RU" altLang="ru-RU" sz="1600" b="1" dirty="0">
                <a:latin typeface="Times New Roman" pitchFamily="18" charset="0"/>
                <a:cs typeface="Times New Roman" pitchFamily="18" charset="0"/>
              </a:rPr>
              <a:t>0 30710 000, 0 40210 000, 0 40220 000, 0 50300 000</a:t>
            </a: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 осуществляется расчет промежуточных итогов для каждой из группировок учетных данных.</a:t>
            </a:r>
          </a:p>
        </p:txBody>
      </p:sp>
      <p:sp>
        <p:nvSpPr>
          <p:cNvPr id="14338" name="Text Box 22"/>
          <p:cNvSpPr txBox="1">
            <a:spLocks noChangeArrowheads="1"/>
          </p:cNvSpPr>
          <p:nvPr/>
        </p:nvSpPr>
        <p:spPr bwMode="auto">
          <a:xfrm>
            <a:off x="11760200" y="6529388"/>
            <a:ext cx="419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5C8F3497-47FF-4307-A980-E6E438A373E1}" type="slidenum">
              <a:rPr lang="en-US" altLang="ru-RU" sz="140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  <a:sym typeface="Lucida Grande"/>
              </a:rPr>
              <a:pPr algn="r"/>
              <a:t>20</a:t>
            </a:fld>
            <a:endParaRPr lang="en-US" altLang="ru-RU" sz="1400" dirty="0">
              <a:solidFill>
                <a:srgbClr val="1F497D"/>
              </a:solidFill>
              <a:latin typeface="Times New Roman" pitchFamily="18" charset="0"/>
              <a:cs typeface="Times New Roman" pitchFamily="18" charset="0"/>
              <a:sym typeface="Lucida Grande"/>
            </a:endParaRPr>
          </a:p>
        </p:txBody>
      </p:sp>
      <p:pic>
        <p:nvPicPr>
          <p:cNvPr id="14341" name="Picture 2" descr="C:\Users\1\AppData\Local\Microsoft\Windows\Temporary Internet Files\Content.IE5\FUZSU1KV\MC90044131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515" y="1377949"/>
            <a:ext cx="773113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2" descr="C:\Users\1\AppData\Local\Microsoft\Windows\Temporary Internet Files\Content.IE5\FUZSU1KV\MC90044131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103" y="2949575"/>
            <a:ext cx="77152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2" descr="C:\Users\1\AppData\Local\Microsoft\Windows\Temporary Internet Files\Content.IE5\FUZSU1KV\MC90044131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103" y="4308475"/>
            <a:ext cx="77311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4" name="Picture 2" descr="C:\Users\1\AppData\Local\Microsoft\Windows\Temporary Internet Files\Content.IE5\FUZSU1KV\MC90044131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103" y="5531644"/>
            <a:ext cx="77311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17"/>
          <p:cNvSpPr txBox="1">
            <a:spLocks noChangeArrowheads="1"/>
          </p:cNvSpPr>
          <p:nvPr/>
        </p:nvSpPr>
        <p:spPr bwMode="auto">
          <a:xfrm>
            <a:off x="3910806" y="66675"/>
            <a:ext cx="826849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/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Особенности сортировки учетных данных </a:t>
            </a:r>
            <a:endParaRPr lang="ru-RU" alt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/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регистрах бюджетного (</a:t>
            </a: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казначейского) учета в 2016 году</a:t>
            </a:r>
            <a:endParaRPr lang="ru-RU" alt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0329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2"/>
          <p:cNvSpPr txBox="1">
            <a:spLocks noChangeArrowheads="1"/>
          </p:cNvSpPr>
          <p:nvPr/>
        </p:nvSpPr>
        <p:spPr bwMode="auto">
          <a:xfrm>
            <a:off x="11760200" y="6529388"/>
            <a:ext cx="419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94838FFC-BFCF-47AC-A7F8-0EC5110E1443}" type="slidenum">
              <a:rPr lang="en-US" altLang="ru-RU" sz="140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  <a:sym typeface="Lucida Grande"/>
              </a:rPr>
              <a:pPr algn="r"/>
              <a:t>21</a:t>
            </a:fld>
            <a:endParaRPr lang="en-US" altLang="ru-RU" sz="1400">
              <a:solidFill>
                <a:srgbClr val="1F497D"/>
              </a:solidFill>
              <a:latin typeface="Times New Roman" pitchFamily="18" charset="0"/>
              <a:cs typeface="Times New Roman" pitchFamily="18" charset="0"/>
              <a:sym typeface="Lucida Grande"/>
            </a:endParaRPr>
          </a:p>
        </p:txBody>
      </p:sp>
      <p:pic>
        <p:nvPicPr>
          <p:cNvPr id="307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8" t="14075" r="55469" b="9444"/>
          <a:stretch>
            <a:fillRect/>
          </a:stretch>
        </p:blipFill>
        <p:spPr bwMode="auto">
          <a:xfrm>
            <a:off x="1939836" y="1087437"/>
            <a:ext cx="9887039" cy="577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1939836" y="3192463"/>
            <a:ext cx="2390864" cy="142875"/>
          </a:xfrm>
          <a:prstGeom prst="round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4" name="Скругленная прямоугольная выноска 13"/>
          <p:cNvSpPr/>
          <p:nvPr/>
        </p:nvSpPr>
        <p:spPr>
          <a:xfrm>
            <a:off x="93133" y="2312462"/>
            <a:ext cx="1727200" cy="694003"/>
          </a:xfrm>
          <a:prstGeom prst="wedgeRoundRectCallout">
            <a:avLst>
              <a:gd name="adj1" fmla="val 56159"/>
              <a:gd name="adj2" fmla="val 84925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КДБ – классификация доходов бюджетов</a:t>
            </a:r>
          </a:p>
        </p:txBody>
      </p:sp>
      <p:sp>
        <p:nvSpPr>
          <p:cNvPr id="17" name="Скругленная прямоугольная выноска 16"/>
          <p:cNvSpPr/>
          <p:nvPr/>
        </p:nvSpPr>
        <p:spPr>
          <a:xfrm>
            <a:off x="93133" y="3625716"/>
            <a:ext cx="1727200" cy="694003"/>
          </a:xfrm>
          <a:prstGeom prst="wedgeRoundRectCallout">
            <a:avLst>
              <a:gd name="adj1" fmla="val 55056"/>
              <a:gd name="adj2" fmla="val 65710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КРБ – классификация расходов бюджетов</a:t>
            </a:r>
          </a:p>
        </p:txBody>
      </p:sp>
      <p:sp>
        <p:nvSpPr>
          <p:cNvPr id="18" name="Скругленная прямоугольная выноска 17"/>
          <p:cNvSpPr/>
          <p:nvPr/>
        </p:nvSpPr>
        <p:spPr>
          <a:xfrm>
            <a:off x="93133" y="4872702"/>
            <a:ext cx="1727200" cy="1276215"/>
          </a:xfrm>
          <a:prstGeom prst="wedgeRoundRectCallout">
            <a:avLst>
              <a:gd name="adj1" fmla="val 57323"/>
              <a:gd name="adj2" fmla="val -35418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КИФ – классификация источников финансирования дефицитов бюджетов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919536" y="4365104"/>
            <a:ext cx="2390864" cy="142875"/>
          </a:xfrm>
          <a:prstGeom prst="round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939836" y="4993754"/>
            <a:ext cx="2390864" cy="142875"/>
          </a:xfrm>
          <a:prstGeom prst="round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6" name="TextBox 17"/>
          <p:cNvSpPr txBox="1">
            <a:spLocks noChangeArrowheads="1"/>
          </p:cNvSpPr>
          <p:nvPr/>
        </p:nvSpPr>
        <p:spPr bwMode="auto">
          <a:xfrm>
            <a:off x="3910806" y="66675"/>
            <a:ext cx="826849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/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Особенности сортировки учетных данных </a:t>
            </a:r>
            <a:endParaRPr lang="ru-RU" alt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/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регистрах бюджетного (</a:t>
            </a: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казначейского) учета в 2016 году</a:t>
            </a:r>
            <a:endParaRPr lang="ru-RU" alt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3251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2"/>
          <p:cNvSpPr txBox="1">
            <a:spLocks noChangeArrowheads="1"/>
          </p:cNvSpPr>
          <p:nvPr/>
        </p:nvSpPr>
        <p:spPr bwMode="auto">
          <a:xfrm>
            <a:off x="11760200" y="6529388"/>
            <a:ext cx="419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5BFCB766-8425-4A66-878F-B3858F91DBFD}" type="slidenum">
              <a:rPr lang="en-US" altLang="ru-RU" sz="140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  <a:sym typeface="Lucida Grande"/>
              </a:rPr>
              <a:pPr algn="r"/>
              <a:t>22</a:t>
            </a:fld>
            <a:endParaRPr lang="en-US" altLang="ru-RU" sz="1400" dirty="0">
              <a:solidFill>
                <a:srgbClr val="1F497D"/>
              </a:solidFill>
              <a:latin typeface="Times New Roman" pitchFamily="18" charset="0"/>
              <a:cs typeface="Times New Roman" pitchFamily="18" charset="0"/>
              <a:sym typeface="Lucida Grande"/>
            </a:endParaRPr>
          </a:p>
        </p:txBody>
      </p:sp>
      <p:sp>
        <p:nvSpPr>
          <p:cNvPr id="16388" name="Прямоугольник 1"/>
          <p:cNvSpPr>
            <a:spLocks noChangeArrowheads="1"/>
          </p:cNvSpPr>
          <p:nvPr/>
        </p:nvSpPr>
        <p:spPr bwMode="auto">
          <a:xfrm>
            <a:off x="2209800" y="2601913"/>
            <a:ext cx="879157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Доработка ППО «АСФК» запланирована к реализации в составе версии 26.0.0 (дата выпуска в промышленную эксплуатацию – ноябрь 2016 года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alt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До доработки функционала ППО «АСФК» формирование Журнала по прочим операциям (ф. 0504071) (по разделу «Обороты для главной книги»), Главной книги (ф. 0504072) и Отчета об операциях по счетам Главной книги (ф. 0531981) осуществляется в порядке, реализованном в ППО «АСФК» на дату их 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формирования</a:t>
            </a:r>
            <a:endParaRPr lang="ru-RU" alt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9" name="Picture 2" descr="C:\Users\1\AppData\Local\Microsoft\Windows\Temporary Internet Files\Content.IE5\FUZSU1KV\MC90044131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8907" y="2601913"/>
            <a:ext cx="7731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2" descr="C:\Users\1\AppData\Local\Microsoft\Windows\Temporary Internet Files\Content.IE5\FUZSU1KV\MC90044131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8906" y="3756075"/>
            <a:ext cx="773113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3415661" y="5840412"/>
            <a:ext cx="5360678" cy="688975"/>
            <a:chOff x="6315075" y="5809490"/>
            <a:chExt cx="5360678" cy="688975"/>
          </a:xfrm>
        </p:grpSpPr>
        <p:sp>
          <p:nvSpPr>
            <p:cNvPr id="9" name="TextBox 8"/>
            <p:cNvSpPr txBox="1"/>
            <p:nvPr/>
          </p:nvSpPr>
          <p:spPr>
            <a:xfrm>
              <a:off x="6915011" y="5830813"/>
              <a:ext cx="4760742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ru-RU"/>
              </a:defPPr>
              <a:lvl1pPr algn="ctr" eaLnBrk="0" hangingPunct="0">
                <a:defRPr>
                  <a:solidFill>
                    <a:prstClr val="black"/>
                  </a:solidFill>
                  <a:latin typeface="Times New Roman" pitchFamily="18" charset="0"/>
                  <a:cs typeface="Times New Roman" panose="02020603050405020304" pitchFamily="18" charset="0"/>
                </a:defRPr>
              </a:lvl1pPr>
              <a:lvl2pPr>
                <a:defRPr>
                  <a:solidFill>
                    <a:schemeClr val="dk1"/>
                  </a:solidFill>
                  <a:latin typeface="+mn-lt"/>
                  <a:cs typeface="+mn-cs"/>
                </a:defRPr>
              </a:lvl2pPr>
              <a:lvl3pPr>
                <a:defRPr>
                  <a:solidFill>
                    <a:schemeClr val="dk1"/>
                  </a:solidFill>
                  <a:latin typeface="+mn-lt"/>
                  <a:cs typeface="+mn-cs"/>
                </a:defRPr>
              </a:lvl3pPr>
              <a:lvl4pPr>
                <a:defRPr>
                  <a:solidFill>
                    <a:schemeClr val="dk1"/>
                  </a:solidFill>
                  <a:latin typeface="+mn-lt"/>
                  <a:cs typeface="+mn-cs"/>
                </a:defRPr>
              </a:lvl4pPr>
              <a:lvl5pPr>
                <a:defRPr>
                  <a:solidFill>
                    <a:schemeClr val="dk1"/>
                  </a:solidFill>
                  <a:latin typeface="+mn-lt"/>
                  <a:cs typeface="+mn-cs"/>
                </a:defRPr>
              </a:lvl5pPr>
              <a:lvl6pPr>
                <a:defRPr>
                  <a:solidFill>
                    <a:schemeClr val="dk1"/>
                  </a:solidFill>
                  <a:latin typeface="+mn-lt"/>
                  <a:cs typeface="+mn-cs"/>
                </a:defRPr>
              </a:lvl6pPr>
              <a:lvl7pPr>
                <a:defRPr>
                  <a:solidFill>
                    <a:schemeClr val="dk1"/>
                  </a:solidFill>
                  <a:latin typeface="+mn-lt"/>
                  <a:cs typeface="+mn-cs"/>
                </a:defRPr>
              </a:lvl7pPr>
              <a:lvl8pPr>
                <a:defRPr>
                  <a:solidFill>
                    <a:schemeClr val="dk1"/>
                  </a:solidFill>
                  <a:latin typeface="+mn-lt"/>
                  <a:cs typeface="+mn-cs"/>
                </a:defRPr>
              </a:lvl8pPr>
              <a:lvl9pPr>
                <a:defRPr>
                  <a:solidFill>
                    <a:schemeClr val="dk1"/>
                  </a:solidFill>
                  <a:latin typeface="+mn-lt"/>
                  <a:cs typeface="+mn-cs"/>
                </a:defRPr>
              </a:lvl9pPr>
            </a:lstStyle>
            <a:p>
              <a:r>
                <a:rPr lang="ru-RU" dirty="0"/>
                <a:t>Проект письма </a:t>
              </a:r>
              <a:r>
                <a:rPr lang="ru-RU" dirty="0" smtClean="0"/>
                <a:t>Федерального казначейства находится на </a:t>
              </a:r>
              <a:r>
                <a:rPr lang="ru-RU" dirty="0"/>
                <a:t>стадии разработки</a:t>
              </a:r>
            </a:p>
          </p:txBody>
        </p:sp>
        <p:pic>
          <p:nvPicPr>
            <p:cNvPr id="10" name="Picture 2" descr="C:\Users\1\AppData\Local\Microsoft\Windows\Temporary Internet Files\Content.IE5\FUZSU1KV\MC900434750[1]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15075" y="5809490"/>
              <a:ext cx="801687" cy="688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TextBox 17"/>
          <p:cNvSpPr txBox="1">
            <a:spLocks noChangeArrowheads="1"/>
          </p:cNvSpPr>
          <p:nvPr/>
        </p:nvSpPr>
        <p:spPr bwMode="auto">
          <a:xfrm>
            <a:off x="3910806" y="66675"/>
            <a:ext cx="826849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/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Особенности сортировки учетных данных </a:t>
            </a:r>
            <a:endParaRPr lang="ru-RU" alt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/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регистрах бюджетного (</a:t>
            </a: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казначейского) учета в 2016 году</a:t>
            </a:r>
            <a:endParaRPr lang="ru-RU" alt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2"/>
          <p:cNvSpPr txBox="1">
            <a:spLocks noChangeArrowheads="1"/>
          </p:cNvSpPr>
          <p:nvPr/>
        </p:nvSpPr>
        <p:spPr bwMode="auto">
          <a:xfrm>
            <a:off x="11760200" y="6529388"/>
            <a:ext cx="419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D935161F-B2BE-45CF-ADD3-66C828DA22E7}" type="slidenum">
              <a:rPr lang="en-US" altLang="ru-RU" sz="140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  <a:sym typeface="Lucida Grande"/>
              </a:rPr>
              <a:pPr algn="r"/>
              <a:t>23</a:t>
            </a:fld>
            <a:endParaRPr lang="en-US" altLang="ru-RU" sz="1400" dirty="0">
              <a:solidFill>
                <a:srgbClr val="1F497D"/>
              </a:solidFill>
              <a:latin typeface="Times New Roman" pitchFamily="18" charset="0"/>
              <a:cs typeface="Times New Roman" pitchFamily="18" charset="0"/>
              <a:sym typeface="Lucida Grande"/>
            </a:endParaRPr>
          </a:p>
        </p:txBody>
      </p:sp>
      <p:pic>
        <p:nvPicPr>
          <p:cNvPr id="17412" name="Picture 2" descr="C:\Users\1\AppData\Local\Microsoft\Windows\Temporary Internet Files\Content.IE5\FUZSU1KV\MC90044131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40" y="1804918"/>
            <a:ext cx="7731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Прямоугольник 1"/>
          <p:cNvSpPr>
            <a:spLocks noChangeArrowheads="1"/>
          </p:cNvSpPr>
          <p:nvPr/>
        </p:nvSpPr>
        <p:spPr bwMode="auto">
          <a:xfrm>
            <a:off x="847726" y="1761649"/>
            <a:ext cx="112395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eaLnBrk="0" hangingPunct="0"/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операции 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по уточнению невыясненных поступлений в ППО «АСФК (ЗК)» отражаются в 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Ведомости</a:t>
            </a:r>
          </a:p>
          <a:p>
            <a:pPr algn="just" eaLnBrk="0" hangingPunct="0"/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ф. 0531456) аналогично отражению операций по уточнению невыясненных поступлений в ППО «АСФК (ОК)»</a:t>
            </a:r>
            <a:r>
              <a:rPr lang="en-US" altLang="ru-RU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altLang="ru-RU" dirty="0"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/>
            <a:endParaRPr lang="ru-RU" altLang="ru-RU" dirty="0"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/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в графе 16 раздела 2 Ведомости учета невыясненных поступлений (ф. 0531456) отражается</a:t>
            </a:r>
            <a:r>
              <a:rPr lang="en-US" altLang="ru-RU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 «Уточнено в ЗК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».</a:t>
            </a:r>
            <a:endParaRPr lang="ru-RU" alt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AutoShape 35"/>
          <p:cNvSpPr>
            <a:spLocks noChangeArrowheads="1"/>
          </p:cNvSpPr>
          <p:nvPr/>
        </p:nvSpPr>
        <p:spPr bwMode="auto">
          <a:xfrm>
            <a:off x="1536303" y="1043073"/>
            <a:ext cx="10310017" cy="652377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1. Корректное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отражение в Ведомости (ф. 0531456) операций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по уточнению невыясненных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поступлений в ППО «АСФК (ЗК)»</a:t>
            </a:r>
          </a:p>
        </p:txBody>
      </p:sp>
      <p:pic>
        <p:nvPicPr>
          <p:cNvPr id="17417" name="Picture 2" descr="C:\Users\1\AppData\Local\Microsoft\Windows\Temporary Internet Files\Content.IE5\FUZSU1KV\MC90044131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40" y="2496343"/>
            <a:ext cx="7731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17"/>
          <p:cNvSpPr txBox="1">
            <a:spLocks noChangeArrowheads="1"/>
          </p:cNvSpPr>
          <p:nvPr/>
        </p:nvSpPr>
        <p:spPr bwMode="auto">
          <a:xfrm>
            <a:off x="3910806" y="66675"/>
            <a:ext cx="826849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/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Доработка порядка </a:t>
            </a: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формирования </a:t>
            </a: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ТОФК Ведомости </a:t>
            </a: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учета невыясненных поступлений (ф. 0531456)</a:t>
            </a:r>
          </a:p>
        </p:txBody>
      </p:sp>
      <p:sp>
        <p:nvSpPr>
          <p:cNvPr id="10" name="Прямоугольник 1"/>
          <p:cNvSpPr>
            <a:spLocks noChangeArrowheads="1"/>
          </p:cNvSpPr>
          <p:nvPr/>
        </p:nvSpPr>
        <p:spPr bwMode="auto">
          <a:xfrm>
            <a:off x="869952" y="3995678"/>
            <a:ext cx="11099798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eaLnBrk="0" hangingPunct="0"/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графе 2 Раздела 2 Ведомости 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ф. 0531475) отражается дата зачисления невыясненных поступлений на 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счет</a:t>
            </a:r>
          </a:p>
          <a:p>
            <a:pPr algn="just" eaLnBrk="0" hangingPunct="0"/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40101 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ТОФК 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по сводному платежному поручению;</a:t>
            </a:r>
          </a:p>
          <a:p>
            <a:pPr algn="just" eaLnBrk="0" hangingPunct="0"/>
            <a:endParaRPr lang="ru-RU" altLang="ru-RU" dirty="0"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/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в графах 3, 4, 5 Раздела 2 Ведомости 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ф. 0531475) отражаются реквизиты платежного поручения, поступившего на единый счет бюджета и включенного в состав Реестра платежей</a:t>
            </a:r>
            <a:r>
              <a:rPr lang="en-US" altLang="ru-RU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 поступивших в бюджет минуя счет органа Федерального казначейства (ф. 0531475);</a:t>
            </a:r>
          </a:p>
          <a:p>
            <a:pPr algn="just" eaLnBrk="0" hangingPunct="0"/>
            <a:endParaRPr lang="ru-RU" altLang="ru-RU" dirty="0"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/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в графе 16 Раздела 2 Ведомости 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ф. 0531475) отражается: «Поступление, в составе Реестра минуя счет </a:t>
            </a:r>
            <a:endParaRPr lang="ru-RU" alt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/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&lt; номер Реестра &gt; от &lt; дата Реестра &gt; и сводного пп № &lt; номер сводного платежного поручения &gt; от &lt; дата сводного платежного поручения &gt;».</a:t>
            </a:r>
          </a:p>
        </p:txBody>
      </p:sp>
      <p:sp>
        <p:nvSpPr>
          <p:cNvPr id="12" name="AutoShape 35"/>
          <p:cNvSpPr>
            <a:spLocks noChangeArrowheads="1"/>
          </p:cNvSpPr>
          <p:nvPr/>
        </p:nvSpPr>
        <p:spPr bwMode="auto">
          <a:xfrm>
            <a:off x="371476" y="3153610"/>
            <a:ext cx="11388724" cy="707189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2. Корректное отражение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в Ведомости (ф. 0531456)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невыясненных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поступлений на счет № 40101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ТОФК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в составе Реестра платежей</a:t>
            </a:r>
            <a:r>
              <a:rPr lang="en-US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,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 поступивших в бюджет минуя счет органа Федерального казначейства (ф. 0531475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)</a:t>
            </a:r>
            <a:endParaRPr lang="ru-RU" dirty="0">
              <a:solidFill>
                <a:prstClr val="black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2" descr="C:\Users\1\AppData\Local\Microsoft\Windows\Temporary Internet Files\Content.IE5\FUZSU1KV\MC90044131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10" y="4023389"/>
            <a:ext cx="7731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C:\Users\1\AppData\Local\Microsoft\Windows\Temporary Internet Files\Content.IE5\FUZSU1KV\MC90044131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40" y="4847402"/>
            <a:ext cx="7731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 descr="C:\Users\1\AppData\Local\Microsoft\Windows\Temporary Internet Files\Content.IE5\FUZSU1KV\MC90044131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40" y="5881618"/>
            <a:ext cx="7731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2"/>
          <p:cNvSpPr txBox="1">
            <a:spLocks noChangeArrowheads="1"/>
          </p:cNvSpPr>
          <p:nvPr/>
        </p:nvSpPr>
        <p:spPr bwMode="auto">
          <a:xfrm>
            <a:off x="11760200" y="6529388"/>
            <a:ext cx="419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FDFCA2FA-68BA-4DB4-81B4-454BA54DF052}" type="slidenum">
              <a:rPr lang="en-US" altLang="ru-RU" sz="140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  <a:sym typeface="Lucida Grande"/>
              </a:rPr>
              <a:pPr algn="r"/>
              <a:t>24</a:t>
            </a:fld>
            <a:endParaRPr lang="en-US" altLang="ru-RU" sz="1400" dirty="0">
              <a:solidFill>
                <a:srgbClr val="1F497D"/>
              </a:solidFill>
              <a:latin typeface="Times New Roman" pitchFamily="18" charset="0"/>
              <a:cs typeface="Times New Roman" pitchFamily="18" charset="0"/>
              <a:sym typeface="Lucida Grande"/>
            </a:endParaRPr>
          </a:p>
        </p:txBody>
      </p:sp>
      <p:sp>
        <p:nvSpPr>
          <p:cNvPr id="13" name="AutoShape 35"/>
          <p:cNvSpPr>
            <a:spLocks noChangeArrowheads="1"/>
          </p:cNvSpPr>
          <p:nvPr/>
        </p:nvSpPr>
        <p:spPr bwMode="auto">
          <a:xfrm>
            <a:off x="2528887" y="2302452"/>
            <a:ext cx="7134226" cy="983673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«Нулевой» 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регистр бюджетного (казначейского) учета 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– регистр 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бюджетного (казначейского) учета</a:t>
            </a:r>
            <a:r>
              <a:rPr lang="en-US" altLang="ru-RU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 содержащий учетные данные</a:t>
            </a:r>
            <a:endParaRPr lang="ru-RU" alt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17"/>
          <p:cNvSpPr txBox="1">
            <a:spLocks noChangeArrowheads="1"/>
          </p:cNvSpPr>
          <p:nvPr/>
        </p:nvSpPr>
        <p:spPr bwMode="auto">
          <a:xfrm>
            <a:off x="3910806" y="66675"/>
            <a:ext cx="826849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/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Особенности формирования ТОФК «нулевых» регистров</a:t>
            </a:r>
          </a:p>
          <a:p>
            <a:pPr algn="ctr" eaLnBrk="0" hangingPunct="0"/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бюджетного </a:t>
            </a: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(казначейского) учета</a:t>
            </a:r>
          </a:p>
        </p:txBody>
      </p:sp>
      <p:sp>
        <p:nvSpPr>
          <p:cNvPr id="8" name="Стрелка вправо 7"/>
          <p:cNvSpPr>
            <a:spLocks noChangeArrowheads="1"/>
          </p:cNvSpPr>
          <p:nvPr/>
        </p:nvSpPr>
        <p:spPr bwMode="auto">
          <a:xfrm rot="5400000">
            <a:off x="5833515" y="3464313"/>
            <a:ext cx="524969" cy="668051"/>
          </a:xfrm>
          <a:prstGeom prst="rightArrow">
            <a:avLst>
              <a:gd name="adj1" fmla="val 37213"/>
              <a:gd name="adj2" fmla="val 43243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ru-RU" dirty="0">
              <a:solidFill>
                <a:prstClr val="black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AutoShape 35"/>
          <p:cNvSpPr>
            <a:spLocks noChangeArrowheads="1"/>
          </p:cNvSpPr>
          <p:nvPr/>
        </p:nvSpPr>
        <p:spPr bwMode="auto">
          <a:xfrm>
            <a:off x="2528886" y="4211119"/>
            <a:ext cx="7134226" cy="983673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ru-RU" altLang="ru-RU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Необходимость формирования </a:t>
            </a:r>
            <a:r>
              <a:rPr lang="ru-RU" alt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«нулевых» регистров бюджетного (казначейского) учета определяется </a:t>
            </a:r>
            <a:r>
              <a:rPr lang="ru-RU" altLang="ru-RU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ТОФК самостоятельно в рамках формирования учетной политики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3415661" y="5840412"/>
            <a:ext cx="5360678" cy="688975"/>
            <a:chOff x="6315075" y="5809490"/>
            <a:chExt cx="5360678" cy="688975"/>
          </a:xfrm>
        </p:grpSpPr>
        <p:sp>
          <p:nvSpPr>
            <p:cNvPr id="12" name="TextBox 11"/>
            <p:cNvSpPr txBox="1"/>
            <p:nvPr/>
          </p:nvSpPr>
          <p:spPr>
            <a:xfrm>
              <a:off x="6915011" y="5830813"/>
              <a:ext cx="4760742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ru-RU"/>
              </a:defPPr>
              <a:lvl1pPr algn="ctr" eaLnBrk="0" hangingPunct="0">
                <a:defRPr>
                  <a:solidFill>
                    <a:prstClr val="black"/>
                  </a:solidFill>
                  <a:latin typeface="Times New Roman" pitchFamily="18" charset="0"/>
                  <a:cs typeface="Times New Roman" panose="02020603050405020304" pitchFamily="18" charset="0"/>
                </a:defRPr>
              </a:lvl1pPr>
              <a:lvl2pPr>
                <a:defRPr>
                  <a:solidFill>
                    <a:schemeClr val="dk1"/>
                  </a:solidFill>
                  <a:latin typeface="+mn-lt"/>
                  <a:cs typeface="+mn-cs"/>
                </a:defRPr>
              </a:lvl2pPr>
              <a:lvl3pPr>
                <a:defRPr>
                  <a:solidFill>
                    <a:schemeClr val="dk1"/>
                  </a:solidFill>
                  <a:latin typeface="+mn-lt"/>
                  <a:cs typeface="+mn-cs"/>
                </a:defRPr>
              </a:lvl3pPr>
              <a:lvl4pPr>
                <a:defRPr>
                  <a:solidFill>
                    <a:schemeClr val="dk1"/>
                  </a:solidFill>
                  <a:latin typeface="+mn-lt"/>
                  <a:cs typeface="+mn-cs"/>
                </a:defRPr>
              </a:lvl4pPr>
              <a:lvl5pPr>
                <a:defRPr>
                  <a:solidFill>
                    <a:schemeClr val="dk1"/>
                  </a:solidFill>
                  <a:latin typeface="+mn-lt"/>
                  <a:cs typeface="+mn-cs"/>
                </a:defRPr>
              </a:lvl5pPr>
              <a:lvl6pPr>
                <a:defRPr>
                  <a:solidFill>
                    <a:schemeClr val="dk1"/>
                  </a:solidFill>
                  <a:latin typeface="+mn-lt"/>
                  <a:cs typeface="+mn-cs"/>
                </a:defRPr>
              </a:lvl6pPr>
              <a:lvl7pPr>
                <a:defRPr>
                  <a:solidFill>
                    <a:schemeClr val="dk1"/>
                  </a:solidFill>
                  <a:latin typeface="+mn-lt"/>
                  <a:cs typeface="+mn-cs"/>
                </a:defRPr>
              </a:lvl7pPr>
              <a:lvl8pPr>
                <a:defRPr>
                  <a:solidFill>
                    <a:schemeClr val="dk1"/>
                  </a:solidFill>
                  <a:latin typeface="+mn-lt"/>
                  <a:cs typeface="+mn-cs"/>
                </a:defRPr>
              </a:lvl8pPr>
              <a:lvl9pPr>
                <a:defRPr>
                  <a:solidFill>
                    <a:schemeClr val="dk1"/>
                  </a:solidFill>
                  <a:latin typeface="+mn-lt"/>
                  <a:cs typeface="+mn-cs"/>
                </a:defRPr>
              </a:lvl9pPr>
            </a:lstStyle>
            <a:p>
              <a:r>
                <a:rPr lang="ru-RU" dirty="0"/>
                <a:t>Проект письма </a:t>
              </a:r>
              <a:r>
                <a:rPr lang="ru-RU" dirty="0" smtClean="0"/>
                <a:t>Федерального казначейства находится на </a:t>
              </a:r>
              <a:r>
                <a:rPr lang="ru-RU" dirty="0"/>
                <a:t>стадии разработки</a:t>
              </a:r>
            </a:p>
          </p:txBody>
        </p:sp>
        <p:pic>
          <p:nvPicPr>
            <p:cNvPr id="14" name="Picture 2" descr="C:\Users\1\AppData\Local\Microsoft\Windows\Temporary Internet Files\Content.IE5\FUZSU1KV\MC900434750[1]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15075" y="5809490"/>
              <a:ext cx="801687" cy="688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2"/>
          <p:cNvSpPr txBox="1">
            <a:spLocks noChangeArrowheads="1"/>
          </p:cNvSpPr>
          <p:nvPr/>
        </p:nvSpPr>
        <p:spPr bwMode="auto">
          <a:xfrm>
            <a:off x="11760200" y="6529388"/>
            <a:ext cx="419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00FDD451-7C26-40D3-84A1-F7E4C37CA40E}" type="slidenum">
              <a:rPr lang="en-US" altLang="ru-RU" sz="140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  <a:sym typeface="Lucida Grande"/>
              </a:rPr>
              <a:pPr algn="r"/>
              <a:t>25</a:t>
            </a:fld>
            <a:endParaRPr lang="en-US" altLang="ru-RU" sz="1400" dirty="0">
              <a:solidFill>
                <a:srgbClr val="1F497D"/>
              </a:solidFill>
              <a:latin typeface="Times New Roman" pitchFamily="18" charset="0"/>
              <a:cs typeface="Times New Roman" pitchFamily="18" charset="0"/>
              <a:sym typeface="Lucida Grande"/>
            </a:endParaRPr>
          </a:p>
        </p:txBody>
      </p:sp>
      <p:sp>
        <p:nvSpPr>
          <p:cNvPr id="21507" name="TextBox 17"/>
          <p:cNvSpPr txBox="1">
            <a:spLocks noChangeArrowheads="1"/>
          </p:cNvSpPr>
          <p:nvPr/>
        </p:nvSpPr>
        <p:spPr bwMode="auto">
          <a:xfrm>
            <a:off x="3867150" y="66675"/>
            <a:ext cx="8304213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/>
            <a:r>
              <a:rPr lang="ru-RU" altLang="ru-RU" sz="2200" b="1" dirty="0">
                <a:latin typeface="Times New Roman" pitchFamily="18" charset="0"/>
                <a:cs typeface="Times New Roman" pitchFamily="18" charset="0"/>
              </a:rPr>
              <a:t>Порядок отражения </a:t>
            </a:r>
            <a:r>
              <a:rPr lang="ru-RU" altLang="ru-RU" sz="2200" b="1" dirty="0" smtClean="0">
                <a:latin typeface="Times New Roman" pitchFamily="18" charset="0"/>
                <a:cs typeface="Times New Roman" pitchFamily="18" charset="0"/>
              </a:rPr>
              <a:t>ТОФК </a:t>
            </a:r>
            <a:r>
              <a:rPr lang="ru-RU" altLang="ru-RU" sz="2200" b="1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altLang="ru-RU" sz="2200" b="1" dirty="0" smtClean="0">
                <a:latin typeface="Times New Roman" pitchFamily="18" charset="0"/>
                <a:cs typeface="Times New Roman" pitchFamily="18" charset="0"/>
              </a:rPr>
              <a:t>регистрах казначейского учета </a:t>
            </a:r>
            <a:r>
              <a:rPr lang="ru-RU" altLang="ru-RU" sz="2200" b="1" dirty="0">
                <a:latin typeface="Times New Roman" pitchFamily="18" charset="0"/>
                <a:cs typeface="Times New Roman" pitchFamily="18" charset="0"/>
              </a:rPr>
              <a:t>операций с наличными денежными средствами и с использованием банковских карт</a:t>
            </a:r>
          </a:p>
        </p:txBody>
      </p:sp>
      <p:sp>
        <p:nvSpPr>
          <p:cNvPr id="12" name="AutoShape 35"/>
          <p:cNvSpPr>
            <a:spLocks noChangeArrowheads="1"/>
          </p:cNvSpPr>
          <p:nvPr/>
        </p:nvSpPr>
        <p:spPr bwMode="auto">
          <a:xfrm>
            <a:off x="1952625" y="2114550"/>
            <a:ext cx="8286750" cy="1051909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Порядок отражения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операций с наличными денежными средствами и с использованием банковских карт, проводимых клиентами ТОФК,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регистрах казначейского учета</a:t>
            </a:r>
            <a:endParaRPr lang="ru-RU" alt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AutoShape 35"/>
          <p:cNvSpPr>
            <a:spLocks noChangeArrowheads="1"/>
          </p:cNvSpPr>
          <p:nvPr/>
        </p:nvSpPr>
        <p:spPr bwMode="auto">
          <a:xfrm>
            <a:off x="3010296" y="4030032"/>
            <a:ext cx="6171406" cy="1141412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соответствии с реализацией данного функционала в</a:t>
            </a:r>
          </a:p>
          <a:p>
            <a:pPr algn="ctr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ППО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АСФК» на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дату проведения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операции</a:t>
            </a:r>
            <a:endParaRPr lang="ru-RU" alt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трелка вправо 6"/>
          <p:cNvSpPr>
            <a:spLocks noChangeArrowheads="1"/>
          </p:cNvSpPr>
          <p:nvPr/>
        </p:nvSpPr>
        <p:spPr bwMode="auto">
          <a:xfrm rot="5400000">
            <a:off x="5833515" y="3246687"/>
            <a:ext cx="524969" cy="668051"/>
          </a:xfrm>
          <a:prstGeom prst="rightArrow">
            <a:avLst>
              <a:gd name="adj1" fmla="val 37213"/>
              <a:gd name="adj2" fmla="val 43243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ru-RU" dirty="0">
              <a:solidFill>
                <a:prstClr val="black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3415661" y="5840412"/>
            <a:ext cx="5360678" cy="688975"/>
            <a:chOff x="6315075" y="5809490"/>
            <a:chExt cx="5360678" cy="688975"/>
          </a:xfrm>
        </p:grpSpPr>
        <p:sp>
          <p:nvSpPr>
            <p:cNvPr id="9" name="TextBox 8"/>
            <p:cNvSpPr txBox="1"/>
            <p:nvPr/>
          </p:nvSpPr>
          <p:spPr>
            <a:xfrm>
              <a:off x="6915011" y="5830813"/>
              <a:ext cx="4760742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ru-RU"/>
              </a:defPPr>
              <a:lvl1pPr algn="ctr" eaLnBrk="0" hangingPunct="0">
                <a:defRPr>
                  <a:solidFill>
                    <a:prstClr val="black"/>
                  </a:solidFill>
                  <a:latin typeface="Times New Roman" pitchFamily="18" charset="0"/>
                  <a:cs typeface="Times New Roman" panose="02020603050405020304" pitchFamily="18" charset="0"/>
                </a:defRPr>
              </a:lvl1pPr>
              <a:lvl2pPr>
                <a:defRPr>
                  <a:solidFill>
                    <a:schemeClr val="dk1"/>
                  </a:solidFill>
                  <a:latin typeface="+mn-lt"/>
                  <a:cs typeface="+mn-cs"/>
                </a:defRPr>
              </a:lvl2pPr>
              <a:lvl3pPr>
                <a:defRPr>
                  <a:solidFill>
                    <a:schemeClr val="dk1"/>
                  </a:solidFill>
                  <a:latin typeface="+mn-lt"/>
                  <a:cs typeface="+mn-cs"/>
                </a:defRPr>
              </a:lvl3pPr>
              <a:lvl4pPr>
                <a:defRPr>
                  <a:solidFill>
                    <a:schemeClr val="dk1"/>
                  </a:solidFill>
                  <a:latin typeface="+mn-lt"/>
                  <a:cs typeface="+mn-cs"/>
                </a:defRPr>
              </a:lvl4pPr>
              <a:lvl5pPr>
                <a:defRPr>
                  <a:solidFill>
                    <a:schemeClr val="dk1"/>
                  </a:solidFill>
                  <a:latin typeface="+mn-lt"/>
                  <a:cs typeface="+mn-cs"/>
                </a:defRPr>
              </a:lvl5pPr>
              <a:lvl6pPr>
                <a:defRPr>
                  <a:solidFill>
                    <a:schemeClr val="dk1"/>
                  </a:solidFill>
                  <a:latin typeface="+mn-lt"/>
                  <a:cs typeface="+mn-cs"/>
                </a:defRPr>
              </a:lvl6pPr>
              <a:lvl7pPr>
                <a:defRPr>
                  <a:solidFill>
                    <a:schemeClr val="dk1"/>
                  </a:solidFill>
                  <a:latin typeface="+mn-lt"/>
                  <a:cs typeface="+mn-cs"/>
                </a:defRPr>
              </a:lvl7pPr>
              <a:lvl8pPr>
                <a:defRPr>
                  <a:solidFill>
                    <a:schemeClr val="dk1"/>
                  </a:solidFill>
                  <a:latin typeface="+mn-lt"/>
                  <a:cs typeface="+mn-cs"/>
                </a:defRPr>
              </a:lvl8pPr>
              <a:lvl9pPr>
                <a:defRPr>
                  <a:solidFill>
                    <a:schemeClr val="dk1"/>
                  </a:solidFill>
                  <a:latin typeface="+mn-lt"/>
                  <a:cs typeface="+mn-cs"/>
                </a:defRPr>
              </a:lvl9pPr>
            </a:lstStyle>
            <a:p>
              <a:r>
                <a:rPr lang="ru-RU" dirty="0"/>
                <a:t>Проект письма </a:t>
              </a:r>
              <a:r>
                <a:rPr lang="ru-RU" dirty="0" smtClean="0"/>
                <a:t>Федерального казначейства находится на </a:t>
              </a:r>
              <a:r>
                <a:rPr lang="ru-RU" dirty="0"/>
                <a:t>стадии разработки</a:t>
              </a:r>
            </a:p>
          </p:txBody>
        </p:sp>
        <p:pic>
          <p:nvPicPr>
            <p:cNvPr id="10" name="Picture 2" descr="C:\Users\1\AppData\Local\Microsoft\Windows\Temporary Internet Files\Content.IE5\FUZSU1KV\MC900434750[1]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15075" y="5809490"/>
              <a:ext cx="801687" cy="688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2"/>
          <p:cNvSpPr txBox="1">
            <a:spLocks noChangeArrowheads="1"/>
          </p:cNvSpPr>
          <p:nvPr/>
        </p:nvSpPr>
        <p:spPr bwMode="auto">
          <a:xfrm>
            <a:off x="11760200" y="6529388"/>
            <a:ext cx="419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E9AB1F20-2EE2-4979-98F5-FDB90D4471A1}" type="slidenum">
              <a:rPr lang="en-US" altLang="ru-RU" sz="140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  <a:sym typeface="Lucida Grande"/>
              </a:rPr>
              <a:pPr algn="r"/>
              <a:t>26</a:t>
            </a:fld>
            <a:endParaRPr lang="en-US" altLang="ru-RU" sz="1400" dirty="0">
              <a:solidFill>
                <a:srgbClr val="1F497D"/>
              </a:solidFill>
              <a:latin typeface="Times New Roman" pitchFamily="18" charset="0"/>
              <a:cs typeface="Times New Roman" pitchFamily="18" charset="0"/>
              <a:sym typeface="Lucida Grande"/>
            </a:endParaRPr>
          </a:p>
        </p:txBody>
      </p:sp>
      <p:sp>
        <p:nvSpPr>
          <p:cNvPr id="23555" name="TextBox 17"/>
          <p:cNvSpPr txBox="1">
            <a:spLocks noChangeArrowheads="1"/>
          </p:cNvSpPr>
          <p:nvPr/>
        </p:nvSpPr>
        <p:spPr bwMode="auto">
          <a:xfrm>
            <a:off x="3886200" y="66675"/>
            <a:ext cx="8285163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/>
            <a:r>
              <a:rPr lang="ru-RU" altLang="ru-RU" sz="2200" b="1" dirty="0">
                <a:latin typeface="Times New Roman" pitchFamily="18" charset="0"/>
                <a:cs typeface="Times New Roman" pitchFamily="18" charset="0"/>
              </a:rPr>
              <a:t>Отражение в казначейском учете </a:t>
            </a:r>
            <a:r>
              <a:rPr lang="ru-RU" altLang="ru-RU" sz="2200" b="1" dirty="0" smtClean="0">
                <a:latin typeface="Times New Roman" pitchFamily="18" charset="0"/>
                <a:cs typeface="Times New Roman" pitchFamily="18" charset="0"/>
              </a:rPr>
              <a:t>ТОФК операций </a:t>
            </a:r>
            <a:r>
              <a:rPr lang="ru-RU" altLang="ru-RU" sz="2200" b="1" dirty="0">
                <a:latin typeface="Times New Roman" pitchFamily="18" charset="0"/>
                <a:cs typeface="Times New Roman" pitchFamily="18" charset="0"/>
              </a:rPr>
              <a:t>по внутренним расчетам между ПФР и отделениями ПФР</a:t>
            </a:r>
            <a:r>
              <a:rPr lang="ru-RU" altLang="ru-RU" sz="2400" dirty="0"/>
              <a:t> </a:t>
            </a:r>
            <a:r>
              <a:rPr lang="ru-RU" altLang="ru-RU" sz="2200" b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1" name="AutoShape 35"/>
          <p:cNvSpPr>
            <a:spLocks noChangeArrowheads="1"/>
          </p:cNvSpPr>
          <p:nvPr/>
        </p:nvSpPr>
        <p:spPr bwMode="auto">
          <a:xfrm>
            <a:off x="542665" y="4249514"/>
            <a:ext cx="4981946" cy="808261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ru-RU" dirty="0">
                <a:latin typeface="Times New Roman" pitchFamily="18" charset="0"/>
                <a:cs typeface="Times New Roman" pitchFamily="18" charset="0"/>
              </a:rPr>
              <a:t>Перечисление денежных средств отделением ПФР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ПФР: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счета 1 21100 000 / 1 30800 000</a:t>
            </a:r>
          </a:p>
        </p:txBody>
      </p:sp>
      <p:sp>
        <p:nvSpPr>
          <p:cNvPr id="13" name="AutoShape 35"/>
          <p:cNvSpPr>
            <a:spLocks noChangeArrowheads="1"/>
          </p:cNvSpPr>
          <p:nvPr/>
        </p:nvSpPr>
        <p:spPr bwMode="auto">
          <a:xfrm>
            <a:off x="1867990" y="2870254"/>
            <a:ext cx="8456017" cy="587321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Коды бюджетной классификации: 39201050101060000510 / 39201050101060000610</a:t>
            </a:r>
            <a:endParaRPr lang="ru-RU" alt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AutoShape 35"/>
          <p:cNvSpPr>
            <a:spLocks noChangeArrowheads="1"/>
          </p:cNvSpPr>
          <p:nvPr/>
        </p:nvSpPr>
        <p:spPr bwMode="auto">
          <a:xfrm>
            <a:off x="1240631" y="1170594"/>
            <a:ext cx="9710738" cy="983673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Совместное письмо 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Федерального казначейства 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и Пенсионного фонда Российской Федерации от 30.12.2015 № 07-04-05/02-917 / КА-03-2619145 «Порядок отражения в бюджетном (казначейском) учете операций по внутренним расчетам между ПФР и отделениями ПФР»</a:t>
            </a:r>
            <a:endParaRPr lang="ru-RU" alt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трелка вправо 16"/>
          <p:cNvSpPr>
            <a:spLocks noChangeArrowheads="1"/>
          </p:cNvSpPr>
          <p:nvPr/>
        </p:nvSpPr>
        <p:spPr bwMode="auto">
          <a:xfrm rot="5400000">
            <a:off x="5833515" y="2177112"/>
            <a:ext cx="524969" cy="668051"/>
          </a:xfrm>
          <a:prstGeom prst="rightArrow">
            <a:avLst>
              <a:gd name="adj1" fmla="val 37213"/>
              <a:gd name="adj2" fmla="val 43243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ru-RU" dirty="0">
              <a:solidFill>
                <a:prstClr val="black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трелка вправо 18"/>
          <p:cNvSpPr>
            <a:spLocks noChangeArrowheads="1"/>
          </p:cNvSpPr>
          <p:nvPr/>
        </p:nvSpPr>
        <p:spPr bwMode="auto">
          <a:xfrm rot="5400000">
            <a:off x="2771154" y="3498376"/>
            <a:ext cx="524969" cy="668051"/>
          </a:xfrm>
          <a:prstGeom prst="rightArrow">
            <a:avLst>
              <a:gd name="adj1" fmla="val 37213"/>
              <a:gd name="adj2" fmla="val 43243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ru-RU" dirty="0">
              <a:solidFill>
                <a:prstClr val="black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Стрелка вправо 19"/>
          <p:cNvSpPr>
            <a:spLocks noChangeArrowheads="1"/>
          </p:cNvSpPr>
          <p:nvPr/>
        </p:nvSpPr>
        <p:spPr bwMode="auto">
          <a:xfrm rot="5400000">
            <a:off x="8733803" y="3498376"/>
            <a:ext cx="524969" cy="668051"/>
          </a:xfrm>
          <a:prstGeom prst="rightArrow">
            <a:avLst>
              <a:gd name="adj1" fmla="val 37213"/>
              <a:gd name="adj2" fmla="val 43243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ru-RU" dirty="0">
              <a:solidFill>
                <a:prstClr val="black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AutoShape 35"/>
          <p:cNvSpPr>
            <a:spLocks noChangeArrowheads="1"/>
          </p:cNvSpPr>
          <p:nvPr/>
        </p:nvSpPr>
        <p:spPr bwMode="auto">
          <a:xfrm>
            <a:off x="6491102" y="4249514"/>
            <a:ext cx="5010373" cy="808261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ru-RU" dirty="0">
                <a:latin typeface="Times New Roman" pitchFamily="18" charset="0"/>
                <a:cs typeface="Times New Roman" pitchFamily="18" charset="0"/>
              </a:rPr>
              <a:t>Перечисление денежных средств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ПФР в отделение ПФР: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счета 1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21200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000 / 1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30900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000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538814" y="5777020"/>
            <a:ext cx="11114372" cy="649288"/>
            <a:chOff x="542665" y="5777020"/>
            <a:chExt cx="11114372" cy="649288"/>
          </a:xfrm>
        </p:grpSpPr>
        <p:sp>
          <p:nvSpPr>
            <p:cNvPr id="23" name="Прямоугольник 15"/>
            <p:cNvSpPr>
              <a:spLocks noChangeArrowheads="1"/>
            </p:cNvSpPr>
            <p:nvPr/>
          </p:nvSpPr>
          <p:spPr bwMode="auto">
            <a:xfrm>
              <a:off x="1203013" y="5778499"/>
              <a:ext cx="10454024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ru-RU" altLang="ru-RU" dirty="0" smtClean="0">
                  <a:latin typeface="Times New Roman" pitchFamily="18" charset="0"/>
                  <a:cs typeface="Times New Roman" pitchFamily="18" charset="0"/>
                </a:rPr>
                <a:t>Настройка автомата простановки бухгалтерских операций в ППО </a:t>
              </a:r>
              <a:r>
                <a:rPr lang="ru-RU" altLang="ru-RU" dirty="0">
                  <a:latin typeface="Times New Roman" pitchFamily="18" charset="0"/>
                  <a:cs typeface="Times New Roman" pitchFamily="18" charset="0"/>
                </a:rPr>
                <a:t>«АСФК» запланирована к реализации в составе версии 26.0.0 </a:t>
              </a:r>
              <a:r>
                <a:rPr lang="ru-RU" altLang="ru-RU" dirty="0" smtClean="0"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ru-RU" altLang="ru-RU" dirty="0">
                  <a:latin typeface="Times New Roman" pitchFamily="18" charset="0"/>
                  <a:cs typeface="Times New Roman" pitchFamily="18" charset="0"/>
                </a:rPr>
                <a:t>дата выпуска в промышленную эксплуатацию – ноябрь 2016 года)</a:t>
              </a:r>
              <a:endParaRPr lang="en-US" altLang="ru-RU" dirty="0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25" name="Picture 2" descr="C:\Users\1\AppData\Local\Microsoft\Windows\Temporary Internet Files\Content.IE5\FUZSU1KV\MC900441310[1]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2665" y="5777020"/>
              <a:ext cx="773113" cy="649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42680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4"/>
          <p:cNvSpPr>
            <a:spLocks/>
          </p:cNvSpPr>
          <p:nvPr/>
        </p:nvSpPr>
        <p:spPr bwMode="auto">
          <a:xfrm>
            <a:off x="3521075" y="2349500"/>
            <a:ext cx="514985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700" tIns="12700" rIns="12700" bIns="12700"/>
          <a:lstStyle/>
          <a:p>
            <a:pPr marL="342900" indent="-342900">
              <a:lnSpc>
                <a:spcPct val="95000"/>
              </a:lnSpc>
              <a:spcBef>
                <a:spcPts val="575"/>
              </a:spcBef>
              <a:buClr>
                <a:srgbClr val="014B65"/>
              </a:buClr>
              <a:buFont typeface="Lucida Grande"/>
              <a:buNone/>
            </a:pPr>
            <a:r>
              <a:rPr lang="ru-RU" altLang="ru-RU" sz="3600" b="1" dirty="0">
                <a:latin typeface="Times New Roman" pitchFamily="18" charset="0"/>
                <a:cs typeface="Times New Roman" pitchFamily="18" charset="0"/>
                <a:sym typeface="Lucida Grande"/>
              </a:rPr>
              <a:t>Благодарю за внимание!</a:t>
            </a:r>
            <a:endParaRPr lang="en-US" altLang="ru-RU" sz="3600" b="1" dirty="0">
              <a:latin typeface="Times New Roman" pitchFamily="18" charset="0"/>
              <a:cs typeface="Times New Roman" pitchFamily="18" charset="0"/>
              <a:sym typeface="Lucida Grande"/>
            </a:endParaRPr>
          </a:p>
        </p:txBody>
      </p:sp>
      <p:pic>
        <p:nvPicPr>
          <p:cNvPr id="24579" name="Picture 25" descr="circle_422_23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7013" y="3644900"/>
            <a:ext cx="4117975" cy="193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Rectangle 26"/>
          <p:cNvSpPr>
            <a:spLocks/>
          </p:cNvSpPr>
          <p:nvPr/>
        </p:nvSpPr>
        <p:spPr bwMode="auto">
          <a:xfrm>
            <a:off x="6291263" y="5013325"/>
            <a:ext cx="185737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ts val="763"/>
              </a:spcBef>
            </a:pPr>
            <a:endParaRPr lang="en-US" alt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  <a:sym typeface="Lucida Grand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20822</TotalTime>
  <Words>2363</Words>
  <Application>Microsoft Office PowerPoint</Application>
  <PresentationFormat>Произвольный</PresentationFormat>
  <Paragraphs>251</Paragraphs>
  <Slides>27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Васильев Евгений Николаевич</cp:lastModifiedBy>
  <cp:revision>1101</cp:revision>
  <cp:lastPrinted>2016-09-06T08:44:08Z</cp:lastPrinted>
  <dcterms:created xsi:type="dcterms:W3CDTF">2015-03-03T16:27:21Z</dcterms:created>
  <dcterms:modified xsi:type="dcterms:W3CDTF">2016-09-14T06:07:33Z</dcterms:modified>
</cp:coreProperties>
</file>