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90" r:id="rId2"/>
    <p:sldId id="305" r:id="rId3"/>
    <p:sldId id="294" r:id="rId4"/>
    <p:sldId id="292" r:id="rId5"/>
    <p:sldId id="302" r:id="rId6"/>
    <p:sldId id="295" r:id="rId7"/>
    <p:sldId id="303" r:id="rId8"/>
    <p:sldId id="304" r:id="rId9"/>
  </p:sldIdLst>
  <p:sldSz cx="12192000" cy="6858000"/>
  <p:notesSz cx="6797675" cy="992822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387" userDrawn="1">
          <p15:clr>
            <a:srgbClr val="A4A3A4"/>
          </p15:clr>
        </p15:guide>
        <p15:guide id="2" pos="29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User" initials="WU" lastIdx="5" clrIdx="0"/>
  <p:cmAuthor id="1" name="Microsoft Office User" initials="MOU" lastIdx="3" clrIdx="0"/>
  <p:cmAuthor id="2" name="Microsoft Office User" initials="Office" lastIdx="2" clrIdx="1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mitrieva Svetlana Gennadevna" initials="DSG" lastIdx="10" clrIdx="2">
    <p:extLst>
      <p:ext uri="{19B8F6BF-5375-455C-9EA6-DF929625EA0E}">
        <p15:presenceInfo xmlns:p15="http://schemas.microsoft.com/office/powerpoint/2012/main" userId="Dmitrieva Svetlana Gennadevn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79"/>
    <p:restoredTop sz="94676"/>
  </p:normalViewPr>
  <p:slideViewPr>
    <p:cSldViewPr snapToGrid="0" snapToObjects="1">
      <p:cViewPr varScale="1">
        <p:scale>
          <a:sx n="109" d="100"/>
          <a:sy n="109" d="100"/>
        </p:scale>
        <p:origin x="1128" y="126"/>
      </p:cViewPr>
      <p:guideLst>
        <p:guide orient="horz" pos="2387"/>
        <p:guide pos="293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21" d="100"/>
          <a:sy n="121" d="100"/>
        </p:scale>
        <p:origin x="4938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" name="Shape 46"/>
          <p:cNvSpPr>
            <a:spLocks noGrp="1"/>
          </p:cNvSpPr>
          <p:nvPr>
            <p:ph type="body" sz="quarter" idx="1"/>
          </p:nvPr>
        </p:nvSpPr>
        <p:spPr>
          <a:xfrm>
            <a:off x="906357" y="4715907"/>
            <a:ext cx="4984962" cy="4467701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5575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1073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4873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7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7" y="5978015"/>
            <a:ext cx="1316086" cy="659306"/>
          </a:xfrm>
          <a:prstGeom prst="rect">
            <a:avLst/>
          </a:prstGeom>
        </p:spPr>
      </p:pic>
      <p:sp>
        <p:nvSpPr>
          <p:cNvPr id="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Текст заголовка</a:t>
            </a:r>
          </a:p>
        </p:txBody>
      </p:sp>
      <p:sp>
        <p:nvSpPr>
          <p:cNvPr id="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325973" y="646527"/>
            <a:ext cx="393701" cy="4470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med"/>
  <p:txStyles>
    <p:titleStyle>
      <a:lvl1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1pPr>
      <a:lvl2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2pPr>
      <a:lvl3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3pPr>
      <a:lvl4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4pPr>
      <a:lvl5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5pPr>
      <a:lvl6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6pPr>
      <a:lvl7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7pPr>
      <a:lvl8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8pPr>
      <a:lvl9pPr marL="0" marR="0" indent="0" algn="l" defTabSz="914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FFFFFF"/>
          </a:solidFill>
          <a:uFillTx/>
          <a:latin typeface="Gilroy SemiBold"/>
          <a:ea typeface="Gilroy SemiBold"/>
          <a:cs typeface="Gilroy SemiBold"/>
          <a:sym typeface="Gilroy SemiBold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roy Semi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5.emf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emf"/><Relationship Id="rId3" Type="http://schemas.openxmlformats.org/officeDocument/2006/relationships/image" Target="../media/image17.jpg"/><Relationship Id="rId7" Type="http://schemas.openxmlformats.org/officeDocument/2006/relationships/image" Target="../media/image2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5.emf"/><Relationship Id="rId9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2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info@psbank.ru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CEFD8C76-89B7-4B4E-90B7-4C22814579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87" t="3496" r="32800" b="3143"/>
          <a:stretch/>
        </p:blipFill>
        <p:spPr>
          <a:xfrm>
            <a:off x="3946952" y="217715"/>
            <a:ext cx="8245048" cy="6640285"/>
          </a:xfrm>
          <a:prstGeom prst="rect">
            <a:avLst/>
          </a:prstGeom>
        </p:spPr>
      </p:pic>
      <p:sp>
        <p:nvSpPr>
          <p:cNvPr id="150" name="TextBox 5"/>
          <p:cNvSpPr txBox="1"/>
          <p:nvPr/>
        </p:nvSpPr>
        <p:spPr>
          <a:xfrm>
            <a:off x="750082" y="360099"/>
            <a:ext cx="8375676" cy="7318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80000"/>
              </a:lnSpc>
              <a:defRPr sz="4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4400" dirty="0">
                <a:sym typeface="Gilroy SemiBold"/>
              </a:rPr>
              <a:t>Особенности банковского сопровождения государственных контрактов по государственному оборонному заказу и перехода с казначейского на банковское </a:t>
            </a:r>
            <a:r>
              <a:rPr lang="ru-RU" sz="4400" dirty="0" smtClean="0">
                <a:sym typeface="Gilroy SemiBold"/>
              </a:rPr>
              <a:t>сопровождение</a:t>
            </a:r>
            <a:r>
              <a:rPr dirty="0"/>
              <a:t/>
            </a:r>
            <a:br>
              <a:rPr dirty="0"/>
            </a:br>
            <a:endParaRPr sz="1400" dirty="0"/>
          </a:p>
          <a:p>
            <a:r>
              <a:rPr lang="ru-RU" sz="2400" dirty="0" smtClean="0">
                <a:solidFill>
                  <a:schemeClr val="bg1"/>
                </a:solidFill>
              </a:rPr>
              <a:t>Вице-президент </a:t>
            </a:r>
            <a:r>
              <a:rPr lang="ru-RU" sz="2400" dirty="0">
                <a:solidFill>
                  <a:schemeClr val="bg1"/>
                </a:solidFill>
              </a:rPr>
              <a:t>- </a:t>
            </a:r>
            <a:r>
              <a:rPr lang="ru-RU" dirty="0"/>
              <a:t> </a:t>
            </a:r>
            <a:r>
              <a:rPr lang="ru-RU" sz="2400" dirty="0">
                <a:solidFill>
                  <a:schemeClr val="bg1"/>
                </a:solidFill>
              </a:rPr>
              <a:t>руководитель блока по сопровождению контрактов государственного оборонного заказа 	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</a:rPr>
              <a:t>	          </a:t>
            </a:r>
            <a:endParaRPr lang="ru-RU" sz="2400" dirty="0" smtClean="0">
              <a:solidFill>
                <a:schemeClr val="bg1"/>
              </a:solidFill>
            </a:endParaRPr>
          </a:p>
          <a:p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b="1" dirty="0" smtClean="0">
                <a:solidFill>
                  <a:schemeClr val="bg1"/>
                </a:solidFill>
              </a:rPr>
              <a:t>Светлана Геннадьевна Дмитриева</a:t>
            </a:r>
            <a:endParaRPr lang="ru-RU" sz="2400" b="1" dirty="0">
              <a:solidFill>
                <a:schemeClr val="bg1"/>
              </a:solidFill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 smtClean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 smtClean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 smtClean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 smtClean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200" dirty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lang="ru-RU" sz="1600" dirty="0" smtClean="0">
              <a:latin typeface="Gilroy" panose="00000500000000000000" pitchFamily="50" charset="-52"/>
            </a:endParaRPr>
          </a:p>
          <a:p>
            <a:pPr>
              <a:defRPr sz="2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1600" dirty="0" smtClean="0">
                <a:latin typeface="Gilroy" panose="00000500000000000000" pitchFamily="50" charset="-52"/>
              </a:rPr>
              <a:t>МВТФ «АРМИЯ - 2021»</a:t>
            </a:r>
            <a:endParaRPr lang="ru-RU" sz="1600" dirty="0">
              <a:latin typeface="Gilroy" panose="00000500000000000000" pitchFamily="50" charset="-52"/>
            </a:endParaRPr>
          </a:p>
        </p:txBody>
      </p:sp>
      <p:pic>
        <p:nvPicPr>
          <p:cNvPr id="151" name="Рисунок 7" descr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7" y="2029124"/>
            <a:ext cx="105404" cy="130462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6453040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>
            <a:extLst>
              <a:ext uri="{FF2B5EF4-FFF2-40B4-BE49-F238E27FC236}">
                <a16:creationId xmlns:a16="http://schemas.microsoft.com/office/drawing/2014/main" id="{FBD9A73E-E31A-4B86-9A92-F613CA7ACB1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5" b="33995"/>
          <a:stretch/>
        </p:blipFill>
        <p:spPr>
          <a:xfrm>
            <a:off x="-1" y="-1691"/>
            <a:ext cx="12192001" cy="4151416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588641" y="216824"/>
            <a:ext cx="6965950" cy="2031323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dirty="0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4936" y="290653"/>
            <a:ext cx="121817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Gilroy Bold" panose="00000800000000000000" pitchFamily="50" charset="-52"/>
                <a:sym typeface="Calibri"/>
              </a:rPr>
              <a:t>В России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Gilroy Bold" panose="00000800000000000000" pitchFamily="50" charset="-52"/>
              <a:sym typeface="Calibri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4462061" y="372130"/>
            <a:ext cx="206375" cy="206375"/>
            <a:chOff x="4670425" y="1728788"/>
            <a:chExt cx="1511300" cy="1511300"/>
          </a:xfrm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4670425" y="1728788"/>
              <a:ext cx="1511300" cy="1511300"/>
            </a:xfrm>
            <a:custGeom>
              <a:avLst/>
              <a:gdLst>
                <a:gd name="T0" fmla="*/ 199 w 399"/>
                <a:gd name="T1" fmla="*/ 0 h 399"/>
                <a:gd name="T2" fmla="*/ 0 w 399"/>
                <a:gd name="T3" fmla="*/ 199 h 399"/>
                <a:gd name="T4" fmla="*/ 199 w 399"/>
                <a:gd name="T5" fmla="*/ 399 h 399"/>
                <a:gd name="T6" fmla="*/ 340 w 399"/>
                <a:gd name="T7" fmla="*/ 341 h 399"/>
                <a:gd name="T8" fmla="*/ 399 w 399"/>
                <a:gd name="T9" fmla="*/ 199 h 399"/>
                <a:gd name="T10" fmla="*/ 199 w 399"/>
                <a:gd name="T11" fmla="*/ 0 h 399"/>
                <a:gd name="T12" fmla="*/ 315 w 399"/>
                <a:gd name="T13" fmla="*/ 315 h 399"/>
                <a:gd name="T14" fmla="*/ 199 w 399"/>
                <a:gd name="T15" fmla="*/ 363 h 399"/>
                <a:gd name="T16" fmla="*/ 36 w 399"/>
                <a:gd name="T17" fmla="*/ 199 h 399"/>
                <a:gd name="T18" fmla="*/ 199 w 399"/>
                <a:gd name="T19" fmla="*/ 36 h 399"/>
                <a:gd name="T20" fmla="*/ 363 w 399"/>
                <a:gd name="T21" fmla="*/ 199 h 399"/>
                <a:gd name="T22" fmla="*/ 315 w 399"/>
                <a:gd name="T23" fmla="*/ 31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9" h="399">
                  <a:moveTo>
                    <a:pt x="199" y="0"/>
                  </a:moveTo>
                  <a:cubicBezTo>
                    <a:pt x="89" y="0"/>
                    <a:pt x="0" y="89"/>
                    <a:pt x="0" y="199"/>
                  </a:cubicBezTo>
                  <a:cubicBezTo>
                    <a:pt x="0" y="310"/>
                    <a:pt x="89" y="399"/>
                    <a:pt x="199" y="399"/>
                  </a:cubicBezTo>
                  <a:cubicBezTo>
                    <a:pt x="253" y="399"/>
                    <a:pt x="303" y="378"/>
                    <a:pt x="340" y="341"/>
                  </a:cubicBezTo>
                  <a:cubicBezTo>
                    <a:pt x="378" y="303"/>
                    <a:pt x="399" y="253"/>
                    <a:pt x="399" y="199"/>
                  </a:cubicBezTo>
                  <a:cubicBezTo>
                    <a:pt x="399" y="89"/>
                    <a:pt x="309" y="0"/>
                    <a:pt x="199" y="0"/>
                  </a:cubicBezTo>
                  <a:close/>
                  <a:moveTo>
                    <a:pt x="315" y="315"/>
                  </a:moveTo>
                  <a:cubicBezTo>
                    <a:pt x="284" y="346"/>
                    <a:pt x="243" y="363"/>
                    <a:pt x="199" y="363"/>
                  </a:cubicBezTo>
                  <a:cubicBezTo>
                    <a:pt x="109" y="363"/>
                    <a:pt x="36" y="290"/>
                    <a:pt x="36" y="199"/>
                  </a:cubicBezTo>
                  <a:cubicBezTo>
                    <a:pt x="36" y="109"/>
                    <a:pt x="109" y="36"/>
                    <a:pt x="199" y="36"/>
                  </a:cubicBezTo>
                  <a:cubicBezTo>
                    <a:pt x="289" y="36"/>
                    <a:pt x="363" y="109"/>
                    <a:pt x="363" y="199"/>
                  </a:cubicBezTo>
                  <a:cubicBezTo>
                    <a:pt x="363" y="243"/>
                    <a:pt x="346" y="284"/>
                    <a:pt x="315" y="3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5337175" y="2051051"/>
              <a:ext cx="385763" cy="746125"/>
            </a:xfrm>
            <a:custGeom>
              <a:avLst/>
              <a:gdLst>
                <a:gd name="T0" fmla="*/ 2 w 243"/>
                <a:gd name="T1" fmla="*/ 0 h 470"/>
                <a:gd name="T2" fmla="*/ 0 w 243"/>
                <a:gd name="T3" fmla="*/ 327 h 470"/>
                <a:gd name="T4" fmla="*/ 193 w 243"/>
                <a:gd name="T5" fmla="*/ 470 h 470"/>
                <a:gd name="T6" fmla="*/ 243 w 243"/>
                <a:gd name="T7" fmla="*/ 398 h 470"/>
                <a:gd name="T8" fmla="*/ 86 w 243"/>
                <a:gd name="T9" fmla="*/ 281 h 470"/>
                <a:gd name="T10" fmla="*/ 88 w 243"/>
                <a:gd name="T11" fmla="*/ 2 h 470"/>
                <a:gd name="T12" fmla="*/ 2 w 243"/>
                <a:gd name="T13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3" h="470">
                  <a:moveTo>
                    <a:pt x="2" y="0"/>
                  </a:moveTo>
                  <a:lnTo>
                    <a:pt x="0" y="327"/>
                  </a:lnTo>
                  <a:lnTo>
                    <a:pt x="193" y="470"/>
                  </a:lnTo>
                  <a:lnTo>
                    <a:pt x="243" y="398"/>
                  </a:lnTo>
                  <a:lnTo>
                    <a:pt x="86" y="281"/>
                  </a:lnTo>
                  <a:lnTo>
                    <a:pt x="88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759484" y="336818"/>
            <a:ext cx="388405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ilroy" panose="00000500000000000000" pitchFamily="50" charset="-52"/>
                <a:sym typeface="Calibri"/>
              </a:rPr>
              <a:t>28 декабря 2019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" panose="00000500000000000000" pitchFamily="50" charset="-52"/>
              <a:sym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04000" y="772949"/>
            <a:ext cx="6934200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Подписан </a:t>
            </a: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Федеральный </a:t>
            </a:r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закон от 27.12.2019 </a:t>
            </a: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№ </a:t>
            </a:r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517-ФЗ</a:t>
            </a:r>
          </a:p>
          <a:p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"О внесении изменений в Федеральный закон "О государственном оборонном </a:t>
            </a: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заказе«, определяющий Промсвязьбанк опорным банком для оборонно-промышленного комплекса</a:t>
            </a:r>
            <a:endParaRPr kumimoji="0" lang="ru-RU" sz="1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ilroy Bold" panose="00000800000000000000" pitchFamily="50" charset="-52"/>
              <a:sym typeface="Calibri"/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3143423" y="2396360"/>
            <a:ext cx="2102927" cy="1394851"/>
            <a:chOff x="1835503" y="3216258"/>
            <a:chExt cx="3886211" cy="2577686"/>
          </a:xfrm>
        </p:grpSpPr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5503" y="3276522"/>
              <a:ext cx="2517422" cy="2517422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5696" y="3216258"/>
              <a:ext cx="3516018" cy="2318304"/>
            </a:xfrm>
            <a:prstGeom prst="rect">
              <a:avLst/>
            </a:prstGeom>
          </p:spPr>
        </p:pic>
      </p:grpSp>
      <p:grpSp>
        <p:nvGrpSpPr>
          <p:cNvPr id="21" name="Группа 20"/>
          <p:cNvGrpSpPr/>
          <p:nvPr/>
        </p:nvGrpSpPr>
        <p:grpSpPr>
          <a:xfrm>
            <a:off x="6258055" y="2020734"/>
            <a:ext cx="2785361" cy="1973935"/>
            <a:chOff x="6174446" y="2837083"/>
            <a:chExt cx="4301771" cy="3048588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58795" y="3276522"/>
              <a:ext cx="2517422" cy="2517422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4446" y="2837083"/>
              <a:ext cx="4115332" cy="3048588"/>
            </a:xfrm>
            <a:prstGeom prst="rect">
              <a:avLst/>
            </a:prstGeom>
          </p:spPr>
        </p:pic>
      </p:grpSp>
      <p:sp>
        <p:nvSpPr>
          <p:cNvPr id="24" name="TextBox 26"/>
          <p:cNvSpPr txBox="1"/>
          <p:nvPr/>
        </p:nvSpPr>
        <p:spPr>
          <a:xfrm>
            <a:off x="2866777" y="244483"/>
            <a:ext cx="40010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dirty="0" smtClean="0"/>
              <a:t>0</a:t>
            </a:r>
            <a:r>
              <a:rPr lang="ru-RU" dirty="0" smtClean="0"/>
              <a:t>1</a:t>
            </a:r>
            <a:endParaRPr dirty="0"/>
          </a:p>
        </p:txBody>
      </p:sp>
      <p:sp>
        <p:nvSpPr>
          <p:cNvPr id="25" name="TextBox 9"/>
          <p:cNvSpPr txBox="1"/>
          <p:nvPr/>
        </p:nvSpPr>
        <p:spPr>
          <a:xfrm>
            <a:off x="5640426" y="2690046"/>
            <a:ext cx="9239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endParaRPr dirty="0"/>
          </a:p>
        </p:txBody>
      </p:sp>
      <p:sp>
        <p:nvSpPr>
          <p:cNvPr id="26" name="Прямоугольник 5"/>
          <p:cNvSpPr txBox="1"/>
          <p:nvPr/>
        </p:nvSpPr>
        <p:spPr>
          <a:xfrm>
            <a:off x="458886" y="4336316"/>
            <a:ext cx="4146901" cy="251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1300"/>
              </a:lnSpc>
              <a:spcBef>
                <a:spcPts val="600"/>
              </a:spcBef>
              <a:spcAft>
                <a:spcPts val="600"/>
              </a:spcAft>
              <a:defRPr sz="28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endParaRPr sz="1600" baseline="30000" dirty="0">
              <a:latin typeface="Gilroy"/>
              <a:ea typeface="Gilroy"/>
              <a:cs typeface="Gilroy"/>
              <a:sym typeface="Gilroy"/>
            </a:endParaRPr>
          </a:p>
        </p:txBody>
      </p:sp>
      <p:sp>
        <p:nvSpPr>
          <p:cNvPr id="30" name="Прямоугольник 30"/>
          <p:cNvSpPr txBox="1"/>
          <p:nvPr/>
        </p:nvSpPr>
        <p:spPr>
          <a:xfrm>
            <a:off x="4417497" y="5226614"/>
            <a:ext cx="2868401" cy="770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1300"/>
              </a:lnSpc>
              <a:defRPr sz="28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Банк обслуживает 25 </a:t>
            </a:r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тысяч платежей по ГОЗ в </a:t>
            </a: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день (в пиковые </a:t>
            </a:r>
            <a:r>
              <a:rPr lang="ru-RU" sz="1600" dirty="0">
                <a:solidFill>
                  <a:schemeClr val="bg1"/>
                </a:solidFill>
                <a:latin typeface="Gilroy Bold" panose="00000800000000000000" pitchFamily="50" charset="-52"/>
              </a:rPr>
              <a:t>дни </a:t>
            </a: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- 40 тысяч платежей)</a:t>
            </a:r>
            <a:endParaRPr sz="1600" dirty="0"/>
          </a:p>
        </p:txBody>
      </p:sp>
      <p:sp>
        <p:nvSpPr>
          <p:cNvPr id="32" name="Скругленный прямоугольник 55"/>
          <p:cNvSpPr/>
          <p:nvPr/>
        </p:nvSpPr>
        <p:spPr>
          <a:xfrm>
            <a:off x="3843561" y="5424067"/>
            <a:ext cx="231131" cy="231131"/>
          </a:xfrm>
          <a:prstGeom prst="roundRect">
            <a:avLst>
              <a:gd name="adj" fmla="val 16667"/>
            </a:avLst>
          </a:prstGeom>
          <a:solidFill>
            <a:srgbClr val="E15E2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TextBox 9"/>
          <p:cNvSpPr txBox="1"/>
          <p:nvPr/>
        </p:nvSpPr>
        <p:spPr>
          <a:xfrm>
            <a:off x="913934" y="3811171"/>
            <a:ext cx="751166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Факты</a:t>
            </a:r>
            <a:r>
              <a:rPr dirty="0" smtClean="0"/>
              <a:t>:</a:t>
            </a:r>
            <a:endParaRPr dirty="0"/>
          </a:p>
        </p:txBody>
      </p:sp>
      <p:sp>
        <p:nvSpPr>
          <p:cNvPr id="34" name="Прямоугольник 30"/>
          <p:cNvSpPr txBox="1"/>
          <p:nvPr/>
        </p:nvSpPr>
        <p:spPr>
          <a:xfrm>
            <a:off x="797402" y="5215071"/>
            <a:ext cx="2665355" cy="770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1300"/>
              </a:lnSpc>
              <a:defRPr sz="28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Покрыты все часовые пояса, дистанционное взаимодействие с предприятиями ОПК</a:t>
            </a:r>
            <a:endParaRPr sz="1600" dirty="0"/>
          </a:p>
        </p:txBody>
      </p:sp>
      <p:sp>
        <p:nvSpPr>
          <p:cNvPr id="35" name="Скругленный прямоугольник 55"/>
          <p:cNvSpPr/>
          <p:nvPr/>
        </p:nvSpPr>
        <p:spPr>
          <a:xfrm>
            <a:off x="351501" y="5484965"/>
            <a:ext cx="214770" cy="231131"/>
          </a:xfrm>
          <a:prstGeom prst="roundRect">
            <a:avLst>
              <a:gd name="adj" fmla="val 16667"/>
            </a:avLst>
          </a:prstGeom>
          <a:solidFill>
            <a:srgbClr val="E15E2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Прямоугольник 30"/>
          <p:cNvSpPr txBox="1"/>
          <p:nvPr/>
        </p:nvSpPr>
        <p:spPr>
          <a:xfrm>
            <a:off x="9343576" y="5266084"/>
            <a:ext cx="2317395" cy="7782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lnSpc>
                <a:spcPts val="1300"/>
              </a:lnSpc>
              <a:defRPr sz="28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16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Универсальность: обслуживание ГОЗ и гражданских отраслей</a:t>
            </a:r>
            <a:endParaRPr sz="1600" dirty="0"/>
          </a:p>
        </p:txBody>
      </p:sp>
      <p:sp>
        <p:nvSpPr>
          <p:cNvPr id="37" name="Скругленный прямоугольник 55"/>
          <p:cNvSpPr/>
          <p:nvPr/>
        </p:nvSpPr>
        <p:spPr>
          <a:xfrm>
            <a:off x="8707928" y="5424066"/>
            <a:ext cx="214770" cy="231131"/>
          </a:xfrm>
          <a:prstGeom prst="roundRect">
            <a:avLst>
              <a:gd name="adj" fmla="val 16667"/>
            </a:avLst>
          </a:prstGeom>
          <a:solidFill>
            <a:srgbClr val="E15E2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9956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>
            <a:extLst>
              <a:ext uri="{FF2B5EF4-FFF2-40B4-BE49-F238E27FC236}">
                <a16:creationId xmlns:a16="http://schemas.microsoft.com/office/drawing/2014/main" id="{64A99A61-7CD7-430F-BA12-445A9D9251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4" b="24434"/>
          <a:stretch/>
        </p:blipFill>
        <p:spPr>
          <a:xfrm>
            <a:off x="0" y="-1"/>
            <a:ext cx="12188535" cy="4153865"/>
          </a:xfrm>
          <a:prstGeom prst="rect">
            <a:avLst/>
          </a:prstGeom>
        </p:spPr>
      </p:pic>
      <p:sp>
        <p:nvSpPr>
          <p:cNvPr id="2" name="Заголовок 1"/>
          <p:cNvSpPr txBox="1"/>
          <p:nvPr/>
        </p:nvSpPr>
        <p:spPr>
          <a:xfrm>
            <a:off x="1083606" y="645769"/>
            <a:ext cx="9235143" cy="443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795527">
              <a:lnSpc>
                <a:spcPct val="80000"/>
              </a:lnSpc>
              <a:defRPr sz="2436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/>
              <a:t>Банковское сопровождение гособоронзаказа</a:t>
            </a:r>
          </a:p>
        </p:txBody>
      </p:sp>
      <p:sp>
        <p:nvSpPr>
          <p:cNvPr id="3" name="TextBox 26"/>
          <p:cNvSpPr txBox="1"/>
          <p:nvPr/>
        </p:nvSpPr>
        <p:spPr>
          <a:xfrm>
            <a:off x="371692" y="627488"/>
            <a:ext cx="45300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dirty="0" smtClean="0"/>
              <a:t>0</a:t>
            </a:r>
            <a:r>
              <a:rPr lang="en-US" dirty="0" smtClean="0"/>
              <a:t>2</a:t>
            </a:r>
            <a:endParaRPr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42102" y="2209433"/>
            <a:ext cx="2044239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chemeClr val="bg1"/>
                </a:solidFill>
                <a:latin typeface="Gilroy Bold" panose="00000800000000000000" pitchFamily="50" charset="-52"/>
              </a:rPr>
              <a:t>Государственный </a:t>
            </a:r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/>
            </a:r>
            <a:b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</a:br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контракт </a:t>
            </a:r>
            <a:r>
              <a:rPr lang="ru-RU" sz="1100" b="1" dirty="0">
                <a:solidFill>
                  <a:schemeClr val="bg1"/>
                </a:solidFill>
                <a:latin typeface="Gilroy Bold" panose="00000800000000000000" pitchFamily="50" charset="-52"/>
              </a:rPr>
              <a:t>(ИГК</a:t>
            </a:r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)</a:t>
            </a:r>
            <a:endParaRPr lang="ru-RU" sz="1100" b="1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21426" y="1175846"/>
            <a:ext cx="1015428" cy="727033"/>
            <a:chOff x="1713554" y="3276522"/>
            <a:chExt cx="3516018" cy="251742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5503" y="3276522"/>
              <a:ext cx="2517422" cy="2517422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554" y="3338713"/>
              <a:ext cx="3516018" cy="2318303"/>
            </a:xfrm>
            <a:prstGeom prst="rect">
              <a:avLst/>
            </a:prstGeom>
          </p:spPr>
        </p:pic>
      </p:grpSp>
      <p:sp>
        <p:nvSpPr>
          <p:cNvPr id="11" name="Скругленный прямоугольник 10"/>
          <p:cNvSpPr/>
          <p:nvPr/>
        </p:nvSpPr>
        <p:spPr>
          <a:xfrm>
            <a:off x="2442102" y="2933621"/>
            <a:ext cx="2025335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Контракты </a:t>
            </a:r>
            <a:r>
              <a:rPr lang="ru-RU" sz="1100" b="1" dirty="0">
                <a:solidFill>
                  <a:schemeClr val="bg1"/>
                </a:solidFill>
                <a:latin typeface="Gilroy Bold" panose="00000800000000000000" pitchFamily="50" charset="-52"/>
              </a:rPr>
              <a:t>(ИГК</a:t>
            </a:r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)</a:t>
            </a:r>
            <a:endParaRPr lang="ru-RU" sz="1100" b="1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50125" y="4472676"/>
            <a:ext cx="1863830" cy="497917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rgbClr val="E25E2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anose="00000800000000000000" pitchFamily="50" charset="-52"/>
              </a:rPr>
              <a:t>Отчетность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45187" y="3527307"/>
            <a:ext cx="1727494" cy="497917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rgbClr val="E25E2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anose="00000800000000000000" pitchFamily="50" charset="-52"/>
              </a:rPr>
              <a:t>Взаимодействие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kern="12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(регулирование ГОЗ)</a:t>
            </a:r>
            <a:endParaRPr kumimoji="0" lang="ru-RU" sz="100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roy Bold" panose="00000800000000000000" pitchFamily="50" charset="-5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136304" y="2614305"/>
            <a:ext cx="1777651" cy="497917"/>
          </a:xfrm>
          <a:prstGeom prst="roundRect">
            <a:avLst/>
          </a:prstGeom>
          <a:solidFill>
            <a:schemeClr val="accent1">
              <a:alpha val="20000"/>
            </a:schemeClr>
          </a:solidFill>
          <a:ln w="25400" cap="flat" cmpd="sng" algn="ctr">
            <a:solidFill>
              <a:srgbClr val="E25E28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anose="00000800000000000000" pitchFamily="50" charset="-52"/>
              </a:rPr>
              <a:t>Отдельный банковский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anose="00000800000000000000" pitchFamily="50" charset="-52"/>
              </a:rPr>
              <a:t> счет</a:t>
            </a:r>
            <a:endParaRPr kumimoji="0" lang="ru-RU" sz="14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Gilroy Bold" panose="00000800000000000000" pitchFamily="50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731" y="3287540"/>
            <a:ext cx="2129514" cy="10668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1058280" y="1169001"/>
            <a:ext cx="968430" cy="727033"/>
            <a:chOff x="7122934" y="3276522"/>
            <a:chExt cx="3353283" cy="2517422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58795" y="3276522"/>
              <a:ext cx="2517422" cy="2517422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22" t="18333" r="11842" b="14592"/>
            <a:stretch/>
          </p:blipFill>
          <p:spPr>
            <a:xfrm>
              <a:off x="7122934" y="3461650"/>
              <a:ext cx="3166199" cy="2044837"/>
            </a:xfrm>
            <a:prstGeom prst="rect">
              <a:avLst/>
            </a:prstGeom>
          </p:spPr>
        </p:pic>
      </p:grpSp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936" y="2624709"/>
            <a:ext cx="727033" cy="72703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936" y="3788075"/>
            <a:ext cx="727033" cy="72703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4653" y="5035198"/>
            <a:ext cx="727033" cy="727033"/>
          </a:xfrm>
          <a:prstGeom prst="rect">
            <a:avLst/>
          </a:prstGeom>
        </p:spPr>
      </p:pic>
      <p:sp>
        <p:nvSpPr>
          <p:cNvPr id="25" name="Скругленный прямоугольник 24"/>
          <p:cNvSpPr/>
          <p:nvPr/>
        </p:nvSpPr>
        <p:spPr>
          <a:xfrm>
            <a:off x="10129809" y="3102533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Генеральная</a:t>
            </a:r>
            <a:b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</a:br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прокуратура РФ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129809" y="4283786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bg1"/>
                </a:solidFill>
                <a:latin typeface="Gilroy" panose="00000500000000000000" pitchFamily="50" charset="-52"/>
              </a:rPr>
              <a:t>Федеральная </a:t>
            </a:r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антимонопольная </a:t>
            </a:r>
            <a:b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</a:br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служба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0140966" y="5535440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err="1" smtClean="0">
                <a:solidFill>
                  <a:schemeClr val="bg1"/>
                </a:solidFill>
                <a:latin typeface="Gilroy" panose="00000500000000000000" pitchFamily="50" charset="-52"/>
              </a:rPr>
              <a:t>Минпромторг</a:t>
            </a:r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/>
            </a:r>
            <a:b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</a:br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России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525" y="2756839"/>
            <a:ext cx="709847" cy="75598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463" y="3925301"/>
            <a:ext cx="783106" cy="78310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010"/>
          <a:stretch/>
        </p:blipFill>
        <p:spPr>
          <a:xfrm>
            <a:off x="9812258" y="5271543"/>
            <a:ext cx="669994" cy="590525"/>
          </a:xfrm>
          <a:prstGeom prst="rect">
            <a:avLst/>
          </a:prstGeom>
        </p:spPr>
      </p:pic>
      <p:grpSp>
        <p:nvGrpSpPr>
          <p:cNvPr id="47" name="Группа 46"/>
          <p:cNvGrpSpPr/>
          <p:nvPr/>
        </p:nvGrpSpPr>
        <p:grpSpPr>
          <a:xfrm>
            <a:off x="3525539" y="5032876"/>
            <a:ext cx="4437278" cy="1149119"/>
            <a:chOff x="2744982" y="5139848"/>
            <a:chExt cx="4437278" cy="1149119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5454765" y="5712967"/>
              <a:ext cx="1727495" cy="576000"/>
            </a:xfrm>
            <a:prstGeom prst="roundRect">
              <a:avLst/>
            </a:prstGeom>
            <a:noFill/>
            <a:ln w="25400" cap="flat" cmpd="sng" algn="ctr">
              <a:solidFill>
                <a:srgbClr val="E25E28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9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ЕИС ГОЗ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9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(Минобороны России)</a:t>
              </a:r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44982" y="5148973"/>
              <a:ext cx="727033" cy="727033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0239" y="5139848"/>
              <a:ext cx="693726" cy="763847"/>
            </a:xfrm>
            <a:prstGeom prst="rect">
              <a:avLst/>
            </a:prstGeom>
          </p:spPr>
        </p:pic>
      </p:grpSp>
      <p:cxnSp>
        <p:nvCxnSpPr>
          <p:cNvPr id="33" name="Соединительная линия уступом 32"/>
          <p:cNvCxnSpPr>
            <a:stCxn id="21" idx="1"/>
            <a:endCxn id="13" idx="3"/>
          </p:cNvCxnSpPr>
          <p:nvPr/>
        </p:nvCxnSpPr>
        <p:spPr>
          <a:xfrm rot="10800000" flipV="1">
            <a:off x="8972682" y="2988226"/>
            <a:ext cx="588255" cy="788040"/>
          </a:xfrm>
          <a:prstGeom prst="bentConnector3">
            <a:avLst/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5" name="Соединительная линия уступом 34"/>
          <p:cNvCxnSpPr>
            <a:stCxn id="22" idx="1"/>
            <a:endCxn id="13" idx="3"/>
          </p:cNvCxnSpPr>
          <p:nvPr/>
        </p:nvCxnSpPr>
        <p:spPr>
          <a:xfrm rot="10800000">
            <a:off x="8972682" y="3776266"/>
            <a:ext cx="588255" cy="375326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6" name="Соединительная линия уступом 35"/>
          <p:cNvCxnSpPr>
            <a:stCxn id="23" idx="1"/>
            <a:endCxn id="13" idx="3"/>
          </p:cNvCxnSpPr>
          <p:nvPr/>
        </p:nvCxnSpPr>
        <p:spPr>
          <a:xfrm rot="10800000">
            <a:off x="8972681" y="3776267"/>
            <a:ext cx="591972" cy="1622449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2" name="Равнобедренный треугольник 61"/>
          <p:cNvSpPr/>
          <p:nvPr/>
        </p:nvSpPr>
        <p:spPr>
          <a:xfrm rot="10800000">
            <a:off x="5845264" y="3274142"/>
            <a:ext cx="163129" cy="140629"/>
          </a:xfrm>
          <a:prstGeom prst="triangle">
            <a:avLst/>
          </a:prstGeom>
          <a:solidFill>
            <a:srgbClr val="E25E2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3" name="Равнобедренный треугольник 62"/>
          <p:cNvSpPr/>
          <p:nvPr/>
        </p:nvSpPr>
        <p:spPr>
          <a:xfrm rot="16200000">
            <a:off x="6938096" y="3717919"/>
            <a:ext cx="163129" cy="140629"/>
          </a:xfrm>
          <a:prstGeom prst="triangle">
            <a:avLst/>
          </a:prstGeom>
          <a:solidFill>
            <a:srgbClr val="E25E2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4" name="Равнобедренный треугольник 63"/>
          <p:cNvSpPr/>
          <p:nvPr/>
        </p:nvSpPr>
        <p:spPr>
          <a:xfrm rot="10800000">
            <a:off x="5836923" y="4184106"/>
            <a:ext cx="163129" cy="140629"/>
          </a:xfrm>
          <a:prstGeom prst="triangle">
            <a:avLst/>
          </a:prstGeom>
          <a:solidFill>
            <a:srgbClr val="E25E2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910707" y="5605994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Росфинмониторинг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cxnSp>
        <p:nvCxnSpPr>
          <p:cNvPr id="50" name="Соединительная линия уступом 49"/>
          <p:cNvCxnSpPr>
            <a:stCxn id="57" idx="3"/>
            <a:endCxn id="10" idx="1"/>
          </p:cNvCxnSpPr>
          <p:nvPr/>
        </p:nvCxnSpPr>
        <p:spPr>
          <a:xfrm>
            <a:off x="1869661" y="2064322"/>
            <a:ext cx="572441" cy="433111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43" name="Группа 42"/>
          <p:cNvGrpSpPr/>
          <p:nvPr/>
        </p:nvGrpSpPr>
        <p:grpSpPr>
          <a:xfrm>
            <a:off x="7592442" y="5116717"/>
            <a:ext cx="1015428" cy="727033"/>
            <a:chOff x="1713554" y="3276522"/>
            <a:chExt cx="3516018" cy="2517422"/>
          </a:xfrm>
        </p:grpSpPr>
        <p:pic>
          <p:nvPicPr>
            <p:cNvPr id="44" name="Рисунок 4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5503" y="3276522"/>
              <a:ext cx="2517422" cy="2517422"/>
            </a:xfrm>
            <a:prstGeom prst="rect">
              <a:avLst/>
            </a:prstGeom>
          </p:spPr>
        </p:pic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554" y="3338713"/>
              <a:ext cx="3516018" cy="2318303"/>
            </a:xfrm>
            <a:prstGeom prst="rect">
              <a:avLst/>
            </a:prstGeom>
          </p:spPr>
        </p:pic>
      </p:grpSp>
      <p:sp>
        <p:nvSpPr>
          <p:cNvPr id="55" name="Скругленный прямоугольник 54"/>
          <p:cNvSpPr/>
          <p:nvPr/>
        </p:nvSpPr>
        <p:spPr>
          <a:xfrm>
            <a:off x="181780" y="2613034"/>
            <a:ext cx="1672432" cy="523636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Головные исполнители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181780" y="3332164"/>
            <a:ext cx="1672432" cy="523636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Исполнители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197229" y="1776322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Государственный заказчик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cxnSp>
        <p:nvCxnSpPr>
          <p:cNvPr id="60" name="Соединительная линия уступом 59"/>
          <p:cNvCxnSpPr>
            <a:stCxn id="55" idx="3"/>
            <a:endCxn id="10" idx="1"/>
          </p:cNvCxnSpPr>
          <p:nvPr/>
        </p:nvCxnSpPr>
        <p:spPr>
          <a:xfrm flipV="1">
            <a:off x="1854212" y="2497433"/>
            <a:ext cx="587890" cy="377419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5" name="Соединительная линия уступом 64"/>
          <p:cNvCxnSpPr>
            <a:stCxn id="55" idx="3"/>
            <a:endCxn id="11" idx="1"/>
          </p:cNvCxnSpPr>
          <p:nvPr/>
        </p:nvCxnSpPr>
        <p:spPr>
          <a:xfrm>
            <a:off x="1854212" y="2874852"/>
            <a:ext cx="587890" cy="346769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6" name="Соединительная линия уступом 65"/>
          <p:cNvCxnSpPr>
            <a:stCxn id="56" idx="3"/>
            <a:endCxn id="11" idx="1"/>
          </p:cNvCxnSpPr>
          <p:nvPr/>
        </p:nvCxnSpPr>
        <p:spPr>
          <a:xfrm flipV="1">
            <a:off x="1854212" y="3221621"/>
            <a:ext cx="587890" cy="372361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9" name="Соединительная линия уступом 68"/>
          <p:cNvCxnSpPr>
            <a:stCxn id="10" idx="3"/>
            <a:endCxn id="14" idx="1"/>
          </p:cNvCxnSpPr>
          <p:nvPr/>
        </p:nvCxnSpPr>
        <p:spPr>
          <a:xfrm>
            <a:off x="4486341" y="2497433"/>
            <a:ext cx="649963" cy="365831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Соединительная линия уступом 71"/>
          <p:cNvCxnSpPr>
            <a:stCxn id="11" idx="3"/>
            <a:endCxn id="14" idx="1"/>
          </p:cNvCxnSpPr>
          <p:nvPr/>
        </p:nvCxnSpPr>
        <p:spPr>
          <a:xfrm flipV="1">
            <a:off x="4467437" y="2863264"/>
            <a:ext cx="668867" cy="358357"/>
          </a:xfrm>
          <a:prstGeom prst="bentConnector3">
            <a:avLst>
              <a:gd name="adj1" fmla="val 50000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1" name="Скругленный прямоугольник 80"/>
          <p:cNvSpPr/>
          <p:nvPr/>
        </p:nvSpPr>
        <p:spPr>
          <a:xfrm>
            <a:off x="10129809" y="688437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Банк России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cxnSp>
        <p:nvCxnSpPr>
          <p:cNvPr id="82" name="Соединительная линия уступом 81"/>
          <p:cNvCxnSpPr>
            <a:stCxn id="81" idx="1"/>
            <a:endCxn id="13" idx="3"/>
          </p:cNvCxnSpPr>
          <p:nvPr/>
        </p:nvCxnSpPr>
        <p:spPr>
          <a:xfrm rot="10800000" flipV="1">
            <a:off x="8972681" y="976436"/>
            <a:ext cx="1157128" cy="2799829"/>
          </a:xfrm>
          <a:prstGeom prst="bentConnector3">
            <a:avLst>
              <a:gd name="adj1" fmla="val 73872"/>
            </a:avLst>
          </a:prstGeom>
          <a:noFill/>
          <a:ln w="9525" cap="flat">
            <a:solidFill>
              <a:schemeClr val="accent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4" name="Рисунок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8768" y="255294"/>
            <a:ext cx="727033" cy="7270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844"/>
          <a:stretch/>
        </p:blipFill>
        <p:spPr>
          <a:xfrm>
            <a:off x="9803251" y="473365"/>
            <a:ext cx="653116" cy="625712"/>
          </a:xfrm>
          <a:prstGeom prst="rect">
            <a:avLst/>
          </a:prstGeom>
        </p:spPr>
      </p:pic>
      <p:sp>
        <p:nvSpPr>
          <p:cNvPr id="87" name="Равнобедренный треугольник 86"/>
          <p:cNvSpPr/>
          <p:nvPr/>
        </p:nvSpPr>
        <p:spPr>
          <a:xfrm rot="10800000">
            <a:off x="6534700" y="5217979"/>
            <a:ext cx="163129" cy="140629"/>
          </a:xfrm>
          <a:prstGeom prst="triangle">
            <a:avLst/>
          </a:prstGeom>
          <a:solidFill>
            <a:srgbClr val="E25E2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8" name="Равнобедренный треугольник 87"/>
          <p:cNvSpPr/>
          <p:nvPr/>
        </p:nvSpPr>
        <p:spPr>
          <a:xfrm rot="10800000">
            <a:off x="5208357" y="5220651"/>
            <a:ext cx="163129" cy="140629"/>
          </a:xfrm>
          <a:prstGeom prst="triangle">
            <a:avLst/>
          </a:prstGeom>
          <a:solidFill>
            <a:srgbClr val="E25E28"/>
          </a:solidFill>
          <a:ln w="25400" cap="flat">
            <a:noFill/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9" name="Скругленный прямоугольник 88"/>
          <p:cNvSpPr/>
          <p:nvPr/>
        </p:nvSpPr>
        <p:spPr>
          <a:xfrm>
            <a:off x="10129809" y="1907946"/>
            <a:ext cx="1672432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Минобороны России</a:t>
            </a:r>
            <a:endParaRPr lang="ru-RU" sz="9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9612948" y="1416776"/>
            <a:ext cx="1015428" cy="727033"/>
            <a:chOff x="1713554" y="3276522"/>
            <a:chExt cx="3516018" cy="2517422"/>
          </a:xfrm>
        </p:grpSpPr>
        <p:pic>
          <p:nvPicPr>
            <p:cNvPr id="92" name="Рисунок 9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5503" y="3276522"/>
              <a:ext cx="2517422" cy="2517422"/>
            </a:xfrm>
            <a:prstGeom prst="rect">
              <a:avLst/>
            </a:prstGeom>
          </p:spPr>
        </p:pic>
        <p:pic>
          <p:nvPicPr>
            <p:cNvPr id="93" name="Рисунок 9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3554" y="3338713"/>
              <a:ext cx="3516018" cy="23183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354256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4">
            <a:extLst>
              <a:ext uri="{FF2B5EF4-FFF2-40B4-BE49-F238E27FC236}">
                <a16:creationId xmlns:a16="http://schemas.microsoft.com/office/drawing/2014/main" id="{4B735D0C-0F53-4424-9649-6B5BC3269B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r="37085"/>
          <a:stretch/>
        </p:blipFill>
        <p:spPr>
          <a:xfrm>
            <a:off x="7918925" y="0"/>
            <a:ext cx="4273075" cy="6858000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308289" y="2797778"/>
            <a:ext cx="3833216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МОНИТОРИНГ РАСЧЕТОВ</a:t>
            </a:r>
            <a:endParaRPr lang="ru-RU" sz="1100" b="1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964324" y="5616352"/>
            <a:ext cx="3833216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ПЕРЕДАЧА ИНФОРМАЦИИ В ЕИС ГОЗ</a:t>
            </a:r>
            <a:endParaRPr lang="ru-RU" sz="1100" b="1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526967" y="3737303"/>
            <a:ext cx="3833216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ЗАПРОС ДОКУМЕНТОВ </a:t>
            </a:r>
          </a:p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" panose="00000500000000000000" pitchFamily="50" charset="-52"/>
              </a:rPr>
              <a:t>(при необходимости)</a:t>
            </a:r>
            <a:endParaRPr lang="ru-RU" sz="1100" b="1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745645" y="4676828"/>
            <a:ext cx="3833216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ПРОВЕДЕНИЕ,</a:t>
            </a:r>
            <a:r>
              <a:rPr lang="en-US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 </a:t>
            </a:r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ПРИОСТАНОВКА, ОТКАЗ В ОПЕРАЦИИ</a:t>
            </a:r>
            <a:endParaRPr lang="ru-RU" sz="1100" b="1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89611" y="1858254"/>
            <a:ext cx="3833216" cy="576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ОТКРЫТИЕ, ЗАКРЫТИЕ ОТДЕЛЬНЫХ СЧЕТОВ</a:t>
            </a:r>
          </a:p>
          <a:p>
            <a:pPr algn="ctr"/>
            <a:r>
              <a:rPr lang="ru-RU" sz="1100" dirty="0" smtClean="0">
                <a:solidFill>
                  <a:schemeClr val="bg1"/>
                </a:solidFill>
                <a:latin typeface="Gilroy" panose="00000500000000000000" pitchFamily="50" charset="-52"/>
              </a:rPr>
              <a:t>(ОБС </a:t>
            </a:r>
            <a:r>
              <a:rPr lang="ru-RU" sz="1100" dirty="0">
                <a:solidFill>
                  <a:schemeClr val="bg1"/>
                </a:solidFill>
                <a:latin typeface="Gilroy" panose="00000500000000000000" pitchFamily="50" charset="-52"/>
              </a:rPr>
              <a:t>– вид банковских </a:t>
            </a:r>
            <a:r>
              <a:rPr lang="ru-RU" sz="1100" dirty="0" smtClean="0">
                <a:solidFill>
                  <a:schemeClr val="bg1"/>
                </a:solidFill>
                <a:latin typeface="Gilroy" panose="00000500000000000000" pitchFamily="50" charset="-52"/>
              </a:rPr>
              <a:t>счетов)</a:t>
            </a:r>
            <a:endParaRPr lang="ru-RU" sz="1100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1090331" y="662213"/>
            <a:ext cx="10237533" cy="698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80000"/>
              </a:lnSpc>
              <a:defRPr sz="28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lang="ru-RU" sz="2440" dirty="0"/>
              <a:t>Система контроля за использованием денежных средств, выделенных на гособоронзаказ</a:t>
            </a:r>
          </a:p>
        </p:txBody>
      </p:sp>
      <p:sp>
        <p:nvSpPr>
          <p:cNvPr id="10" name="TextBox 2"/>
          <p:cNvSpPr txBox="1"/>
          <p:nvPr/>
        </p:nvSpPr>
        <p:spPr>
          <a:xfrm>
            <a:off x="371693" y="627488"/>
            <a:ext cx="453007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dirty="0" smtClean="0"/>
              <a:t>0</a:t>
            </a:r>
            <a:r>
              <a:rPr lang="ru-RU" smtClean="0"/>
              <a:t>3</a:t>
            </a:r>
            <a:endParaRPr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611" y="1778315"/>
            <a:ext cx="720000" cy="7200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3289" y="2725778"/>
            <a:ext cx="720000" cy="720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967" y="3625511"/>
            <a:ext cx="720000" cy="72000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8073" y="4604828"/>
            <a:ext cx="720000" cy="7200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324" y="5544352"/>
            <a:ext cx="720000" cy="720000"/>
          </a:xfrm>
          <a:prstGeom prst="rect">
            <a:avLst/>
          </a:prstGeom>
        </p:spPr>
      </p:pic>
      <p:cxnSp>
        <p:nvCxnSpPr>
          <p:cNvPr id="20" name="Соединительная линия уступом 19"/>
          <p:cNvCxnSpPr>
            <a:stCxn id="12" idx="2"/>
            <a:endCxn id="13" idx="1"/>
          </p:cNvCxnSpPr>
          <p:nvPr/>
        </p:nvCxnSpPr>
        <p:spPr>
          <a:xfrm rot="16200000" flipH="1">
            <a:off x="1740219" y="2362707"/>
            <a:ext cx="587463" cy="858678"/>
          </a:xfrm>
          <a:prstGeom prst="bentConnector2">
            <a:avLst/>
          </a:prstGeom>
          <a:noFill/>
          <a:ln w="635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Соединительная линия уступом 20"/>
          <p:cNvCxnSpPr>
            <a:stCxn id="13" idx="2"/>
            <a:endCxn id="14" idx="1"/>
          </p:cNvCxnSpPr>
          <p:nvPr/>
        </p:nvCxnSpPr>
        <p:spPr>
          <a:xfrm rot="16200000" flipH="1">
            <a:off x="2982762" y="3286305"/>
            <a:ext cx="539733" cy="858678"/>
          </a:xfrm>
          <a:prstGeom prst="bentConnector2">
            <a:avLst/>
          </a:prstGeom>
          <a:noFill/>
          <a:ln w="635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2" name="Соединительная линия уступом 21"/>
          <p:cNvCxnSpPr>
            <a:stCxn id="14" idx="2"/>
            <a:endCxn id="15" idx="1"/>
          </p:cNvCxnSpPr>
          <p:nvPr/>
        </p:nvCxnSpPr>
        <p:spPr>
          <a:xfrm rot="16200000" flipH="1">
            <a:off x="4165362" y="4222116"/>
            <a:ext cx="619317" cy="866106"/>
          </a:xfrm>
          <a:prstGeom prst="bentConnector2">
            <a:avLst/>
          </a:prstGeom>
          <a:noFill/>
          <a:ln w="635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3" name="Соединительная линия уступом 22"/>
          <p:cNvCxnSpPr>
            <a:stCxn id="15" idx="2"/>
            <a:endCxn id="16" idx="1"/>
          </p:cNvCxnSpPr>
          <p:nvPr/>
        </p:nvCxnSpPr>
        <p:spPr>
          <a:xfrm rot="16200000" flipH="1">
            <a:off x="5403936" y="5188964"/>
            <a:ext cx="579524" cy="851251"/>
          </a:xfrm>
          <a:prstGeom prst="bentConnector2">
            <a:avLst/>
          </a:prstGeom>
          <a:noFill/>
          <a:ln w="635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30" name="Рисунок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3616" y="1958315"/>
            <a:ext cx="343511" cy="3600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3289" y="2906044"/>
            <a:ext cx="360000" cy="36000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9323" y="5724352"/>
            <a:ext cx="360000" cy="360000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664" y="3805512"/>
            <a:ext cx="298605" cy="360000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88072" y="4783957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6563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4325" y="0"/>
            <a:ext cx="4257675" cy="6858000"/>
          </a:xfrm>
          <a:prstGeom prst="rect">
            <a:avLst/>
          </a:prstGeom>
        </p:spPr>
      </p:pic>
      <p:sp>
        <p:nvSpPr>
          <p:cNvPr id="3" name="Заголовок 1"/>
          <p:cNvSpPr txBox="1"/>
          <p:nvPr/>
        </p:nvSpPr>
        <p:spPr>
          <a:xfrm>
            <a:off x="1083606" y="645769"/>
            <a:ext cx="9235143" cy="4165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795527">
              <a:lnSpc>
                <a:spcPct val="80000"/>
              </a:lnSpc>
              <a:defRPr sz="2436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/>
              <a:t>Вопросы перевода </a:t>
            </a:r>
            <a:r>
              <a:rPr lang="ru-RU" dirty="0" err="1"/>
              <a:t>госконтрактов</a:t>
            </a:r>
            <a:r>
              <a:rPr lang="ru-RU" dirty="0"/>
              <a:t> ГК «</a:t>
            </a:r>
            <a:r>
              <a:rPr lang="ru-RU" dirty="0" err="1"/>
              <a:t>Роскосмос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4" name="TextBox 26"/>
          <p:cNvSpPr txBox="1"/>
          <p:nvPr/>
        </p:nvSpPr>
        <p:spPr>
          <a:xfrm>
            <a:off x="371692" y="627488"/>
            <a:ext cx="4642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04</a:t>
            </a:r>
            <a:endParaRPr dirty="0"/>
          </a:p>
        </p:txBody>
      </p:sp>
      <p:sp>
        <p:nvSpPr>
          <p:cNvPr id="6" name="TextBox 67"/>
          <p:cNvSpPr txBox="1"/>
          <p:nvPr/>
        </p:nvSpPr>
        <p:spPr>
          <a:xfrm>
            <a:off x="520157" y="2595942"/>
            <a:ext cx="9798591" cy="14157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ru-RU" u="sng" dirty="0" smtClean="0"/>
              <a:t>Распоряжение </a:t>
            </a:r>
            <a:r>
              <a:rPr lang="ru-RU" u="sng" dirty="0"/>
              <a:t>Правительства Российской Федерации от 30 декабря 2020 г. № </a:t>
            </a:r>
            <a:r>
              <a:rPr lang="ru-RU" u="sng" dirty="0" smtClean="0"/>
              <a:t>3676-р</a:t>
            </a:r>
            <a:endParaRPr lang="ru-RU" b="1" u="sng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С 01 января 2021 года банковское сопровождение государственных контрактов ГК «Роскосмос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».</a:t>
            </a:r>
            <a:endParaRPr lang="ru-RU" sz="1400" dirty="0">
              <a:solidFill>
                <a:srgbClr val="FFFFFF"/>
              </a:solidFill>
              <a:latin typeface="Gilroy" panose="00000500000000000000" pitchFamily="50" charset="-52"/>
              <a:ea typeface="+mn-ea"/>
              <a:cs typeface="+mn-cs"/>
              <a:sym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Перевод остатков денежных средств в ПАО «Промсвязьбанк» до 1 марта 2021 г.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Дальнейшие платежи по лицевым счетам 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запрещены.</a:t>
            </a:r>
            <a:endParaRPr lang="ru-RU" sz="1400" dirty="0">
              <a:solidFill>
                <a:srgbClr val="FFFFFF"/>
              </a:solidFill>
              <a:latin typeface="Gilroy" panose="00000500000000000000" pitchFamily="50" charset="-52"/>
              <a:ea typeface="+mn-ea"/>
              <a:cs typeface="+mn-cs"/>
              <a:sym typeface="Calibri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Дополнительное соглашение к контракту о переходе на банковское сопровождение требуется к первому платежу с отдельного 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  <a:ea typeface="+mn-ea"/>
                <a:cs typeface="+mn-cs"/>
                <a:sym typeface="Calibri"/>
              </a:rPr>
              <a:t>счета.</a:t>
            </a:r>
            <a:endParaRPr lang="ru-RU" sz="1400" dirty="0">
              <a:solidFill>
                <a:srgbClr val="FFFFFF"/>
              </a:solidFill>
              <a:latin typeface="Gilroy" panose="00000500000000000000" pitchFamily="50" charset="-52"/>
              <a:ea typeface="+mn-ea"/>
              <a:cs typeface="+mn-cs"/>
              <a:sym typeface="Calibri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56" y="2708329"/>
            <a:ext cx="370039" cy="36000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489341" y="4216996"/>
            <a:ext cx="823494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Используется 25-значный цифровой код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>. 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>Если </a:t>
            </a: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ИГК нет, либо состоит 20 знаков, требуется дополнительное 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>соглашение к контракту.</a:t>
            </a:r>
            <a:endParaRPr lang="ru-RU" sz="1400" dirty="0">
              <a:solidFill>
                <a:srgbClr val="FFFFFF"/>
              </a:solidFill>
              <a:latin typeface="Gilroy" panose="00000500000000000000" pitchFamily="50" charset="-52"/>
            </a:endParaRPr>
          </a:p>
        </p:txBody>
      </p:sp>
      <p:sp>
        <p:nvSpPr>
          <p:cNvPr id="15" name="TextBox 67"/>
          <p:cNvSpPr txBox="1"/>
          <p:nvPr/>
        </p:nvSpPr>
        <p:spPr>
          <a:xfrm>
            <a:off x="535061" y="3957571"/>
            <a:ext cx="661483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pPr defTabSz="265113"/>
            <a:r>
              <a:rPr lang="ru-RU" b="1" dirty="0" smtClean="0"/>
              <a:t>	</a:t>
            </a:r>
            <a:r>
              <a:rPr lang="ru-RU" b="1" u="sng" dirty="0" smtClean="0"/>
              <a:t>Идентификатор государственного контракта (ИГК).</a:t>
            </a:r>
            <a:endParaRPr lang="ru-RU" b="1" u="sng" dirty="0"/>
          </a:p>
        </p:txBody>
      </p:sp>
      <p:sp>
        <p:nvSpPr>
          <p:cNvPr id="17" name="TextBox 67"/>
          <p:cNvSpPr txBox="1"/>
          <p:nvPr/>
        </p:nvSpPr>
        <p:spPr>
          <a:xfrm>
            <a:off x="535061" y="4897528"/>
            <a:ext cx="6614833" cy="3385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pPr>
              <a:tabLst>
                <a:tab pos="265113" algn="l"/>
              </a:tabLst>
            </a:pPr>
            <a:r>
              <a:rPr lang="ru-RU" b="1" dirty="0" smtClean="0"/>
              <a:t>	</a:t>
            </a:r>
            <a:r>
              <a:rPr lang="ru-RU" b="1" u="sng" dirty="0" smtClean="0"/>
              <a:t>Очередность </a:t>
            </a:r>
            <a:r>
              <a:rPr lang="ru-RU" b="1" u="sng" dirty="0"/>
              <a:t>открытия отдельных счетов (ОБС).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89340" y="5236082"/>
            <a:ext cx="862722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По </a:t>
            </a:r>
            <a:r>
              <a:rPr lang="ru-RU" sz="1400" dirty="0" smtClean="0">
                <a:solidFill>
                  <a:schemeClr val="accent1"/>
                </a:solidFill>
                <a:latin typeface="Gilroy Bold" panose="00000800000000000000" pitchFamily="50" charset="-52"/>
              </a:rPr>
              <a:t>вновь заключенным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> </a:t>
            </a: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контрактам ОБС открываются сначала заказчиком, </a:t>
            </a: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/>
            </a:r>
            <a:b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</a:br>
            <a:r>
              <a:rPr lang="ru-RU" sz="1400" dirty="0" smtClean="0">
                <a:solidFill>
                  <a:srgbClr val="FFFFFF"/>
                </a:solidFill>
                <a:latin typeface="Gilroy" panose="00000500000000000000" pitchFamily="50" charset="-52"/>
              </a:rPr>
              <a:t>потом </a:t>
            </a: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исполнителем - поставщиком. </a:t>
            </a:r>
          </a:p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По </a:t>
            </a:r>
            <a:r>
              <a:rPr lang="ru-RU" sz="1400" dirty="0">
                <a:solidFill>
                  <a:schemeClr val="accent1"/>
                </a:solidFill>
                <a:latin typeface="Gilroy Bold" panose="00000800000000000000" pitchFamily="50" charset="-52"/>
              </a:rPr>
              <a:t>переводным</a:t>
            </a:r>
            <a:r>
              <a:rPr lang="ru-RU" sz="1400" dirty="0">
                <a:solidFill>
                  <a:srgbClr val="FFFFFF"/>
                </a:solidFill>
                <a:latin typeface="Gilroy" panose="00000500000000000000" pitchFamily="50" charset="-52"/>
              </a:rPr>
              <a:t> контрактам ОБС - очередность не соблюдается.</a:t>
            </a:r>
          </a:p>
        </p:txBody>
      </p:sp>
      <p:sp>
        <p:nvSpPr>
          <p:cNvPr id="19" name="TextBox 67"/>
          <p:cNvSpPr txBox="1"/>
          <p:nvPr/>
        </p:nvSpPr>
        <p:spPr>
          <a:xfrm>
            <a:off x="520158" y="1108285"/>
            <a:ext cx="8172054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16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pPr defTabSz="357188">
              <a:tabLst>
                <a:tab pos="265113" algn="l"/>
              </a:tabLst>
            </a:pPr>
            <a:r>
              <a:rPr lang="en-US" b="1" dirty="0"/>
              <a:t>	</a:t>
            </a:r>
            <a:r>
              <a:rPr lang="ru-RU" b="1" dirty="0" smtClean="0"/>
              <a:t>Применение банковского сопровождения расчетов в отношении государственных контрактов иных </a:t>
            </a:r>
            <a:r>
              <a:rPr lang="ru-RU" b="1" dirty="0"/>
              <a:t>(не Минобороны России) государственных </a:t>
            </a:r>
            <a:r>
              <a:rPr lang="ru-RU" b="1" dirty="0" smtClean="0"/>
              <a:t>заказчиков возможно </a:t>
            </a:r>
            <a:r>
              <a:rPr lang="ru-RU" dirty="0" smtClean="0"/>
              <a:t>при </a:t>
            </a:r>
            <a:r>
              <a:rPr lang="ru-RU" dirty="0"/>
              <a:t>принятии Правительством Российской Федерации </a:t>
            </a:r>
            <a:r>
              <a:rPr lang="ru-RU" dirty="0" smtClean="0"/>
              <a:t>решения (издания распоряжения), основанного </a:t>
            </a:r>
            <a:r>
              <a:rPr lang="ru-RU" dirty="0"/>
              <a:t>на </a:t>
            </a:r>
            <a:r>
              <a:rPr lang="ru-RU" dirty="0" smtClean="0"/>
              <a:t>обращении соответствующего государственного заказчика</a:t>
            </a:r>
            <a:endParaRPr lang="ru-RU" b="1" dirty="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156" y="1373795"/>
            <a:ext cx="374905" cy="36000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550" y="4947205"/>
            <a:ext cx="343511" cy="36000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692" y="3955290"/>
            <a:ext cx="360000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9931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1">
            <a:extLst>
              <a:ext uri="{FF2B5EF4-FFF2-40B4-BE49-F238E27FC236}">
                <a16:creationId xmlns:a16="http://schemas.microsoft.com/office/drawing/2014/main" id="{1A2D6A3E-82DD-4762-81F5-0CDE494DD59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r="2936"/>
          <a:stretch/>
        </p:blipFill>
        <p:spPr>
          <a:xfrm rot="5400000">
            <a:off x="6625397" y="1299275"/>
            <a:ext cx="6858002" cy="4256795"/>
          </a:xfrm>
          <a:prstGeom prst="rect">
            <a:avLst/>
          </a:prstGeom>
        </p:spPr>
      </p:pic>
      <p:sp>
        <p:nvSpPr>
          <p:cNvPr id="2" name="Заголовок 1"/>
          <p:cNvSpPr txBox="1"/>
          <p:nvPr/>
        </p:nvSpPr>
        <p:spPr>
          <a:xfrm>
            <a:off x="1083606" y="645769"/>
            <a:ext cx="9235143" cy="443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795527">
              <a:lnSpc>
                <a:spcPct val="80000"/>
              </a:lnSpc>
              <a:defRPr sz="2436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Особенности банковского сопровождения гособоронзаказа</a:t>
            </a:r>
            <a:endParaRPr lang="ru-RU" dirty="0"/>
          </a:p>
        </p:txBody>
      </p:sp>
      <p:sp>
        <p:nvSpPr>
          <p:cNvPr id="3" name="TextBox 26"/>
          <p:cNvSpPr txBox="1"/>
          <p:nvPr/>
        </p:nvSpPr>
        <p:spPr>
          <a:xfrm>
            <a:off x="371692" y="627488"/>
            <a:ext cx="45461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05</a:t>
            </a:r>
            <a:endParaRPr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1380" y="1333297"/>
            <a:ext cx="7230060" cy="468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Gilroy Bold" panose="00000800000000000000" pitchFamily="50" charset="-52"/>
              </a:rPr>
              <a:t>Получение прибыли, возмещение расходов на запас после исполнения контракта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1380" y="2361170"/>
            <a:ext cx="7230060" cy="468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Gilroy Bold" panose="00000800000000000000" pitchFamily="50" charset="-52"/>
              </a:rPr>
              <a:t>Закрытие отдельного счета исполнителем после исполнения государственного контракта, либо </a:t>
            </a:r>
            <a:r>
              <a:rPr lang="ru-RU" sz="1200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при отсутствии денежных средств на данном отдельном счете </a:t>
            </a:r>
            <a:endParaRPr lang="ru-RU" sz="1200" dirty="0">
              <a:solidFill>
                <a:schemeClr val="bg1"/>
              </a:solidFill>
              <a:latin typeface="Gilroy Bold" panose="00000800000000000000" pitchFamily="50" charset="-52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1380" y="3389043"/>
            <a:ext cx="7230060" cy="468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Gilroy Bold" panose="00000800000000000000" pitchFamily="50" charset="-52"/>
              </a:rPr>
              <a:t>Компенсация с отдельного счета расходов, понесенных за счет собственных средств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81380" y="4481814"/>
            <a:ext cx="7230060" cy="468000"/>
          </a:xfrm>
          <a:prstGeom prst="roundRect">
            <a:avLst/>
          </a:prstGeom>
          <a:noFill/>
          <a:ln>
            <a:solidFill>
              <a:srgbClr val="E25E28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Gilroy Bold" panose="00000800000000000000" pitchFamily="50" charset="-52"/>
              </a:rPr>
              <a:t>Общепроизводственные расходы в рамках исполнения ГОЗ возможно оплачивать с отдельного счета</a:t>
            </a:r>
          </a:p>
        </p:txBody>
      </p:sp>
    </p:spTree>
    <p:extLst>
      <p:ext uri="{BB962C8B-B14F-4D97-AF65-F5344CB8AC3E}">
        <p14:creationId xmlns:p14="http://schemas.microsoft.com/office/powerpoint/2010/main" val="5391168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7650" y="0"/>
            <a:ext cx="4324350" cy="6858000"/>
          </a:xfrm>
          <a:prstGeom prst="rect">
            <a:avLst/>
          </a:prstGeom>
        </p:spPr>
      </p:pic>
      <p:sp>
        <p:nvSpPr>
          <p:cNvPr id="17" name="Скругленный прямоугольник 67">
            <a:extLst>
              <a:ext uri="{FF2B5EF4-FFF2-40B4-BE49-F238E27FC236}">
                <a16:creationId xmlns:a16="http://schemas.microsoft.com/office/drawing/2014/main" id="{DE2E828F-3036-4B0B-8588-A7F6CB28C986}"/>
              </a:ext>
            </a:extLst>
          </p:cNvPr>
          <p:cNvSpPr/>
          <p:nvPr/>
        </p:nvSpPr>
        <p:spPr>
          <a:xfrm rot="10800000">
            <a:off x="9216986" y="557783"/>
            <a:ext cx="2584488" cy="1830487"/>
          </a:xfrm>
          <a:prstGeom prst="round2SameRect">
            <a:avLst>
              <a:gd name="adj1" fmla="val 4044"/>
              <a:gd name="adj2" fmla="val 0"/>
            </a:avLst>
          </a:prstGeom>
          <a:solidFill>
            <a:srgbClr val="EA5B0C">
              <a:alpha val="40000"/>
            </a:srgbClr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Заголовок 1"/>
          <p:cNvSpPr txBox="1"/>
          <p:nvPr/>
        </p:nvSpPr>
        <p:spPr>
          <a:xfrm>
            <a:off x="1083606" y="645768"/>
            <a:ext cx="9235143" cy="756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795527">
              <a:lnSpc>
                <a:spcPct val="80000"/>
              </a:lnSpc>
              <a:defRPr sz="2436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Организация нормативно-консультационной работы</a:t>
            </a:r>
            <a:endParaRPr lang="ru-RU" dirty="0"/>
          </a:p>
        </p:txBody>
      </p:sp>
      <p:sp>
        <p:nvSpPr>
          <p:cNvPr id="3" name="TextBox 26"/>
          <p:cNvSpPr txBox="1"/>
          <p:nvPr/>
        </p:nvSpPr>
        <p:spPr>
          <a:xfrm>
            <a:off x="371692" y="627488"/>
            <a:ext cx="454610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400">
                <a:solidFill>
                  <a:srgbClr val="EA5B0C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lvl1pPr>
          </a:lstStyle>
          <a:p>
            <a:r>
              <a:rPr lang="ru-RU" dirty="0" smtClean="0"/>
              <a:t>06</a:t>
            </a:r>
            <a:endParaRPr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231627" y="645768"/>
            <a:ext cx="25698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chemeClr val="bg1"/>
              </a:solidFill>
              <a:latin typeface="Gilroy" panose="00000500000000000000" pitchFamily="50" charset="-52"/>
            </a:endParaRPr>
          </a:p>
          <a:p>
            <a:pPr algn="ctr"/>
            <a:r>
              <a:rPr lang="ru-RU" b="1" u="sng" dirty="0" smtClean="0">
                <a:solidFill>
                  <a:schemeClr val="bg1"/>
                </a:solidFill>
                <a:latin typeface="Gilroy Bold" panose="00000800000000000000" pitchFamily="50" charset="-52"/>
              </a:rPr>
              <a:t>общий почтовый ящик:  </a:t>
            </a:r>
          </a:p>
          <a:p>
            <a:pPr algn="ctr"/>
            <a:endParaRPr lang="ru-RU" b="1" u="sng" dirty="0">
              <a:solidFill>
                <a:schemeClr val="bg1"/>
              </a:solidFill>
              <a:latin typeface="Gilroy Bold" panose="00000800000000000000" pitchFamily="50" charset="-52"/>
              <a:hlinkClick r:id="rId3"/>
            </a:endParaRP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Gilroy" panose="00000500000000000000" pitchFamily="50" charset="-52"/>
                <a:hlinkClick r:id="rId3"/>
              </a:rPr>
              <a:t>info@psbank.ru</a:t>
            </a:r>
            <a:endParaRPr lang="ru-RU" dirty="0">
              <a:solidFill>
                <a:schemeClr val="bg1"/>
              </a:solidFill>
              <a:latin typeface="Gilroy" panose="00000500000000000000" pitchFamily="50" charset="-52"/>
            </a:endParaRPr>
          </a:p>
          <a:p>
            <a:pPr algn="ctr"/>
            <a:endParaRPr lang="ru-RU" dirty="0">
              <a:solidFill>
                <a:schemeClr val="bg1"/>
              </a:solidFill>
              <a:latin typeface="Gilroy" panose="00000500000000000000" pitchFamily="50" charset="-52"/>
            </a:endParaRPr>
          </a:p>
          <a:p>
            <a:pPr algn="ctr"/>
            <a:endParaRPr lang="ru-RU" dirty="0">
              <a:solidFill>
                <a:schemeClr val="bg1"/>
              </a:solidFill>
              <a:latin typeface="Gilroy" panose="00000500000000000000" pitchFamily="50" charset="-52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478390" y="1457438"/>
            <a:ext cx="8160785" cy="4486162"/>
            <a:chOff x="478390" y="1457438"/>
            <a:chExt cx="8713235" cy="4486162"/>
          </a:xfrm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478390" y="1457438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Участие и организация семинаров,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</a:b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форумов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, конференций, </a:t>
              </a:r>
              <a:r>
                <a:rPr lang="ru-RU" sz="1400" b="1" dirty="0" err="1">
                  <a:solidFill>
                    <a:schemeClr val="bg1"/>
                  </a:solidFill>
                  <a:latin typeface="Gilroy" panose="00000500000000000000" pitchFamily="50" charset="-52"/>
                </a:rPr>
                <a:t>вебинаров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 </a:t>
              </a: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478390" y="2642548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Региональные обучающие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встречи</a:t>
              </a:r>
              <a:endParaRPr lang="ru-RU" sz="1400" b="1" dirty="0">
                <a:solidFill>
                  <a:schemeClr val="bg1"/>
                </a:solidFill>
                <a:latin typeface="Gilroy" panose="00000500000000000000" pitchFamily="50" charset="-52"/>
              </a:endParaRPr>
            </a:p>
          </p:txBody>
        </p:sp>
        <p:sp>
          <p:nvSpPr>
            <p:cNvPr id="6" name="Скругленный прямоугольник 5"/>
            <p:cNvSpPr/>
            <p:nvPr/>
          </p:nvSpPr>
          <p:spPr>
            <a:xfrm>
              <a:off x="481110" y="5012767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Взаимодействие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</a:b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с 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органами </a:t>
              </a:r>
              <a:r>
                <a:rPr lang="ru-RU" sz="1400" b="1" dirty="0" err="1">
                  <a:solidFill>
                    <a:schemeClr val="bg1"/>
                  </a:solidFill>
                  <a:latin typeface="Gilroy" panose="00000500000000000000" pitchFamily="50" charset="-52"/>
                </a:rPr>
                <a:t>госвласти</a:t>
              </a:r>
              <a:endParaRPr lang="ru-RU" sz="1400" b="1" dirty="0">
                <a:solidFill>
                  <a:schemeClr val="bg1"/>
                </a:solidFill>
                <a:latin typeface="Gilroy" panose="00000500000000000000" pitchFamily="50" charset="-52"/>
              </a:endParaRPr>
            </a:p>
          </p:txBody>
        </p:sp>
        <p:sp>
          <p:nvSpPr>
            <p:cNvPr id="7" name="Скругленный прямоугольник 6"/>
            <p:cNvSpPr/>
            <p:nvPr/>
          </p:nvSpPr>
          <p:spPr>
            <a:xfrm>
              <a:off x="478390" y="3827657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Взаимодействие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</a:b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через 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ДБО «</a:t>
              </a:r>
              <a:r>
                <a:rPr lang="en-US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PSB-Corp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о</a:t>
              </a:r>
              <a:r>
                <a:rPr lang="en-US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rate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»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4941286" y="1457438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Публикации в СМИ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4941286" y="2642548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Материалы на сайте.</a:t>
              </a:r>
            </a:p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Раздел «</a:t>
              </a:r>
              <a:r>
                <a:rPr lang="ru-RU" sz="1400" b="1" dirty="0" err="1">
                  <a:solidFill>
                    <a:schemeClr val="bg1"/>
                  </a:solidFill>
                  <a:latin typeface="Gilroy" panose="00000500000000000000" pitchFamily="50" charset="-52"/>
                </a:rPr>
                <a:t>Гособоронзаказ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».</a:t>
              </a: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4944006" y="5012766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Анализ законодательных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</a:b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инициатив</a:t>
              </a:r>
              <a:endParaRPr lang="ru-RU" sz="1400" b="1" dirty="0">
                <a:solidFill>
                  <a:schemeClr val="bg1"/>
                </a:solidFill>
                <a:latin typeface="Gilroy" panose="00000500000000000000" pitchFamily="50" charset="-52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4944006" y="3827657"/>
              <a:ext cx="4247619" cy="930833"/>
            </a:xfrm>
            <a:prstGeom prst="roundRect">
              <a:avLst/>
            </a:prstGeom>
            <a:noFill/>
            <a:ln>
              <a:solidFill>
                <a:srgbClr val="E25E28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Рассмотрение обращений. </a:t>
              </a: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</a:br>
              <a:r>
                <a:rPr lang="ru-RU" sz="1400" b="1" dirty="0" smtClean="0">
                  <a:solidFill>
                    <a:schemeClr val="bg1"/>
                  </a:solidFill>
                  <a:latin typeface="Gilroy" panose="00000500000000000000" pitchFamily="50" charset="-52"/>
                </a:rPr>
                <a:t>Подготовка </a:t>
              </a:r>
              <a:r>
                <a:rPr lang="ru-RU" sz="1400" b="1" dirty="0">
                  <a:solidFill>
                    <a:schemeClr val="bg1"/>
                  </a:solidFill>
                  <a:latin typeface="Gilroy" panose="00000500000000000000" pitchFamily="50" charset="-52"/>
                </a:rPr>
                <a:t>ответов.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827097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1"/>
          <p:cNvSpPr txBox="1"/>
          <p:nvPr/>
        </p:nvSpPr>
        <p:spPr>
          <a:xfrm>
            <a:off x="758135" y="2824236"/>
            <a:ext cx="6262740" cy="1498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defTabSz="457200">
              <a:lnSpc>
                <a:spcPct val="115000"/>
              </a:lnSpc>
              <a:defRPr sz="10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pPr>
            <a:r>
              <a:rPr lang="ru-RU" sz="1600" dirty="0"/>
              <a:t>По любым вопросам, связанным  </a:t>
            </a:r>
            <a:r>
              <a:rPr lang="ru-RU" sz="1600" dirty="0" smtClean="0"/>
              <a:t>с </a:t>
            </a:r>
            <a:r>
              <a:rPr lang="ru-RU" sz="1600" dirty="0"/>
              <a:t>открытием отдельных счетов </a:t>
            </a:r>
            <a:r>
              <a:rPr lang="ru-RU" sz="1600" dirty="0" smtClean="0"/>
              <a:t>в </a:t>
            </a:r>
            <a:r>
              <a:rPr lang="ru-RU" sz="1600" dirty="0"/>
              <a:t>ПАО «Промсвязьбанк» </a:t>
            </a:r>
            <a:r>
              <a:rPr lang="ru-RU" sz="1600" dirty="0" smtClean="0"/>
              <a:t>и </a:t>
            </a:r>
            <a:r>
              <a:rPr lang="ru-RU" sz="1600" dirty="0"/>
              <a:t>осуществлением расчетов </a:t>
            </a:r>
            <a:r>
              <a:rPr lang="ru-RU" sz="1600" dirty="0" smtClean="0"/>
              <a:t>по </a:t>
            </a:r>
            <a:r>
              <a:rPr lang="ru-RU" sz="1600" dirty="0"/>
              <a:t>государственному  оборонному заказу, вы можете обратиться  </a:t>
            </a:r>
            <a:r>
              <a:rPr lang="ru-RU" sz="1600" dirty="0" smtClean="0"/>
              <a:t>по </a:t>
            </a:r>
            <a:r>
              <a:rPr lang="ru-RU" sz="1600" dirty="0"/>
              <a:t>телефону бесплатной </a:t>
            </a:r>
            <a:r>
              <a:rPr lang="ru-RU" sz="1600" dirty="0" smtClean="0"/>
              <a:t>«</a:t>
            </a:r>
            <a:r>
              <a:rPr lang="ru-RU" sz="1600" dirty="0"/>
              <a:t>Горячей линии»:</a:t>
            </a:r>
          </a:p>
        </p:txBody>
      </p:sp>
      <p:sp>
        <p:nvSpPr>
          <p:cNvPr id="6" name="TextBox 12"/>
          <p:cNvSpPr txBox="1"/>
          <p:nvPr/>
        </p:nvSpPr>
        <p:spPr>
          <a:xfrm>
            <a:off x="746077" y="5211897"/>
            <a:ext cx="4415557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457200">
              <a:defRPr sz="1000">
                <a:solidFill>
                  <a:srgbClr val="FFFFFF"/>
                </a:solidFill>
                <a:latin typeface="Gilroy"/>
                <a:ea typeface="Gilroy"/>
                <a:cs typeface="Gilroy"/>
                <a:sym typeface="Gilroy"/>
              </a:defRPr>
            </a:lvl1pPr>
          </a:lstStyle>
          <a:p>
            <a:r>
              <a:rPr sz="2000" dirty="0" err="1"/>
              <a:t>Благодарим</a:t>
            </a:r>
            <a:r>
              <a:rPr sz="2000" dirty="0"/>
              <a:t> </a:t>
            </a:r>
            <a:r>
              <a:rPr sz="2000" dirty="0" err="1"/>
              <a:t>за</a:t>
            </a:r>
            <a:r>
              <a:rPr sz="2000" dirty="0"/>
              <a:t> </a:t>
            </a:r>
            <a:r>
              <a:rPr sz="2000" dirty="0" err="1"/>
              <a:t>внимание</a:t>
            </a:r>
            <a:r>
              <a:rPr sz="2000" dirty="0"/>
              <a:t>!</a:t>
            </a:r>
          </a:p>
        </p:txBody>
      </p:sp>
      <p:sp>
        <p:nvSpPr>
          <p:cNvPr id="7" name="Заголовок 1"/>
          <p:cNvSpPr txBox="1"/>
          <p:nvPr/>
        </p:nvSpPr>
        <p:spPr>
          <a:xfrm>
            <a:off x="746077" y="1558766"/>
            <a:ext cx="6274798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lnSpc>
                <a:spcPct val="80000"/>
              </a:lnSpc>
              <a:defRPr sz="4400">
                <a:solidFill>
                  <a:srgbClr val="FFFFFF"/>
                </a:solidFill>
                <a:latin typeface="Gilroy SemiBold"/>
                <a:ea typeface="Gilroy SemiBold"/>
                <a:cs typeface="Gilroy SemiBold"/>
                <a:sym typeface="Gilroy SemiBold"/>
              </a:defRPr>
            </a:pPr>
            <a:r>
              <a:rPr dirty="0" err="1"/>
              <a:t>Остались</a:t>
            </a:r>
            <a:r>
              <a:rPr dirty="0"/>
              <a:t> </a:t>
            </a:r>
            <a:r>
              <a:rPr dirty="0" err="1"/>
              <a:t>вопросы</a:t>
            </a:r>
            <a:r>
              <a:rPr dirty="0"/>
              <a:t>?</a:t>
            </a:r>
          </a:p>
        </p:txBody>
      </p:sp>
      <p:pic>
        <p:nvPicPr>
          <p:cNvPr id="8" name="Рисунок 13" descr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7" y="1548311"/>
            <a:ext cx="87439" cy="643319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8C6B9D22-4BFF-3E44-8132-804BAA4F853A}"/>
              </a:ext>
            </a:extLst>
          </p:cNvPr>
          <p:cNvSpPr txBox="1"/>
          <p:nvPr/>
        </p:nvSpPr>
        <p:spPr>
          <a:xfrm>
            <a:off x="603376" y="4362258"/>
            <a:ext cx="398442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>
                <a:solidFill>
                  <a:srgbClr val="EA5B0C"/>
                </a:solidFill>
                <a:latin typeface="Gilroy"/>
                <a:ea typeface="Gilroy"/>
                <a:cs typeface="Gilroy"/>
                <a:sym typeface="Gilroy"/>
              </a:defRPr>
            </a:pPr>
            <a:r>
              <a:rPr lang="ru-RU" sz="3600" dirty="0">
                <a:solidFill>
                  <a:srgbClr val="EA5B0C"/>
                </a:solidFill>
                <a:latin typeface="Gilroy"/>
              </a:rPr>
              <a:t>8 (800) 222-00-05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973D42A-7CF6-5D43-97BC-FD2ECF504B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0385"/>
          <a:stretch/>
        </p:blipFill>
        <p:spPr>
          <a:xfrm>
            <a:off x="7932738" y="0"/>
            <a:ext cx="42592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07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OPC 1">
      <a:dk1>
        <a:srgbClr val="212528"/>
      </a:dk1>
      <a:lt1>
        <a:srgbClr val="FFFFFF"/>
      </a:lt1>
      <a:dk2>
        <a:srgbClr val="646872"/>
      </a:dk2>
      <a:lt2>
        <a:srgbClr val="646669"/>
      </a:lt2>
      <a:accent1>
        <a:srgbClr val="EA5B0C"/>
      </a:accent1>
      <a:accent2>
        <a:srgbClr val="212528"/>
      </a:accent2>
      <a:accent3>
        <a:srgbClr val="646872"/>
      </a:accent3>
      <a:accent4>
        <a:srgbClr val="646669"/>
      </a:accent4>
      <a:accent5>
        <a:srgbClr val="C0504D"/>
      </a:accent5>
      <a:accent6>
        <a:srgbClr val="FF0000"/>
      </a:accent6>
      <a:hlink>
        <a:srgbClr val="FEFFFF"/>
      </a:hlink>
      <a:folHlink>
        <a:srgbClr val="FFFFFF"/>
      </a:folHlink>
    </a:clrScheme>
    <a:fontScheme name="1_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1_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1_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1_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9401</TotalTime>
  <Words>531</Words>
  <Application>Microsoft Office PowerPoint</Application>
  <PresentationFormat>Широкоэкранный</PresentationFormat>
  <Paragraphs>94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Gilroy</vt:lpstr>
      <vt:lpstr>Gilroy Bold</vt:lpstr>
      <vt:lpstr>Gilroy SemiBold</vt:lpstr>
      <vt:lpstr>Wingdings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Stepanov Vladimir Valerevich</dc:creator>
  <cp:lastModifiedBy>Dmitrieva Svetlana Gennadevna</cp:lastModifiedBy>
  <cp:revision>171</cp:revision>
  <cp:lastPrinted>2021-08-03T06:39:04Z</cp:lastPrinted>
  <dcterms:modified xsi:type="dcterms:W3CDTF">2021-08-20T13:04:51Z</dcterms:modified>
</cp:coreProperties>
</file>