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</p:sldMasterIdLst>
  <p:notesMasterIdLst>
    <p:notesMasterId r:id="rId32"/>
  </p:notesMasterIdLst>
  <p:sldIdLst>
    <p:sldId id="933" r:id="rId3"/>
    <p:sldId id="1222" r:id="rId4"/>
    <p:sldId id="1239" r:id="rId5"/>
    <p:sldId id="1265" r:id="rId6"/>
    <p:sldId id="1241" r:id="rId7"/>
    <p:sldId id="1242" r:id="rId8"/>
    <p:sldId id="1243" r:id="rId9"/>
    <p:sldId id="1254" r:id="rId10"/>
    <p:sldId id="1255" r:id="rId11"/>
    <p:sldId id="1257" r:id="rId12"/>
    <p:sldId id="1258" r:id="rId13"/>
    <p:sldId id="1259" r:id="rId14"/>
    <p:sldId id="1261" r:id="rId15"/>
    <p:sldId id="1260" r:id="rId16"/>
    <p:sldId id="1262" r:id="rId17"/>
    <p:sldId id="1263" r:id="rId18"/>
    <p:sldId id="1240" r:id="rId19"/>
    <p:sldId id="1266" r:id="rId20"/>
    <p:sldId id="1267" r:id="rId21"/>
    <p:sldId id="1244" r:id="rId22"/>
    <p:sldId id="1245" r:id="rId23"/>
    <p:sldId id="1269" r:id="rId24"/>
    <p:sldId id="1246" r:id="rId25"/>
    <p:sldId id="1249" r:id="rId26"/>
    <p:sldId id="1247" r:id="rId27"/>
    <p:sldId id="1248" r:id="rId28"/>
    <p:sldId id="1271" r:id="rId29"/>
    <p:sldId id="1253" r:id="rId30"/>
    <p:sldId id="1237" r:id="rId31"/>
  </p:sldIdLst>
  <p:sldSz cx="24384000" cy="13716000"/>
  <p:notesSz cx="6819900" cy="99187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933"/>
            <p14:sldId id="1222"/>
            <p14:sldId id="1239"/>
            <p14:sldId id="1265"/>
            <p14:sldId id="1241"/>
            <p14:sldId id="1242"/>
            <p14:sldId id="1243"/>
            <p14:sldId id="1254"/>
            <p14:sldId id="1255"/>
            <p14:sldId id="1257"/>
            <p14:sldId id="1258"/>
            <p14:sldId id="1259"/>
            <p14:sldId id="1261"/>
            <p14:sldId id="1260"/>
            <p14:sldId id="1262"/>
            <p14:sldId id="1263"/>
            <p14:sldId id="1240"/>
            <p14:sldId id="1266"/>
            <p14:sldId id="1267"/>
            <p14:sldId id="1244"/>
            <p14:sldId id="1245"/>
            <p14:sldId id="1269"/>
            <p14:sldId id="1246"/>
            <p14:sldId id="1249"/>
            <p14:sldId id="1247"/>
            <p14:sldId id="1248"/>
            <p14:sldId id="1271"/>
            <p14:sldId id="1253"/>
            <p14:sldId id="1237"/>
          </p14:sldIdLst>
        </p14:section>
        <p14:section name="Заключение" id="{E2014C89-73CD-4995-BED8-E17B7937857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5194"/>
    <a:srgbClr val="64BB48"/>
    <a:srgbClr val="17517F"/>
    <a:srgbClr val="6A6A6A"/>
    <a:srgbClr val="50B152"/>
    <a:srgbClr val="8EBE8C"/>
    <a:srgbClr val="7FA57B"/>
    <a:srgbClr val="00517F"/>
    <a:srgbClr val="A6D8A1"/>
    <a:srgbClr val="A1CD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5610" autoAdjust="0"/>
  </p:normalViewPr>
  <p:slideViewPr>
    <p:cSldViewPr>
      <p:cViewPr varScale="1">
        <p:scale>
          <a:sx n="45" d="100"/>
          <a:sy n="45" d="100"/>
        </p:scale>
        <p:origin x="398" y="38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03188" y="744538"/>
            <a:ext cx="6613525" cy="37195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9321" y="4711385"/>
            <a:ext cx="5001260" cy="446341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931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0633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97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127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223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9833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646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41815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930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7404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800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10329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019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48548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62079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9609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10586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94100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20441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94100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2620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73807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94100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3862937" y="9419995"/>
            <a:ext cx="2955872" cy="496398"/>
          </a:xfrm>
          <a:prstGeom prst="rect">
            <a:avLst/>
          </a:prstGeom>
        </p:spPr>
        <p:txBody>
          <a:bodyPr/>
          <a:lstStyle/>
          <a:p>
            <a:fld id="{1D3B102A-EDC8-431F-B475-B3229B34ED88}" type="slidenum">
              <a:rPr lang="ru-RU" smtClean="0"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06175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343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49" y="12755938"/>
            <a:ext cx="5608322" cy="1149032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2" y="12755942"/>
            <a:ext cx="7802880" cy="1149032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87" y="12788961"/>
            <a:ext cx="5608322" cy="69762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6" y="93961"/>
            <a:ext cx="11579936" cy="69762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534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2" y="1060241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1828800" hangingPunct="1"/>
            <a:endParaRPr sz="7734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11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04" y="12755890"/>
            <a:ext cx="5608323" cy="117087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3" y="12755895"/>
            <a:ext cx="7802880" cy="117087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23738755" y="12788960"/>
            <a:ext cx="376705" cy="3693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5" y="93954"/>
            <a:ext cx="11579936" cy="716891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65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3" y="1060237"/>
            <a:ext cx="24384000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16" dirty="0"/>
          </a:p>
        </p:txBody>
      </p:sp>
    </p:spTree>
    <p:extLst>
      <p:ext uri="{BB962C8B-B14F-4D97-AF65-F5344CB8AC3E}">
        <p14:creationId xmlns:p14="http://schemas.microsoft.com/office/powerpoint/2010/main" val="194576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2817477"/>
            <a:ext cx="720724" cy="71755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818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2"/>
            <a:ext cx="5486401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05.10.2021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1" y="12712702"/>
            <a:ext cx="8229599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21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2426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721" r:id="rId10"/>
    <p:sldLayoutId id="2147483783" r:id="rId11"/>
    <p:sldLayoutId id="2147483788" r:id="rId12"/>
    <p:sldLayoutId id="2147483817" r:id="rId13"/>
    <p:sldLayoutId id="2147484087" r:id="rId14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4089" r:id="rId4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126776"/>
            <a:ext cx="24384000" cy="7543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666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894" y="228600"/>
            <a:ext cx="11813410" cy="13258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12359894" y="7384469"/>
            <a:ext cx="11813410" cy="6070376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25378" y="3401616"/>
            <a:ext cx="12426662" cy="3240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/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Основные новации Бюджетного кодекса Российской Федерации и нормативных</a:t>
            </a:r>
          </a:p>
          <a:p>
            <a:pPr algn="l"/>
            <a:r>
              <a:rPr lang="ru-RU" sz="5400" dirty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п</a:t>
            </a:r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равовых актов в части казначейского сопровождения и бюджетного мониторинга</a:t>
            </a:r>
            <a:endParaRPr lang="ru-RU" sz="54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6824" y="7749593"/>
            <a:ext cx="11593288" cy="2323505"/>
          </a:xfrm>
          <a:prstGeom prst="rect">
            <a:avLst/>
          </a:prstGeom>
          <a:noFill/>
        </p:spPr>
        <p:txBody>
          <a:bodyPr wrap="square" lIns="91254" tIns="45617" rIns="91254" bIns="45617" rtlCol="0">
            <a:spAutoFit/>
          </a:bodyPr>
          <a:lstStyle/>
          <a:p>
            <a:pPr algn="l"/>
            <a:r>
              <a:rPr lang="ru-RU" sz="3500" b="0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Карпенко Виктория Михайловна</a:t>
            </a:r>
          </a:p>
          <a:p>
            <a:pPr algn="l"/>
            <a:r>
              <a:rPr lang="ru-RU" sz="3500" b="0" kern="12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начальник Управления казначейского сопровождения </a:t>
            </a:r>
            <a:r>
              <a:rPr lang="ru-RU" sz="3500" b="0" kern="12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Федерального казначейства</a:t>
            </a:r>
          </a:p>
          <a:p>
            <a:pPr algn="l"/>
            <a:endParaRPr lang="ru-RU" sz="4000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67664" y="12735580"/>
            <a:ext cx="7429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г. </a:t>
            </a:r>
            <a:r>
              <a:rPr lang="ru-RU" sz="2800" b="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Самара, октябрь 2021 </a:t>
            </a:r>
            <a:r>
              <a:rPr lang="ru-RU" sz="2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год</a:t>
            </a:r>
            <a:endParaRPr lang="en-US" sz="2800" b="0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79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47384" y="32575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Бюджетный кодекс Российской Федерации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>
                <a:solidFill>
                  <a:schemeClr val="bg2"/>
                </a:solidFill>
              </a:rPr>
              <a:t>2</a:t>
            </a:r>
          </a:p>
        </p:txBody>
      </p:sp>
      <p:sp>
        <p:nvSpPr>
          <p:cNvPr id="11" name="Прямоугольник 3"/>
          <p:cNvSpPr>
            <a:spLocks noChangeArrowheads="1"/>
          </p:cNvSpPr>
          <p:nvPr/>
        </p:nvSpPr>
        <p:spPr bwMode="auto">
          <a:xfrm>
            <a:off x="609600" y="2184400"/>
            <a:ext cx="23368000" cy="694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761981" indent="-761981" algn="l">
              <a:buFont typeface="Wingdings" panose="05000000000000000000" pitchFamily="2" charset="2"/>
              <a:buChar char="ü"/>
            </a:pPr>
            <a:endParaRPr lang="ru-RU" sz="4000" dirty="0" smtClean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Федеральный закон </a:t>
            </a: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от 01.07.2021 № 244-ФЗ</a:t>
            </a:r>
          </a:p>
          <a:p>
            <a:pPr>
              <a:buNone/>
            </a:pP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«О внесении изменений в Бюджетный кодекс Российской Федерации и </a:t>
            </a: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 приостановлении действия пункта 4 статьи 242.17 </a:t>
            </a: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Бюджетного кодекса Российской Федерации»</a:t>
            </a:r>
          </a:p>
          <a:p>
            <a:pPr>
              <a:buNone/>
            </a:pP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>
              <a:buNone/>
            </a:pP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>
              <a:buNone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Вступает в силу –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 1 января 2022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года</a:t>
            </a:r>
            <a:endParaRPr lang="ru-RU" sz="4000" dirty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69867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 smtClean="0">
                <a:solidFill>
                  <a:schemeClr val="tx1"/>
                </a:solidFill>
              </a:rPr>
              <a:t>Статья 6 «Понятия и термины» Бюджетного кодекса Российской Федерации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508010" y="2788960"/>
            <a:ext cx="23368000" cy="9325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участник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казначейского сопровождения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–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юридическое лицо, индивидуальный предприниматель, физическое лицо – производитель товаров, работ, услуг, получающие средства, определенные в соответствии со статьями 242.25 – 242.26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Бюджетного кодекса РФ,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использование которых осуществляется после подтверждения на соответствие условиям и (или) целям, установленным при предоставлении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средств;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азначейское сопровождение </a:t>
            </a: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–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проведение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Федеральным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казначейством (финансовыми органами субъектов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Российской Федерации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(муниципальных образований)  операций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 денежными средствами участника казначейского сопровождения;</a:t>
            </a: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endParaRPr lang="ru-RU" sz="4000" dirty="0" smtClean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бюджетный мониторинг в системе казначейских платежей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– деятельность Федерального казначейства по своевременному предупреждению и предотвращению финансовых нарушений участников системы казначейских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платежей.</a:t>
            </a: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algn="l">
              <a:buNone/>
            </a:pP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>
                <a:solidFill>
                  <a:schemeClr val="bg2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660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508010" y="1980024"/>
            <a:ext cx="23368000" cy="11669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Казначейскому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сопровождению подлежат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определенные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федеральным законом о федеральном бюджете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средства: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субсидии юридическим лицам и бюджетные инвестиции юридическим лицам;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субсидии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федеральным бюджетным и автономным учреждениям, предоставляемые в соответствии с абзацем вторым пункта 1 и пунктом 4 статьи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78.1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 статьей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78.2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Бюджетного кодекса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РФ в целях приобретения товаров, работ и услуг;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взносы в уставные (складочные) капиталы юридических лиц (дочерних обществ юридических лиц), вклады в имущество юридических лиц (дочерних обществ юридических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лиц);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авансовые платежи по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ГК о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поставке товаров, выполнении работ, оказании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услуг,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заключаемым на сумму 100 000,0 тыс. рублей и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более, а также авансовые платежи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контрактам (договорам), заключаемым в целях исполнения указанных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ГК;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расчеты по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ГК,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заключаемым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 единственными поставщиками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на сумму более 600,0 тыс. рублей, а также расчеты по контрактам (договорам), заключаемым в целях исполнения указанных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ГК на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сумму более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600,0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тыс. рублей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расчеты по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ГК,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заключаемым в целях реализации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ГОЗ на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сумму более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600,0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тыс. рублей, а также расчеты по контрактам (договорам), заключаемым в рамках исполнения указанных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ГК на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сумму более 600,0 тыс. рублей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средства, получаемые юридическими лицами и индивидуальными предпринимателями, в случаях, установленных Правительством Российской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Федерации</a:t>
            </a: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4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223448" y="480562"/>
            <a:ext cx="17160552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Статья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242.25. «Средства, подлежащие казначейскому сопровождению…»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Бюджетного кодекса Российской Федерации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97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5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11480" y="480562"/>
            <a:ext cx="16835058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Статья 242.25. «Средства, подлежащие казначейскому сопровождению…»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Бюджетного кодекса Российской Федерации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5028" y="2190565"/>
            <a:ext cx="23157880" cy="10556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Источник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обеспечения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- межбюджетные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трансферты, имеющие целевое назначение, предоставляемые из федерального бюджета бюджету субъекта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софинансирование капитальных вложений в объекты капитального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строительства:</a:t>
            </a:r>
            <a:endParaRPr lang="ru-RU" sz="4000" dirty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 о поставке товаров, выполнении работ, оказании услуг, заключаемым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сумму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100 000,0 тыс. рублей и более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для обеспечения государственных нужд субъекта Российской Федерации (муниципальных нужд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(договорам) о поставке товаров, выполнении работ, оказании услуг, заключаемым на сумму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100 000,0 тыс. рублей и более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бюджетными и автономными  учреждениями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(муниципальными бюджетными и автономными учреждениями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субсидии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юридическим лицам (за исключением субсидий бюджетным и автономным учреждениям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 муниципальным бюджетным и автономным учреждениям),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бюджетные инвестиции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юридическим лицам, предоставляемых в соответствии со статьей 80 Бюджетного кодекса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;</a:t>
            </a: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субсидии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финансовое обеспечение затрат в соответствии с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концессионными соглашениями и соглашениями о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ГЧП (МЧП), бюджетные инвестиции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соответствии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 концессионными соглашениями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предоставляемых из бюджета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(МБ); </a:t>
            </a:r>
          </a:p>
          <a:p>
            <a:pPr algn="l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также 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(договорам) о поставке товаров, выполнении работ, оказании услуг на сумму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более 600,0 тыс.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рублей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.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26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6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26294" y="480562"/>
            <a:ext cx="16835058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Статья 242.25. «Средства, подлежащие казначейскому сопровождению…»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Бюджетного кодекса Российской Федерации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86744" y="2108363"/>
            <a:ext cx="23157880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Источник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обеспечения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-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бюджетные кредиты, предоставляемые из федерального бюджета бюджету субъекта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РФ,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финансовое обеспечение реализации инфраструктурных проектов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</a:t>
            </a:r>
          </a:p>
          <a:p>
            <a:endParaRPr lang="ru-RU" sz="4000" dirty="0">
              <a:solidFill>
                <a:srgbClr val="FF0000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 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поставке товаров, выполнении работ, оказании услуг, заключаемым для обеспечения государственных нужд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(муниципальных нужд), </a:t>
            </a: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(договорам) о поставке товаров, выполнении работ, оказании услуг, заключаемым бюджетными и автономными учреждениями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муниципальными бюджетными и автономными учреждениями), </a:t>
            </a: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субсидии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юридическим лицам,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бюджетные инвестиции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юридическим лицам, предоставляемых в соответствии со статьей 80 Бюджетного кодекса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РФ,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субсидии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финансовое обеспечение затрат в соответствии с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концессионными соглашениями и соглашениями о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ГЧП (МЧП)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бюджетные инвестиции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соответствии с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концессионными соглашениями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предоставляемых из бюджета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(местного бюджета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),</a:t>
            </a:r>
          </a:p>
          <a:p>
            <a:pPr algn="l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также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(договорам) о поставке товаров, выполнении работ, оказании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услуг. 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5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>
                <a:solidFill>
                  <a:schemeClr val="bg2"/>
                </a:solidFill>
              </a:rPr>
              <a:t>7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511480" y="480562"/>
            <a:ext cx="16835058" cy="13285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Статья 242.25. «Средства, подлежащие казначейскому сопровождению…»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Бюджетного кодекса Российской Федерации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9600" y="3041576"/>
            <a:ext cx="2315788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ГК, 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заключаемым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единственными поставщиками на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сумму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более 600,0 тыс. рублей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источником финансового обеспечения которых являются средства, предоставляемые из бюджета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также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расчеты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по контрактам (договорам), заключаемым в целях исполнения указанных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ГК на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сумму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более 600,0 тыс. рублей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средства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установленные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федеральным законом, актом Правительства Российской Федерации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иные средства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определенные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 учетом положений, установленных статьей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242.26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Бюджетного кодекса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соответствии с обращением высшего исполнительного органа государственной власти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(местной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администрации). 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12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8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3049" y="480562"/>
            <a:ext cx="20858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Статья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242.26.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«Средства, подлежащие казначейскому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сопровождению, …,предоставляемые из бюджета субъекта РФ (местного бюджета) Бюджетного кодекса Российской Федерации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0" y="1817440"/>
            <a:ext cx="23157880" cy="11787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субсидии</a:t>
            </a: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юридическим лицам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бюджетные инвестиции юридическим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лицам, предоставляемые в соответствии со статьей 80 Бюджетного кодекса РФ;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взносы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уставные (складочные)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капиталы юридических лиц (дочерних обществ юридических лиц),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вклады в имущество юридических лиц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(дочерних обществ юридических лиц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 не увеличивающие их уставные (складочные) капиталы, источником финансового обеспечения которых являются субсидии и бюджетные инвестиции;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авансовые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платежи (расчеты)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Г(М)К,  заключаемым на сумму 50 000,0 тыс. рублей 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более,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также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авансовые платежи (расчеты)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заключенным в целях исполнения указанных Г(М)К;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авансовые платежи (расчеты)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(договорам),  заключаемым на сумму 50 000,0 тыс. рублей 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более бюджетными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или автономными учреждениями субъектов РФ (муниципальными бюджетными или автономными учреждениями), лицевые счета которым открыты в финансовом органе субъекта РФ (муниципального образования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), а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также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авансовые платежи (расчеты)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 контрактам (договорам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заключенным в целях исполнения указанных контрактов (договоров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средства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получаемые (полученные) УКС, в случаях, установленных федеральными законами, решениями Правительства Российской Федерации 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01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74997" y="13069539"/>
            <a:ext cx="245260" cy="410369"/>
          </a:xfrm>
        </p:spPr>
        <p:txBody>
          <a:bodyPr/>
          <a:lstStyle/>
          <a:p>
            <a:r>
              <a:rPr lang="ru-RU" sz="2000" dirty="0">
                <a:solidFill>
                  <a:schemeClr val="bg2"/>
                </a:solidFill>
              </a:rPr>
              <a:t>9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623048" y="0"/>
            <a:ext cx="20754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Проект постановления Правительства 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«Об утверждении общих требований к порядку осуществления финансовыми органами субъектов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(муниципальных образований) казначейского сопровождения средств в случаях, установленных Бюджетным кодексом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РФ»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664" y="2133912"/>
            <a:ext cx="24050672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Порядок осуществления казначейского сопровождения целевых средств должен содержать следующие положения: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предоставлении целевых средств на основании Г (М)К, договоров (соглашений), контрактов (договоров), содержащих условия, аналогичные условиям, установленным пунктом 2 статьи 242.23 Бюджетного кодекса РФ;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осуществлении операций с целевыми средствами на лицевых счетах, открываемых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финансовом органе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(муниципального образования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 необходимости соблюдения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условий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ведения и использования лицевого счета (режима лицевого счета), определенного пунктом 3 статьи 242.23 Бюджетного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кодекса РФ;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проведении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ТОФК 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порядке, установленном Правительством Российской Федерации в соответствии со статьей 242.13.1 Бюджетного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кодекса РФ,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бюджетного мониторинга при открытии лицевых счетов и осуществлении операций на указанных лицевых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счетах;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проведении операций с целевыми средствами на лицевых счетах после осуществления финансовым органом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(муниципального образования) санкционирования указанных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операций; </a:t>
            </a:r>
          </a:p>
          <a:p>
            <a:pPr algn="l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55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913116" y="13011199"/>
            <a:ext cx="387927" cy="718145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10</a:t>
            </a:r>
          </a:p>
          <a:p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3048" y="0"/>
            <a:ext cx="20754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Проект постановления Правительства 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«Об утверждении общих требований к порядку осуществления финансовыми органами субъектов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(муниципальных образований) казначейского сопровождения средств в случаях, установленных Бюджетным кодексом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РФ»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664" y="1838910"/>
            <a:ext cx="24050672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 smtClean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Порядок осуществления казначейского сопровождения целевых средств должен содержать следующие положения: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осуществлении расширенного казначейского сопровождения в соответствии с установленным Правительством РФ порядком, в отношении целевых средств, определенных Правительством РФ в соответствии с пунктом 3 статьи 242.24 Бюджетного кодекса РФ;</a:t>
            </a:r>
          </a:p>
          <a:p>
            <a:pPr algn="l"/>
            <a:endParaRPr lang="ru-RU" sz="4000" dirty="0" smtClean="0">
              <a:solidFill>
                <a:srgbClr val="FF0000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ежедневном предоставлении информации 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договорах (соглашениях), контрактах (договорах), о лицевых счетах и об операциях по зачислению и списанию целевых средств, отраженных на лицевых счетах, в информационные системы, оператором которых является Федеральное казначейство по форматам, утвержденным Федеральным казначейством, либо об использовании финансовым органом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(муниципальным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образованием) модулей, подсистем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ГИИС «Электронный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бюджет», оператором которых является Федеральное казначейство для открытия лицевых счетов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отражения операций по зачислению и списанию целевых средств на указанных лицевых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счетах;</a:t>
            </a:r>
          </a:p>
          <a:p>
            <a:pPr algn="l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иные положения, регулирующие порядок казначейского сопровождения в соответствии с Бюджетным кодексом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РФ (при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необходимости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).</a:t>
            </a:r>
          </a:p>
          <a:p>
            <a:pPr algn="l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93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22912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11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3048" y="0"/>
            <a:ext cx="20754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Проект постановления Правительства 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«Об утверждении общих требований к порядку осуществления финансовыми органами субъектов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(муниципальных образований) казначейского сопровождения средств в случаях, установленных Бюджетным кодексом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РФ»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664" y="2612419"/>
            <a:ext cx="24050672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Порядок санкционирования целевых средств, утвержденный НПА финансового органа субъекта РФ (муниципальным правовым актом финансового органа муниципального образования) должен содержать следующие положения:</a:t>
            </a:r>
          </a:p>
          <a:p>
            <a:endParaRPr lang="ru-RU" sz="4000" dirty="0" smtClean="0">
              <a:solidFill>
                <a:srgbClr val="FF0000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осуществлении санкционирования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целевых расходов,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соответствии с представляемыми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финансовый орган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(муниципального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образования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 Сведениями,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содержащими источники поступлений целевых средств, направления расходования целевых средств и иные показатели, необходимые для санкционирования целевых расходов, а также порядок формирования, утверждения Сведений и внесения в них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изменений;</a:t>
            </a:r>
          </a:p>
          <a:p>
            <a:pPr algn="l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представлении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финансовый орган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муниципального образования) для санкционирования целевых расходов вместе с распоряжением о совершении казначейских платежей контракта (договора) 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документов-оснований,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также порядок их проверки,  в том числе на соответствие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Сведениям;</a:t>
            </a:r>
          </a:p>
        </p:txBody>
      </p:sp>
    </p:spTree>
    <p:extLst>
      <p:ext uri="{BB962C8B-B14F-4D97-AF65-F5344CB8AC3E}">
        <p14:creationId xmlns:p14="http://schemas.microsoft.com/office/powerpoint/2010/main" val="318877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22912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12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3048" y="0"/>
            <a:ext cx="20754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Проект постановления Правительства 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«Об утверждении общих требований к порядку осуществления финансовыми органами субъектов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(муниципальных образований) казначейского сопровождения средств в случаях, установленных Бюджетным кодексом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РФ»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664" y="2249488"/>
            <a:ext cx="24050672" cy="10556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Порядок санкционирования целевых средств, утвержденный НПА финансового органа субъекта РФ (муниципальным правовым актом финансового органа муниципального образования) должен содержать следующие положения:</a:t>
            </a:r>
          </a:p>
          <a:p>
            <a:endParaRPr lang="ru-RU" sz="4000" dirty="0" smtClean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порядке и сроках проведения проверки представленных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распоряжений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совершении казначейских платежей, в том числе положения о проверке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</a:t>
            </a:r>
          </a:p>
          <a:p>
            <a:pPr algn="l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 соответствия идентификатора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договора (соглашения),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указанного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распоряжении,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идентификатору, указанному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договоре (соглашении), контракте (договоре), документах-основаниях и Сведениях; </a:t>
            </a: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б)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соответствия наименования, ИНН, КПП, банковских реквизитов получателя денежных средств, указанных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распоряжении,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наименованию, ИНН, КПП, банковским реквизитам получателя денежных средств, указанным в контракте (договоре) и документах-основаниях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;</a:t>
            </a:r>
          </a:p>
          <a:p>
            <a:pPr algn="l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в) </a:t>
            </a:r>
            <a:r>
              <a:rPr lang="ru-RU" sz="4000" dirty="0" err="1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непревышения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суммы, указанной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распоряжении,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над суммой остатка средств по соответствующему направлению расходования целевых средств, указанному в Сведениях и суммой остатка средств на лицевом счете по соответствующему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договору (соглашению), контракту (договору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62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22912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13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3048" y="0"/>
            <a:ext cx="20754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Проект постановления Правительства 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«Об утверждении общих требований к порядку осуществления финансовыми органами субъектов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(муниципальных образований) казначейского сопровождения средств в случаях, установленных Бюджетным кодексом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РФ»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664" y="2033464"/>
            <a:ext cx="24050672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Порядок санкционирования целевых средств, утвержденный НПА финансового органа субъекта РФ (муниципальным правовым актом финансового органа муниципального образования) должен содержать следующие положения:</a:t>
            </a:r>
          </a:p>
          <a:p>
            <a:endParaRPr lang="ru-RU" sz="4000" dirty="0" smtClean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г) наличия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распоряжении,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связанных с поставкой товаров (выполнением работ, оказанием услуг), реквизитов (тип, номер, дата) контракта (договора), документов-оснований и их соответствие реквизитам контракта (договора), документов-оснований, представленных вместе с распоряжением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финансовый орган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(муниципального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образования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);</a:t>
            </a:r>
          </a:p>
          <a:p>
            <a:pPr algn="l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 соответствия содержания операции по расходам, связанным с поставкой товаров (выполнением работ, оказанием услуг), исходя из документа-основания, текстовому назначению платежа, указанному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распоряжении,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предмету (результатам) и условиям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договора (соглашения), контракта (договора); </a:t>
            </a:r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endParaRPr lang="ru-RU" sz="400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е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 соответствия текстового назначения платежа, указанного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распоряжении,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направлению расходования целевых средств, указанному в Сведениях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;</a:t>
            </a:r>
          </a:p>
          <a:p>
            <a:pPr algn="l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ж) соблюдения запретов на перечисление целевых средств с лицевого счета, определенных пунктом 3 статьи 242.23 Бюджетного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кодекса РФ. 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73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22912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14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3048" y="0"/>
            <a:ext cx="20754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Проект постановления Правительства 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«Об утверждении общих требований к порядку осуществления финансовыми органами субъектов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(муниципальных образований) казначейского сопровождения средств в случаях, установленных Бюджетным кодексом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РФ»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664" y="2033464"/>
            <a:ext cx="24050672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Порядок санкционирования целевых средств, утвержденный НПА финансового органа субъекта РФ (муниципальным правовым актом финансового органа муниципального образования) должен содержать следующие положения:</a:t>
            </a:r>
          </a:p>
          <a:p>
            <a:endParaRPr lang="ru-RU" sz="4000" dirty="0" smtClean="0">
              <a:solidFill>
                <a:srgbClr val="FF0000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основаниях и порядке возврата финансовым органом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(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муниципального образования)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распоряжений;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запрете на осуществление операций на лицевом счете, отказе в осуществлении операций на лицевом счете при наличии оснований, указанных в пунктах 10 и 11 статьи 242.13.1 Бюджетного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кодекса РФ,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а также о приостановлении операций на лицевом счете в соответствии с пунктом 3 указанной статьи в порядке, предусмотренном Правительством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проведении иных проверок финансовым органом субъекта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РФ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(муниципального образования) в отношении целевых средств, подлежащих расширенному казначейскому сопровождению, определенных Правительством Российской Федерации в соответствии с пунктом 3 статьи 242.24 Бюджетного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кодекса РФ;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иные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положения, необходимые для санкционирования целевых расходов (при необходимости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).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365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06820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15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3048" y="739061"/>
            <a:ext cx="20754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Пункт 2 статьи 242.23 Бюджетного кодекса Российской Федерации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664" y="2029385"/>
            <a:ext cx="24050672" cy="10556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Г(М)К, договоры (соглашения), контракты (договоры), должны содержать в том числе положения:</a:t>
            </a:r>
          </a:p>
          <a:p>
            <a:endParaRPr lang="ru-RU" sz="4000" dirty="0" smtClean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открытии 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финансовом органе субъекта РФ (муниципального образования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 УКС лицевых счетов;</a:t>
            </a:r>
            <a:endParaRPr lang="ru-RU" sz="4000" b="0" dirty="0" smtClean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предоставлении в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финансовый орган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субъекта РФ (муниципального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образования) документов, установленных порядком санкционирования;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указании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контрактах (договорах), распоряжениях о свершении казначейских платежей, документах – основаниях и Сведениях идентификатора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Г(М)К, договора (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соглашения);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ведении раздельного учета результатов финансово-хозяйственной деятельности по каждому Г(М)К, договору (соглашению, контракту (договору) в соответствии с порядком, утвержденным Минфином России;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формировании в установленных Правительством Российской Федерации случаях информации о структуре цены Г(М)К, контракта (договора), суммы средств, предусмотренной договором (соглашением), в порядке и по форме, установленным Минфином России;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соблюдении запретов на перечисление средств с лицевого счета;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соблюдении в установленных Правительством Российской Федерации случаях положений, предусмотренных  статьей 242.24 Бюджетного кодекса РФ (расширенное КС).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67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2" y="1068204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16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23048" y="739061"/>
            <a:ext cx="20754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Пункт 3 статьи 242.23 Бюджетного кодекса Российской Федерации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664" y="2029385"/>
            <a:ext cx="240506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Положения об условиях ведения и использования лицевого счета (режим лицевого счета), устанавливающих запрет на перечисление средств с лицевого счета :</a:t>
            </a:r>
          </a:p>
          <a:p>
            <a:endParaRPr lang="ru-RU" sz="4000" dirty="0" smtClean="0">
              <a:solidFill>
                <a:srgbClr val="FF0000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8672" y="3833664"/>
            <a:ext cx="23906656" cy="935746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5655" tIns="25655" rIns="25655" bIns="25655" rtlCol="0" anchor="ctr" anchorCtr="0">
            <a:noAutofit/>
          </a:bodyPr>
          <a:lstStyle/>
          <a:p>
            <a:pPr marL="660400" lvl="1" indent="-26988" algn="l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взносов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(вкладов) в уставный (складочный) капитал другого юридического лица; </a:t>
            </a:r>
          </a:p>
          <a:p>
            <a:pPr marL="660400" marR="0" lvl="0" indent="-317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целях размещения средств на депозитах, а также в иные финансовые инструменты, </a:t>
            </a:r>
          </a:p>
          <a:p>
            <a:pPr marL="660400" lvl="1" indent="-31750" algn="l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на счета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открытые в банке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исключением:</a:t>
            </a:r>
          </a:p>
          <a:p>
            <a:pPr marL="628650"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оплаты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обязательств в соответствии с валютным законодательством РФ;</a:t>
            </a:r>
          </a:p>
          <a:p>
            <a:pPr marL="628650"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оплаты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обязательств по оплате труда; </a:t>
            </a:r>
          </a:p>
          <a:p>
            <a:pPr marL="628650"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оплаты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фактически поставленных товаров, выполненных работ, оказанных услуг без привлечения соисполнителей;</a:t>
            </a:r>
          </a:p>
          <a:p>
            <a:pPr marL="628650" marR="0" lvl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возмещения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произведенных расходов (части расходов) при представлении документов, подтверждающих фактически произведенные расходы, если это предусмотрено условиями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Г(М)К, договоров (соглашений), контрактов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(договоров);</a:t>
            </a:r>
          </a:p>
          <a:p>
            <a:pPr marL="628650" lvl="0" algn="l">
              <a:lnSpc>
                <a:spcPct val="110000"/>
              </a:lnSpc>
              <a:defRPr/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оплаты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услуг связи,  коммунальных услуг, э/энергии, гостиничных услуг, перевозки грузов и пассажиров, авиационных и ж/д билетов, подписки, в целях аренды, осуществления работ по переносу (переустройству, присоединению) инженерных сетей, в целях проведения гос. экспертизы проектной документации, осуществление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страхования.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86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508010" y="1817440"/>
            <a:ext cx="23368000" cy="1128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Федеральное казначейство в порядке, установленном Правительством РФ, осуществляет расширенное казначейское сопровождение, предусматривающее следующие требования: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существление операций на лицевых счетах, открытых УКС, после проведения проверки на предмет:</a:t>
            </a:r>
          </a:p>
          <a:p>
            <a:pPr marL="571500" indent="-571500" algn="l">
              <a:buFontTx/>
              <a:buChar char="-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соответствия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фактически поставленных товаров (выполненных работ, оказанных услуг)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в том числе с использованием фото- и видеотехники, информации, указанной в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Г(М)К,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договоре (соглашении), контракте (договоре), документах, подтверждающих возникновение денежных обязательств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УКС,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соответствии с регламентом, утвержденным Федеральным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казначейством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;</a:t>
            </a:r>
          </a:p>
          <a:p>
            <a:pPr marL="571500" indent="-571500" algn="l">
              <a:buFontTx/>
              <a:buChar char="-"/>
            </a:pP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соответствия фактических затрат данным раздельного учета результатов финансово-хозяйственной деятельности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по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Г(М)К,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договору (соглашению), контракту (договору),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отраженным в информационных системах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УКС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 которых осуществляется ведение бухгалтерского и управленческого учета,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информации, содержащейся в первичных учетных документах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по указанному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Г(М)К,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договору (соглашению), контракту (договору) и в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расходной декларации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 том числе с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проведением анализа экономической обоснованности затрат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в соответствии с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порядком утвержденным Федеральным казначейством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и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правилами экономического обоснования затрат, установленными Правительством РФ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.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осуществление операций на лицевых счетах, открытых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УКС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по переводу денежных средств на их банковские счета, открытые в кредитных организациях, после направления государственным заказчиком в Федеральное казначейство уведомления о полном исполнении ГК.</a:t>
            </a: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17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223448" y="480562"/>
            <a:ext cx="17160552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Статья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242.24. «Расширенное казначейское сопровождение»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Бюджетного кодекса Российской Федерации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63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508010" y="1980024"/>
            <a:ext cx="23368000" cy="1073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Случаи расширенного казначейского сопровождения устанавливаются постановлением  Правительством РФ.</a:t>
            </a:r>
          </a:p>
          <a:p>
            <a:pPr algn="l">
              <a:buNone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Федеральное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казначейство, финансовые органы субъектов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РФ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(муниципальных образований) осуществляют расширенное казначейское сопровождение:</a:t>
            </a:r>
          </a:p>
          <a:p>
            <a:pPr algn="l">
              <a:buNone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а)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расчетов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по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ГМК,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начальная (максимальная) цена которых составляет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1 млрд. рублей и более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договорам (соглашениям)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заключаемым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на сумму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1 млрд. рублей и более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а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также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расчетов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по контрактам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(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договорам),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заключаемых в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целях исполнения ГМК, договоров (соглашений) на сумму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более 600, 0 тыс. рублей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договоров (соглашений) предметом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которых является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строительство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(реконструкция, в том числе с элементами реставрации, технического перевооружения) объектов капитального строительства), или приобретение объектов недвижимого имущества;</a:t>
            </a:r>
          </a:p>
          <a:p>
            <a:pPr algn="l">
              <a:buNone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б)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расчетов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по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ГМК,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заключаемым с единственным поставщиком (подрядчиком, исполнителем), определенным в соответствии с пунктами 2, 24 и 25 части 1 статьи 93 Федерального закона                           «О контрактной системе в сфере закупок товаров, работ, услуг для обеспечения государственных и муниципальных нужд», начальная (максимальная) цена которых составляет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1 млрд. рублей и более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а также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расчетов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по контрактам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(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договорам),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заключаемых в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целях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исполнения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указанных Г(М)К на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сумму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более 600, 0 тыс. рублей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;</a:t>
            </a:r>
          </a:p>
          <a:p>
            <a:pPr algn="l">
              <a:buNone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в)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иных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средств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не указанных в подпунктах «а» и «б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»,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определенных в соответствии с пунктом 1 статьи 242.24 Бюджетного кодекса правовым актом Правительства Российской Федерации.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18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223448" y="480562"/>
            <a:ext cx="17160552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Проект постановления Правительства Российской Федерации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«О правилах казначейского сопровождения»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21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endParaRPr lang="ru-RU" dirty="0"/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508010" y="1980024"/>
            <a:ext cx="23368000" cy="9582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При расширенного казначейского сопровождения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Г(М)К, договоры (соглашения), контракты (договоры), должны содержать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следующие положения:</a:t>
            </a:r>
          </a:p>
          <a:p>
            <a:pPr>
              <a:buNone/>
            </a:pPr>
            <a:endParaRPr lang="ru-RU" sz="4000" dirty="0" smtClean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проведении операций с целевыми средствами на лицевых счетах после осуществления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ТОФК,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финансовым органом субъекта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РФ (муниципального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образования)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проверок;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представлении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УКС в ТОФК,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финансовый орган субъекта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РФ (муниципального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образования) распоряжений о совершении казначейских платежей на сумму денежных обязательств, в отношении которых не выявлены нарушения в ходе проведения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проверок;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представлении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УКС в ТОФК,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финансовый орган субъекта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РФ (муниципального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образования) расходной декларации, в порядке и по форме, установленным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Минфином России;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 smtClean="0">
              <a:solidFill>
                <a:schemeClr val="accent2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предоставлении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УКС ТОФК,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финансовому органу субъекта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РФ (муниципального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образования) доступа к информационным системам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УКС и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первичным учетным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документам.</a:t>
            </a:r>
            <a:endParaRPr lang="ru-RU" sz="4000" dirty="0">
              <a:solidFill>
                <a:srgbClr val="125194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19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223448" y="480562"/>
            <a:ext cx="17160552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Проект постановления Правительства Российской Федерации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«О правилах казначейского сопровождения»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69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Статья 242.13-1 «Бюджетный мониторинг в системе казначейских платежей»</a:t>
            </a:r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508010" y="2753544"/>
            <a:ext cx="23368000" cy="873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Федеральное казначейство при открытии лицевых счетов и осуществлении операций в системе казначейских платежей в целях недопущения финансовых нарушений участниками казначейского сопровождения проводит бюджетный мониторинг и применяет меры реагирования.</a:t>
            </a:r>
          </a:p>
          <a:p>
            <a:pPr>
              <a:buNone/>
            </a:pP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algn="l">
              <a:buNone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Меры реагирования: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отказ в открытии лицевого счета (за исключением головного исполнителя по Г(М)К);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приостановление открытия лицевого счета (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за исключением головного исполнителя по Г(М)К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);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з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апрет осуществления операций на лицевом счете;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тказ в осуществлении операций на лицевом счете;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приостановление операций на лицевом счете;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редупреждение (информирование).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endParaRPr lang="ru-RU" sz="40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algn="l">
              <a:buNone/>
            </a:pPr>
            <a:endParaRPr lang="ru-RU" sz="4000" dirty="0">
              <a:solidFill>
                <a:srgbClr val="17517F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20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64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Статья 242.13-1 «Бюджетный мониторинг в системе казначейских платежей»</a:t>
            </a:r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508010" y="2249488"/>
            <a:ext cx="23368000" cy="10859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Основаниями для отказа в открытии лицевого счета участника казначейского сопровождения являются:</a:t>
            </a:r>
          </a:p>
          <a:p>
            <a:pPr>
              <a:buNone/>
            </a:pP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наличие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информации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 перечне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организаций и физических лиц, в отношении которых имеются сведения об их причастности к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экстремисткой деятельности или терроризму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либо в отношении которых имеются сведения об их причастности к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распространению оружия массового уничтожения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;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наличие решения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межведомственного координационного органа, осуществляющего функции по противодействию финансового терроризма, о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применении мер по замораживанию (блокированию) денежных средств или иного имущества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;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нахождение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юридического лица под контролем юридического или физического лица, включенного в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перечни об их причастности к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экстремисткой деятельности или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терроризму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к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распространению оружия массового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уничтожения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решения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 применении мер по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замораживанию (блокированию) денежных средств или иного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имущества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;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регистрация юридического лица на территории государства, включенного в утверждаемый Минфином России перечень государств и территорий, предоставляющих льготный налоговый режим налогообложения и (или) не предусматривающих раскрытия и предоставления информации при проведении финансовых операций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(офшорные зоны)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.</a:t>
            </a: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21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17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Статья 242.13-1 «Бюджетный мониторинг в системе казначейских платежей»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22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609600" y="1817440"/>
            <a:ext cx="23368000" cy="8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000" dirty="0" smtClean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Отказ </a:t>
            </a:r>
            <a:r>
              <a:rPr lang="ru-RU" sz="4000" dirty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 открытии лицевого счета участника казначейского </a:t>
            </a:r>
            <a:r>
              <a:rPr lang="ru-RU" sz="4000" dirty="0" smtClean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сопровождения</a:t>
            </a: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9599" y="3072652"/>
            <a:ext cx="23367999" cy="2561212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33313" y="3171071"/>
            <a:ext cx="233679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Предоставление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получателем субсидии (бюджетной инвестиции), вклада (взноса), исполнителем (соисполнителем) по контракту (договору)=УКС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ТОФК документов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необходимых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для открытия лицевого счета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УКС: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485946" indent="-485946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Заявление на открытие лицевого счета;</a:t>
            </a:r>
          </a:p>
          <a:p>
            <a:pPr marL="485946" indent="-485946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Карточка образцов подписей к лицевому счету;</a:t>
            </a:r>
          </a:p>
          <a:p>
            <a:pPr marL="485946" indent="-485946">
              <a:buFontTx/>
              <a:buChar char="-"/>
            </a:pP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Договор (соглашение), контракт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(договор</a:t>
            </a:r>
            <a:r>
              <a:rPr lang="ru-RU" sz="2800" dirty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 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89757" y="6842318"/>
            <a:ext cx="233679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 позднее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3-го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рабочего дня ТОФК:</a:t>
            </a:r>
          </a:p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случае  положительного результата проверки – осуществляет открытие лицевого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счета УКС;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случае отрицательного результата проверки –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возвращает УКС представленные для открытия лицевого счета документы и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направляет Уведомление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отказе в открытии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лицевого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счета ГРБС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головному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исполнителю,  исполнителю –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заказчику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9757" y="6626669"/>
            <a:ext cx="23367999" cy="2247555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85937" y="9867029"/>
            <a:ext cx="23367999" cy="2247555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3313" y="10584413"/>
            <a:ext cx="233206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 позднее следующего рабочего дня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отказа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открытии лицевого счета ТОФК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направляет в Росфинмониторинг  Уведомление об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отказе в открытии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лицевого счета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67" y="5664478"/>
            <a:ext cx="3395240" cy="905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866" y="8961539"/>
            <a:ext cx="3395240" cy="905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075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>
                <a:solidFill>
                  <a:srgbClr val="125194"/>
                </a:solidFill>
              </a:rPr>
              <a:t>Статья 242.13-1 «Бюджетный мониторинг в системе казначейских платежей»</a:t>
            </a:r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508010" y="4293295"/>
            <a:ext cx="23368000" cy="4508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Основаниями для приостановления открытия лицевого счета участника казначейского сопровождения являются:</a:t>
            </a:r>
          </a:p>
          <a:p>
            <a:pPr>
              <a:buNone/>
            </a:pP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аличие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информации о единоличном исполнительном органе юридического лица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 реестре дисквалифицированных лиц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;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аличие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информации о банкротстве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юридического лица, индивидуального предпринимателя, физического лица – производителя товаров, работ услуг.</a:t>
            </a: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23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31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Статья 242.13-1 «Бюджетный мониторинг в системе казначейских платежей»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24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609600" y="1673424"/>
            <a:ext cx="23368000" cy="8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000" dirty="0" smtClean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Приостановление </a:t>
            </a:r>
            <a:r>
              <a:rPr lang="ru-RU" sz="4000" dirty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открытия лицевого счета участника казначейского сопровождения</a:t>
            </a: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9599" y="2450991"/>
            <a:ext cx="23367999" cy="2390785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33313" y="2537520"/>
            <a:ext cx="233679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Предоставление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получателем субсидии (бюджетной инвестиции), вклада (взноса), исполнителем (соисполнителем) по контракту (договору)=УКС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ТОФК документов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необходимых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для открытия лицевого счета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УКС: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marL="485946" indent="-485946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Заявление на открытие лицевого счета;</a:t>
            </a:r>
          </a:p>
          <a:p>
            <a:pPr marL="485946" indent="-485946">
              <a:buFontTx/>
              <a:buChar char="-"/>
            </a:pP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Карточка образцов подписей к лицевому счету;</a:t>
            </a:r>
          </a:p>
          <a:p>
            <a:pPr marL="485946" indent="-485946">
              <a:buFontTx/>
              <a:buChar char="-"/>
            </a:pP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Договор (соглашение), контракт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(договор</a:t>
            </a:r>
            <a:r>
              <a:rPr lang="ru-RU" sz="2800" dirty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 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89757" y="5345832"/>
            <a:ext cx="233679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 позднее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3-го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рабочего дня ТОФК:</a:t>
            </a:r>
          </a:p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случае  положительного результата проверки – осуществляет открытие лицевого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счета УКС;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случае отрицательного результата проверки –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приостанавливает открытие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лицевого счета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и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направляет Уведомление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приостановлении  открытия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лицевого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счета ГРБС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головному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исполнителю,  исполнителю –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заказчику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9757" y="5273824"/>
            <a:ext cx="23387843" cy="1887890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09600" y="11610528"/>
            <a:ext cx="23391712" cy="1041422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3313" y="11682536"/>
            <a:ext cx="233206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 позднее следующего рабочего дня после открытия лицевого счета или отказа в его открытии ТОФК направляет в Росфинмониторинг  Уведомление об открытии  (отказе открытия) лицевого счета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УКС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67" y="4913784"/>
            <a:ext cx="3395240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866" y="7218040"/>
            <a:ext cx="3395240" cy="352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609600" y="7632085"/>
            <a:ext cx="23391712" cy="1026115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742157" y="7650088"/>
            <a:ext cx="233679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 позднее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2-го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рабочего дня ГРБС, головной исполнитель, исполнитель –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заказчик: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направляет в ТОФК Информацию о подтверждении (отказе) открытия лицевого счета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33313" y="9162256"/>
            <a:ext cx="23344287" cy="1887890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866" y="8737862"/>
            <a:ext cx="3395240" cy="352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3313" y="9433445"/>
            <a:ext cx="232426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 позднее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следующего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рабочего дня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после поступления в ТОФК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от ГРБС,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головного исполнителя, исполнителя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–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заказчика информации: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подтверждении открытия лицевого счета -  ТОФК осуществляет открытие лицевого счета;</a:t>
            </a:r>
          </a:p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отказе в открытии лицевого счета – ТОФК - возвращает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документы 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4390" y="11178480"/>
            <a:ext cx="3395240" cy="352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98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Статья 242.13-1 «Бюджетный мониторинг в системе казначейских платежей»</a:t>
            </a:r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508010" y="2769369"/>
            <a:ext cx="23368000" cy="8515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Основаниями для запрета осуществления операций на лицевом счет участника казначейского сопровождения являются:</a:t>
            </a:r>
          </a:p>
          <a:p>
            <a:pPr>
              <a:buNone/>
            </a:pP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наличие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информации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 нем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перечне организаций и физических лиц, в отношении которых имеются сведения об их причастности к экстремисткой деятельности или терроризму, либо в отношении которых имеются сведения об их причастности к распространению оружия массового уничтожения;</a:t>
            </a:r>
            <a:endParaRPr lang="ru-RU" sz="40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наличие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отношении него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решения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межведомственного координационного органа, осуществляющего функции по противодействию финансового терроризма, о применении мер по замораживанию (блокированию) денежных средств или иного имущества;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нахождение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юридического лица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под контролем юридического или физического лица, включенного в перечни об их причастности к экстремисткой деятельности или терроризму, к распространению оружия массового уничтожения и решения о применении мер по замораживанию (блокированию) денежных средств или иного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имущества.</a:t>
            </a: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25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35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Статья 242.13-1 «Бюджетный мониторинг в системе казначейских платежей»</a:t>
            </a:r>
          </a:p>
        </p:txBody>
      </p:sp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508010" y="2393504"/>
            <a:ext cx="23368000" cy="1073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Основаниями для отказа в осуществлении операции на лицевом счет участника казначейского сопровождения являются:</a:t>
            </a:r>
          </a:p>
          <a:p>
            <a:pPr>
              <a:buNone/>
            </a:pP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наличие информации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 юридическом лице, индивидуальном предпринимателе, физическом лице – производителе товаров, работ, услуг получающих денежные средства от указанного УКС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в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перечне организаций и физических лиц, в отношении которых имеются сведения об их причастности к экстремисткой деятельности или терроризму, либо в отношении которых имеются сведения об их причастности к распространению оружия массового уничтожения;</a:t>
            </a:r>
            <a:endParaRPr lang="ru-RU" sz="4000" dirty="0" smtClean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наличие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в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отношении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юридического лица, индивидуального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предпринимателе,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физического лица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–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производителя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товаров, работ, услуг получающих денежные средства от указанного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УКС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решения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межведомственного координационного органа, осуществляющего функции по противодействию финансового терроризма, о применении мер по замораживанию (блокированию) денежных средств или иного имущества;</a:t>
            </a:r>
          </a:p>
          <a:p>
            <a:pPr marL="571500" indent="-571500" algn="l">
              <a:buFont typeface="Wingdings" panose="05000000000000000000" pitchFamily="2" charset="2"/>
              <a:buChar char="ü"/>
            </a:pP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нахождение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юридического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лица, получающего денежные средства от указанного УКС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, </a:t>
            </a:r>
            <a:r>
              <a:rPr lang="ru-RU" sz="4000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под контролем юридического или физического лица, включенного в перечни об их причастности к экстремисткой деятельности или терроризму, к распространению оружия массового уничтожения и решения о применении мер по замораживанию (блокированию) денежных средств или иного </a:t>
            </a:r>
            <a:r>
              <a:rPr lang="ru-RU" sz="4000" dirty="0" smtClean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имущества.</a:t>
            </a:r>
            <a:endParaRPr lang="ru-RU" sz="4000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26</a:t>
            </a:r>
            <a:endParaRPr lang="ru-RU" sz="2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7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Статья 242.13-1 «Бюджетный мониторинг в системе казначейских платежей»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27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609600" y="1817440"/>
            <a:ext cx="23368000" cy="1354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43834" tIns="121917" rIns="243834" bIns="121917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4000" dirty="0" smtClean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Отказ (запрет) в осуществлении </a:t>
            </a:r>
            <a:r>
              <a:rPr lang="ru-RU" sz="4000" dirty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операций на лицевом </a:t>
            </a:r>
            <a:r>
              <a:rPr lang="ru-RU" sz="4000" dirty="0" smtClean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счете </a:t>
            </a:r>
            <a:r>
              <a:rPr lang="ru-RU" sz="4000" dirty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rPr>
              <a:t>участника казначейского сопровождения </a:t>
            </a:r>
            <a:endParaRPr lang="ru-RU" sz="4000" dirty="0">
              <a:solidFill>
                <a:schemeClr val="bg2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9599" y="3072652"/>
            <a:ext cx="23367999" cy="2561212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33313" y="3528789"/>
            <a:ext cx="233679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Предоставление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получателем субсидии (бюджетной инвестиции), вклада (взноса), головным исполнителем по Г(М)К, исполнителем (соисполнителем) по контракту (договору)=УКС                                                                  </a:t>
            </a:r>
          </a:p>
          <a:p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ТОФК Распоряжения о совершении казначейских платежей</a:t>
            </a:r>
            <a:endParaRPr lang="ru-RU" sz="2800" dirty="0">
              <a:solidFill>
                <a:srgbClr val="17517F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9757" y="6842318"/>
            <a:ext cx="2336799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 позднее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рабочего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дня, следующего за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днем представления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УКС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Распоряжения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 совершении казначейских платежей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ТОФК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:</a:t>
            </a:r>
          </a:p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случае  положительного результата проверки – осуществляет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проведение операции УКС;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 случае отрицательного результата проверки –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возвращает УКС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представленные Распоряжения и направляет Уведомление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об отказе  (запрете) в проведении операции ГРБС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Г(М)З, головному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исполнителю,  исполнителю –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заказчику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9757" y="6626669"/>
            <a:ext cx="23367999" cy="2247555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85937" y="9867029"/>
            <a:ext cx="23367999" cy="2247555"/>
          </a:xfrm>
          <a:prstGeom prst="roundRect">
            <a:avLst/>
          </a:prstGeom>
          <a:noFill/>
          <a:ln w="19050">
            <a:solidFill>
              <a:srgbClr val="7A98D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97346" tIns="98673" rIns="197346" bIns="98673"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3313" y="10584413"/>
            <a:ext cx="233206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не позднее следующего рабочего дня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после отказа в проведении операции ТОФК </a:t>
            </a:r>
            <a:r>
              <a:rPr lang="ru-RU" sz="28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направляет в Росфинмониторинг  Уведомление об </a:t>
            </a:r>
            <a:r>
              <a:rPr lang="ru-RU" sz="28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отказе (запрете) в проведении операции УКС</a:t>
            </a:r>
            <a:endParaRPr lang="ru-RU" sz="28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367" y="5664478"/>
            <a:ext cx="3395240" cy="905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866" y="8961539"/>
            <a:ext cx="3395240" cy="905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64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5973" y="1060240"/>
            <a:ext cx="24372075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00" dirty="0"/>
          </a:p>
        </p:txBody>
      </p:sp>
      <p:sp>
        <p:nvSpPr>
          <p:cNvPr id="42" name="TextBox 41"/>
          <p:cNvSpPr txBox="1"/>
          <p:nvPr/>
        </p:nvSpPr>
        <p:spPr>
          <a:xfrm>
            <a:off x="6575376" y="390183"/>
            <a:ext cx="17469248" cy="147732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Autofit/>
          </a:bodyPr>
          <a:lstStyle>
            <a:lvl1pPr algn="r">
              <a:defRPr sz="4000">
                <a:solidFill>
                  <a:schemeClr val="bg2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 Medium"/>
              </a:defRPr>
            </a:lvl1pPr>
            <a:lvl2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2pPr>
            <a:lvl3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3pPr>
            <a:lvl4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4pPr>
            <a:lvl5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5pPr>
            <a:lvl6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6pPr>
            <a:lvl7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7pPr>
            <a:lvl8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8pPr>
            <a:lvl9pPr indent="0">
              <a:defRPr sz="11200" b="0"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Статья 242.13-1 «Бюджетный мониторинг в системе казначейских платежей»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09600" y="162432"/>
            <a:ext cx="3860800" cy="1625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43834" tIns="121917" rIns="243834" bIns="121917"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64" y="521296"/>
            <a:ext cx="3456384" cy="1287835"/>
          </a:xfrm>
          <a:prstGeom prst="rect">
            <a:avLst/>
          </a:prstGeom>
        </p:spPr>
      </p:pic>
      <p:sp>
        <p:nvSpPr>
          <p:cNvPr id="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23703664" y="13069539"/>
            <a:ext cx="387927" cy="410369"/>
          </a:xfrm>
        </p:spPr>
        <p:txBody>
          <a:bodyPr/>
          <a:lstStyle/>
          <a:p>
            <a:r>
              <a:rPr lang="ru-RU" sz="2000" dirty="0" smtClean="0">
                <a:solidFill>
                  <a:schemeClr val="bg2"/>
                </a:solidFill>
              </a:rPr>
              <a:t>28</a:t>
            </a:r>
            <a:endParaRPr lang="ru-RU" sz="2000" dirty="0">
              <a:solidFill>
                <a:schemeClr val="bg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6664" y="4415626"/>
            <a:ext cx="23877959" cy="4098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Основаниями для </a:t>
            </a:r>
            <a:r>
              <a:rPr lang="ru-RU" sz="4000" dirty="0" smtClean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приостановления операций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лицевом счет участника казначейского сопровождения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и для </a:t>
            </a:r>
            <a:r>
              <a:rPr lang="ru-RU" sz="4000" dirty="0">
                <a:solidFill>
                  <a:srgbClr val="125194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предупреждения (информирования) </a:t>
            </a:r>
            <a:r>
              <a:rPr lang="ru-RU" sz="4000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при открытии лицевых счетов или при осуществлении операций на лицевых счетах участников казначейского сопровождения 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является классификатор признаков финансовых нарушений УКС, формирование и ведение  которого осуществляет Федеральное казначейство в порядке, установленным приказом Минфина России по согласованию с </a:t>
            </a:r>
            <a:r>
              <a:rPr lang="ru-RU" sz="4000" dirty="0" err="1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Росфинмониторингом</a:t>
            </a:r>
            <a:r>
              <a:rPr lang="ru-RU" sz="4000" dirty="0" smtClean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.</a:t>
            </a:r>
            <a:endParaRPr lang="ru-RU" sz="4000" dirty="0">
              <a:solidFill>
                <a:schemeClr val="tx1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4000" dirty="0" smtClean="0">
                <a:solidFill>
                  <a:srgbClr val="FF0000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</a:t>
            </a:r>
            <a:endParaRPr lang="ru-RU" sz="4000" dirty="0">
              <a:solidFill>
                <a:srgbClr val="FF0000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9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7" b="-1"/>
          <a:stretch/>
        </p:blipFill>
        <p:spPr>
          <a:xfrm>
            <a:off x="12039481" y="-20141"/>
            <a:ext cx="12337573" cy="13731527"/>
          </a:xfrm>
          <a:prstGeom prst="rect">
            <a:avLst/>
          </a:prstGeom>
          <a:solidFill>
            <a:schemeClr val="bg1">
              <a:alpha val="23000"/>
            </a:schemeClr>
          </a:solidFill>
        </p:spPr>
      </p:pic>
      <p:sp>
        <p:nvSpPr>
          <p:cNvPr id="3" name="TextBox 2"/>
          <p:cNvSpPr txBox="1"/>
          <p:nvPr/>
        </p:nvSpPr>
        <p:spPr>
          <a:xfrm>
            <a:off x="0" y="6101626"/>
            <a:ext cx="12039481" cy="1118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6600" b="0" dirty="0">
                <a:solidFill>
                  <a:srgbClr val="1751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94781153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3. Карпенко ВМ (Самара 2021) (2) (1)</Template>
  <TotalTime>4</TotalTime>
  <Words>4408</Words>
  <Application>Microsoft Office PowerPoint</Application>
  <PresentationFormat>Произвольный</PresentationFormat>
  <Paragraphs>287</Paragraphs>
  <Slides>29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43" baseType="lpstr">
      <vt:lpstr>Arial</vt:lpstr>
      <vt:lpstr>Calibri</vt:lpstr>
      <vt:lpstr>Helvetica Neue</vt:lpstr>
      <vt:lpstr>Helvetica Neue Light</vt:lpstr>
      <vt:lpstr>Helvetica Neue Medium</vt:lpstr>
      <vt:lpstr>PT Serif</vt:lpstr>
      <vt:lpstr>Segoe UI Black</vt:lpstr>
      <vt:lpstr>Segoe UI Historic</vt:lpstr>
      <vt:lpstr>Segoe UI Light</vt:lpstr>
      <vt:lpstr>Tahoma</vt:lpstr>
      <vt:lpstr>Trebuchet MS</vt:lpstr>
      <vt:lpstr>Wingdings</vt:lpstr>
      <vt:lpstr>White</vt:lpstr>
      <vt:lpstr>Шаблон_2015_16x9_PTSerif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S9500SCCM01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Доценко Наталья Ивановна</cp:lastModifiedBy>
  <cp:revision>1</cp:revision>
  <cp:lastPrinted>2021-09-28T06:38:31Z</cp:lastPrinted>
  <dcterms:created xsi:type="dcterms:W3CDTF">2021-10-05T09:31:18Z</dcterms:created>
  <dcterms:modified xsi:type="dcterms:W3CDTF">2021-10-05T09:36:18Z</dcterms:modified>
</cp:coreProperties>
</file>