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6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  <p:sldMasterId id="2147483673" r:id="rId3"/>
    <p:sldMasterId id="2147483686" r:id="rId4"/>
    <p:sldMasterId id="2147483699" r:id="rId5"/>
    <p:sldMasterId id="2147483705" r:id="rId6"/>
    <p:sldMasterId id="2147483718" r:id="rId7"/>
  </p:sldMasterIdLst>
  <p:notesMasterIdLst>
    <p:notesMasterId r:id="rId23"/>
  </p:notesMasterIdLst>
  <p:sldIdLst>
    <p:sldId id="397" r:id="rId8"/>
    <p:sldId id="377" r:id="rId9"/>
    <p:sldId id="378" r:id="rId10"/>
    <p:sldId id="379" r:id="rId11"/>
    <p:sldId id="386" r:id="rId12"/>
    <p:sldId id="387" r:id="rId13"/>
    <p:sldId id="388" r:id="rId14"/>
    <p:sldId id="391" r:id="rId15"/>
    <p:sldId id="392" r:id="rId16"/>
    <p:sldId id="380" r:id="rId17"/>
    <p:sldId id="381" r:id="rId18"/>
    <p:sldId id="393" r:id="rId19"/>
    <p:sldId id="394" r:id="rId20"/>
    <p:sldId id="395" r:id="rId21"/>
    <p:sldId id="398" r:id="rId22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2387"/>
    <a:srgbClr val="F8FFB3"/>
    <a:srgbClr val="CDC5FD"/>
    <a:srgbClr val="BCF1FC"/>
    <a:srgbClr val="87FDFD"/>
    <a:srgbClr val="007434"/>
    <a:srgbClr val="C5DAE7"/>
    <a:srgbClr val="00B0F0"/>
    <a:srgbClr val="66FF33"/>
    <a:srgbClr val="B4B4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305" autoAdjust="0"/>
  </p:normalViewPr>
  <p:slideViewPr>
    <p:cSldViewPr>
      <p:cViewPr varScale="1">
        <p:scale>
          <a:sx n="112" d="100"/>
          <a:sy n="112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1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19B1A586-746A-4EE5-B5F2-0705F6F3F639}" type="datetimeFigureOut">
              <a:rPr lang="ru-RU"/>
              <a:pPr>
                <a:defRPr/>
              </a:pPr>
              <a:t>03.07.2018</a:t>
            </a:fld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4538"/>
            <a:ext cx="4960937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1" y="4716464"/>
            <a:ext cx="5438775" cy="446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8164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7" rIns="91434" bIns="45717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4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7" rIns="91434" bIns="4571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EA88D9A0-84AD-4303-BF6C-75CE4BF018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94800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072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3616E96-053C-40A5-BF1B-6134207AF0FF}" type="slidenum">
              <a:rPr lang="ru-RU" smtClean="0">
                <a:solidFill>
                  <a:prstClr val="black"/>
                </a:solidFill>
                <a:cs typeface="Arial" pitchFamily="34" charset="0"/>
              </a:rPr>
              <a:pPr>
                <a:defRPr/>
              </a:pPr>
              <a:t>1</a:t>
            </a:fld>
            <a:endParaRPr lang="ru-RU" smtClean="0">
              <a:solidFill>
                <a:prstClr val="black"/>
              </a:solidFill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 txBox="1">
            <a:spLocks noGrp="1" noChangeArrowheads="1"/>
          </p:cNvSpPr>
          <p:nvPr/>
        </p:nvSpPr>
        <p:spPr bwMode="auto">
          <a:xfrm>
            <a:off x="3848100" y="9426576"/>
            <a:ext cx="29479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27" tIns="45015" rIns="90027" bIns="45015" anchor="b"/>
          <a:lstStyle/>
          <a:p>
            <a:pPr algn="r" defTabSz="895290"/>
            <a:fld id="{595D73CF-FA00-4920-8287-5DC31F9B2F0D}" type="slidenum">
              <a:rPr lang="ru-RU" sz="1200">
                <a:latin typeface="Calibri" pitchFamily="34" charset="0"/>
                <a:cs typeface="Times New Roman" pitchFamily="18" charset="0"/>
              </a:rPr>
              <a:pPr algn="r" defTabSz="895290"/>
              <a:t>2</a:t>
            </a:fld>
            <a:endParaRPr lang="ru-RU" sz="12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6125"/>
            <a:ext cx="4965700" cy="3724275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4716463"/>
            <a:ext cx="4987925" cy="4464050"/>
          </a:xfrm>
          <a:noFill/>
          <a:ln/>
        </p:spPr>
        <p:txBody>
          <a:bodyPr lIns="90027" tIns="45015" rIns="90027" bIns="45015"/>
          <a:lstStyle/>
          <a:p>
            <a:pPr marL="234934" indent="-234934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4934" indent="-234934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 txBox="1">
            <a:spLocks noGrp="1" noChangeArrowheads="1"/>
          </p:cNvSpPr>
          <p:nvPr/>
        </p:nvSpPr>
        <p:spPr bwMode="auto">
          <a:xfrm>
            <a:off x="3848100" y="9426576"/>
            <a:ext cx="29479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27" tIns="45015" rIns="90027" bIns="45015" anchor="b"/>
          <a:lstStyle/>
          <a:p>
            <a:pPr algn="r" defTabSz="895290"/>
            <a:fld id="{595D73CF-FA00-4920-8287-5DC31F9B2F0D}" type="slidenum">
              <a:rPr lang="ru-RU" sz="1200">
                <a:latin typeface="Calibri" pitchFamily="34" charset="0"/>
                <a:cs typeface="Times New Roman" pitchFamily="18" charset="0"/>
              </a:rPr>
              <a:pPr algn="r" defTabSz="895290"/>
              <a:t>3</a:t>
            </a:fld>
            <a:endParaRPr lang="ru-RU" sz="12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6125"/>
            <a:ext cx="4965700" cy="3724275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4716463"/>
            <a:ext cx="4987925" cy="4464050"/>
          </a:xfrm>
          <a:noFill/>
          <a:ln/>
        </p:spPr>
        <p:txBody>
          <a:bodyPr lIns="90027" tIns="45015" rIns="90027" bIns="45015"/>
          <a:lstStyle/>
          <a:p>
            <a:pPr marL="234934" indent="-234934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4934" indent="-234934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584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59A82EA-1BFE-4067-A8A4-206EBD8A543A}" type="slidenum">
              <a:rPr lang="ru-RU" smtClean="0">
                <a:solidFill>
                  <a:srgbClr val="000000"/>
                </a:solidFill>
                <a:cs typeface="Arial" pitchFamily="34" charset="0"/>
              </a:rPr>
              <a:pPr>
                <a:defRPr/>
              </a:pPr>
              <a:t>7</a:t>
            </a:fld>
            <a:endParaRPr lang="ru-RU" smtClean="0">
              <a:solidFill>
                <a:srgbClr val="000000"/>
              </a:solidFill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9163" y="744538"/>
            <a:ext cx="4960937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88D9A0-84AD-4303-BF6C-75CE4BF0182B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8705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05858-EBF7-45C3-B15E-4751E9DE4B53}" type="datetime1">
              <a:rPr lang="ru-RU" smtClean="0"/>
              <a:pPr>
                <a:defRPr/>
              </a:pPr>
              <a:t>03.07.2018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32836-BE5D-489F-BD42-7CDC870F2A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D5F20-7079-4DDC-BDD1-C3EFDCC01D6A}" type="datetime1">
              <a:rPr lang="ru-RU" smtClean="0"/>
              <a:pPr>
                <a:defRPr/>
              </a:pPr>
              <a:t>03.07.2018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E80E87-345E-4933-968E-8AF0DDFD18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2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779BC-F852-44E7-850B-BE5C8CB7798D}" type="datetime1">
              <a:rPr lang="ru-RU" smtClean="0"/>
              <a:pPr>
                <a:defRPr/>
              </a:pPr>
              <a:t>03.07.2018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2860A9-C24E-466E-BF07-1151378D89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1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1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F7FE6B-C476-434D-8C59-35062CB726D2}" type="datetime1">
              <a:rPr lang="ru-RU" smtClean="0"/>
              <a:pPr>
                <a:defRPr/>
              </a:pPr>
              <a:t>03.07.2018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A995F-35F1-4F6C-9836-DAF89A147C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AB973-821B-48D9-A214-1B3CAC4062A1}" type="datetime1">
              <a:rPr lang="ru-RU" smtClean="0"/>
              <a:pPr>
                <a:defRPr/>
              </a:pPr>
              <a:t>03.07.2018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CD31E-ABE9-4C9B-99ED-2B77253BB2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BD9900-2A74-45A4-9A21-E7DCB80762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519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BFE79D-9EA3-49C5-B925-9075BC7444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3631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3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E7383E-C205-4F02-9CC5-73EAF51257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404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2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2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3522C-A59D-4E4F-8B66-F327218F3A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1664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24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24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AE833A-C724-472E-8EC9-D8D976BF39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6378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965B1-2E61-41FC-89A8-E6E71044F3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44063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FBA8C-F7E1-453E-B864-29E6248A74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31457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73076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43513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73344-E934-4A4B-9F50-88B6D27118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150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1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54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4D716-A24F-44F1-9226-E6226C9F97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64482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D8C844-B12C-46F0-92E5-5565421B0F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08716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63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63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8C7DF4-0610-41D1-8209-D9A9A7B617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06661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115900"/>
            <a:ext cx="8229600" cy="60102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8496D5-9797-4A62-831D-23DF8D807D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7146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FB3C8-6A34-490A-86A1-EFE0B74EBE09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9DEBD-594C-41B7-87DA-9DF1F2BD3AD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9343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5BF15-C4DD-4F9A-A5D7-691CEF5038D7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4736FE-83CE-435E-BDBC-B3118275315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2647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B76AC4-2C04-47D0-A3D9-CD38333F3EC9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AB099-31EE-420A-AD46-E169A0E5F5E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7822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1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1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79471-6CFF-43CA-B04C-5D36D43AD690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654FFE-05DE-4B56-A596-B1B171B47A9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896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24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24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02B8CB-D5F2-406B-BF53-4604A66E8659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7FF27B-F830-4C44-BCB8-961A805EE3C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2181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D1F9C-55BD-449B-A4F2-AEC00951BCD9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D57ED-40D2-4B62-97C0-5A19940F8FF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7430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75484-BFDC-4DB0-90A2-FE5AB8BFD864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E961E-8C1B-4821-8605-D60F1CA08F6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31055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1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277FF-A821-4858-83D4-00ACCFF58BFF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D33395-C931-483B-9885-D9E777E8FDD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3613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1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53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29E853-F123-4719-BD8E-E93EDC90C860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B0420-370E-4F05-938B-BC3F0C4CBDA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5844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B1C56-B618-47E2-9A78-44986B367546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0AD76-AE64-4484-B7F3-FCE6BCD65AF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8812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5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5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C2C29-58B1-4A4D-88D7-9B9080BA35AE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8C4EF-36A7-445D-98E2-1C9F5156EFF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0104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8538" y="115891"/>
            <a:ext cx="5759450" cy="504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12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3D766-8BDF-4E7D-AFDF-5507CB44F2E2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2AB0F-26AD-40FD-87A9-4217BDE77DB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5170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FB3C8-6A34-490A-86A1-EFE0B74EBE09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9DEBD-594C-41B7-87DA-9DF1F2BD3AD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5827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5BF15-C4DD-4F9A-A5D7-691CEF5038D7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4736FE-83CE-435E-BDBC-B3118275315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6480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B76AC4-2C04-47D0-A3D9-CD38333F3EC9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AB099-31EE-420A-AD46-E169A0E5F5E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3683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1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1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79471-6CFF-43CA-B04C-5D36D43AD690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654FFE-05DE-4B56-A596-B1B171B47A9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69839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24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24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02B8CB-D5F2-406B-BF53-4604A66E8659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7FF27B-F830-4C44-BCB8-961A805EE3C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1752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D1F9C-55BD-449B-A4F2-AEC00951BCD9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D57ED-40D2-4B62-97C0-5A19940F8FF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2485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75484-BFDC-4DB0-90A2-FE5AB8BFD864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E961E-8C1B-4821-8605-D60F1CA08F6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3632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1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277FF-A821-4858-83D4-00ACCFF58BFF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D33395-C931-483B-9885-D9E777E8FDD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5572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1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4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29E853-F123-4719-BD8E-E93EDC90C860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B0420-370E-4F05-938B-BC3F0C4CBDA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36434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B1C56-B618-47E2-9A78-44986B367546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0AD76-AE64-4484-B7F3-FCE6BCD65AF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2374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5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5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C2C29-58B1-4A4D-88D7-9B9080BA35AE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8C4EF-36A7-445D-98E2-1C9F5156EFF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60602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8538" y="115889"/>
            <a:ext cx="5759450" cy="504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12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3D766-8BDF-4E7D-AFDF-5507CB44F2E2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2AB0F-26AD-40FD-87A9-4217BDE77DB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6038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05858-EBF7-45C3-B15E-4751E9DE4B5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32836-BE5D-489F-BD42-7CDC870F2AC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68270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D5F20-7079-4DDC-BDD1-C3EFDCC01D6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E80E87-345E-4933-968E-8AF0DDFD18A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7200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1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2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779BC-F852-44E7-850B-BE5C8CB7798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2860A9-C24E-466E-BF07-1151378D89E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31150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1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1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F7FE6B-C476-434D-8C59-35062CB726D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A995F-35F1-4F6C-9836-DAF89A147C4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62519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AB973-821B-48D9-A214-1B3CAC4062A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CD31E-ABE9-4C9B-99ED-2B77253BB2C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70998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BD9900-2A74-45A4-9A21-E7DCB80762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4911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BFE79D-9EA3-49C5-B925-9075BC7444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78651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1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3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E7383E-C205-4F02-9CC5-73EAF51257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09891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1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1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3522C-A59D-4E4F-8B66-F327218F3A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873817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AE833A-C724-472E-8EC9-D8D976BF39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397046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965B1-2E61-41FC-89A8-E6E71044F3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60665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FBA8C-F7E1-453E-B864-29E6248A74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176393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73066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435119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73344-E934-4A4B-9F50-88B6D27118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995604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4D716-A24F-44F1-9226-E6226C9F97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67564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D8C844-B12C-46F0-92E5-5565421B0F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528925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57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57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8C7DF4-0610-41D1-8209-D9A9A7B617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159864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115900"/>
            <a:ext cx="8229600" cy="60102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8496D5-9797-4A62-831D-23DF8D807D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17010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BD9900-2A74-45A4-9A21-E7DCB80762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493048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BFE79D-9EA3-49C5-B925-9075BC7444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696159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1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2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E7383E-C205-4F02-9CC5-73EAF51257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308226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1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1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3522C-A59D-4E4F-8B66-F327218F3A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76031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AE833A-C724-472E-8EC9-D8D976BF39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651755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965B1-2E61-41FC-89A8-E6E71044F3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875011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FBA8C-F7E1-453E-B864-29E6248A74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8579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73063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43511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73344-E934-4A4B-9F50-88B6D27118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21429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4D716-A24F-44F1-9226-E6226C9F97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353810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D8C844-B12C-46F0-92E5-5565421B0F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54630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51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51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8C7DF4-0610-41D1-8209-D9A9A7B617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633825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115900"/>
            <a:ext cx="8229600" cy="60102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8496D5-9797-4A62-831D-23DF8D807D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0929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image" Target="../media/image1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image" Target="../media/image1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6" descr="Shablon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115891"/>
            <a:ext cx="57594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16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6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183381E-C92E-4053-89A3-5E816D50F015}" type="datetime1">
              <a:rPr lang="ru-RU" smtClean="0"/>
              <a:pPr>
                <a:defRPr/>
              </a:pPr>
              <a:t>03.07.2018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67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6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6879503-00FF-456B-9D0B-22D85ECB29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3" r:id="rId5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6" descr="Shablon.jp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115355"/>
            <a:ext cx="5759450" cy="504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2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738"/>
            <a:ext cx="8229600" cy="452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139"/>
            <a:ext cx="2133600" cy="36472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139"/>
            <a:ext cx="2895600" cy="36472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139"/>
            <a:ext cx="2133600" cy="36472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8DC74B6-1CE5-4A89-8A08-8A55087B83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618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6" descr="Shablon.jp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115891"/>
            <a:ext cx="57594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12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6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60DF800-0FA9-471A-971D-CA10BCCA48E9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63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6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481D9F4-D3CD-4783-AF27-0FFD6942267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091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6" descr="Shablon.jp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115889"/>
            <a:ext cx="57594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12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6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60DF800-0FA9-471A-971D-CA10BCCA48E9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62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6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481D9F4-D3CD-4783-AF27-0FFD6942267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430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6" descr="Shablon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115888"/>
            <a:ext cx="57594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1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6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183381E-C92E-4053-89A3-5E816D50F01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61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6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6879503-00FF-456B-9D0B-22D85ECB291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47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6" descr="Shablon.jp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115339"/>
            <a:ext cx="5759450" cy="504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2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726"/>
            <a:ext cx="8229600" cy="452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126"/>
            <a:ext cx="2133600" cy="36472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126"/>
            <a:ext cx="2895600" cy="36472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126"/>
            <a:ext cx="2133600" cy="36472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8DC74B6-1CE5-4A89-8A08-8A55087B83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243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6" descr="Shablon.jp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115339"/>
            <a:ext cx="5759450" cy="504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2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720"/>
            <a:ext cx="8229600" cy="452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120"/>
            <a:ext cx="2133600" cy="36472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120"/>
            <a:ext cx="2895600" cy="36472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120"/>
            <a:ext cx="2133600" cy="36472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8DC74B6-1CE5-4A89-8A08-8A55087B83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6987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10" Type="http://schemas.openxmlformats.org/officeDocument/2006/relationships/image" Target="../media/image10.jpe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8.emf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8186D11681A31339C062F220E31DDCD635F799C999C250524380E7326315397585621D5D4986F059O4HAN" TargetMode="External"/><Relationship Id="rId1" Type="http://schemas.openxmlformats.org/officeDocument/2006/relationships/slideLayout" Target="../slideLayouts/slideLayout4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5.xml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Прямоугольник 2"/>
          <p:cNvSpPr>
            <a:spLocks noChangeArrowheads="1"/>
          </p:cNvSpPr>
          <p:nvPr/>
        </p:nvSpPr>
        <p:spPr bwMode="auto">
          <a:xfrm>
            <a:off x="3492500" y="5267169"/>
            <a:ext cx="544512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000" b="1" dirty="0">
                <a:solidFill>
                  <a:srgbClr val="00449E"/>
                </a:solidFill>
                <a:latin typeface="Franklin Gothic Demi" pitchFamily="34" charset="0"/>
                <a:cs typeface="Arial" charset="0"/>
              </a:rPr>
              <a:t>Начальник Управления</a:t>
            </a:r>
          </a:p>
          <a:p>
            <a:pPr algn="ctr"/>
            <a:r>
              <a:rPr lang="ru-RU" altLang="ru-RU" sz="2000" b="1" dirty="0">
                <a:solidFill>
                  <a:srgbClr val="00449E"/>
                </a:solidFill>
                <a:latin typeface="Franklin Gothic Demi" pitchFamily="34" charset="0"/>
                <a:cs typeface="Arial" charset="0"/>
              </a:rPr>
              <a:t>внутреннего контроля </a:t>
            </a:r>
            <a:r>
              <a:rPr lang="ru-RU" altLang="ru-RU" sz="2000" b="1" dirty="0" smtClean="0">
                <a:solidFill>
                  <a:srgbClr val="00449E"/>
                </a:solidFill>
                <a:latin typeface="Franklin Gothic Demi" pitchFamily="34" charset="0"/>
                <a:cs typeface="Arial" charset="0"/>
              </a:rPr>
              <a:t>и аудита</a:t>
            </a:r>
            <a:r>
              <a:rPr lang="ru-RU" altLang="ru-RU" sz="2000" b="1" dirty="0">
                <a:solidFill>
                  <a:srgbClr val="00449E"/>
                </a:solidFill>
                <a:latin typeface="Franklin Gothic Demi" pitchFamily="34" charset="0"/>
                <a:cs typeface="Arial" charset="0"/>
              </a:rPr>
              <a:t/>
            </a:r>
            <a:br>
              <a:rPr lang="ru-RU" altLang="ru-RU" sz="2000" b="1" dirty="0">
                <a:solidFill>
                  <a:srgbClr val="00449E"/>
                </a:solidFill>
                <a:latin typeface="Franklin Gothic Demi" pitchFamily="34" charset="0"/>
                <a:cs typeface="Arial" charset="0"/>
              </a:rPr>
            </a:br>
            <a:r>
              <a:rPr lang="ru-RU" altLang="ru-RU" sz="2000" b="1" dirty="0" smtClean="0">
                <a:solidFill>
                  <a:srgbClr val="00449E"/>
                </a:solidFill>
                <a:latin typeface="Franklin Gothic Demi" pitchFamily="34" charset="0"/>
                <a:cs typeface="Arial" charset="0"/>
              </a:rPr>
              <a:t>СОЛОДОВ </a:t>
            </a:r>
            <a:r>
              <a:rPr lang="ru-RU" altLang="ru-RU" sz="2000" b="1" dirty="0">
                <a:solidFill>
                  <a:srgbClr val="00449E"/>
                </a:solidFill>
                <a:latin typeface="Franklin Gothic Demi" pitchFamily="34" charset="0"/>
                <a:cs typeface="Arial" charset="0"/>
              </a:rPr>
              <a:t>Алексей Викторович</a:t>
            </a:r>
            <a:endParaRPr lang="ru-RU" altLang="ru-RU" sz="2000" dirty="0">
              <a:solidFill>
                <a:prstClr val="black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0825" y="247824"/>
            <a:ext cx="864235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kern="0" smtClean="0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КАЗНАЧЕЙСТВО</a:t>
            </a:r>
            <a:endParaRPr lang="ru-RU" b="1" kern="0" dirty="0">
              <a:solidFill>
                <a:srgbClr val="00349E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1"/>
          <p:cNvSpPr txBox="1">
            <a:spLocks noChangeArrowheads="1"/>
          </p:cNvSpPr>
          <p:nvPr/>
        </p:nvSpPr>
        <p:spPr>
          <a:xfrm>
            <a:off x="7938" y="1661531"/>
            <a:ext cx="9136062" cy="296988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200"/>
              </a:spcBef>
              <a:buNone/>
              <a:defRPr/>
            </a:pPr>
            <a:r>
              <a:rPr lang="ru-RU" sz="2700" b="1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ОСУЩЕСТВЛЕНИЕ ВНУТРЕННЕГО КОНТРОЛЯ И ВНУТРЕННЕГО АУДИТА, ПРОФИЛАКТИКИ </a:t>
            </a:r>
            <a:r>
              <a:rPr lang="ru-RU" sz="2700" b="1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КОРРУПЦИОННЫХ </a:t>
            </a:r>
            <a:r>
              <a:rPr lang="ru-RU" sz="2700" b="1" smtClean="0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700" b="1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ИНЫХ ПРАВОНАРУШЕНИЙ В ФЕДЕРАЛЬНОМ КАЗНАЧЕЙСТВЕ В </a:t>
            </a:r>
            <a:r>
              <a:rPr lang="ru-RU" sz="2700" b="1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</a:t>
            </a:r>
            <a:r>
              <a:rPr lang="ru-RU" sz="2700" b="1" smtClean="0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ГОДУ.</a:t>
            </a:r>
            <a:br>
              <a:rPr lang="ru-RU" sz="2700" b="1" smtClean="0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smtClean="0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sz="2700" b="1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</a:t>
            </a:r>
            <a:r>
              <a:rPr lang="ru-RU" sz="2700" b="1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</a:t>
            </a:r>
            <a:r>
              <a:rPr lang="ru-RU" sz="2700" b="1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b="1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smtClean="0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700" b="1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</a:t>
            </a:r>
            <a:r>
              <a:rPr lang="ru-RU" sz="2700" b="1" smtClean="0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ГОД.</a:t>
            </a:r>
            <a:endParaRPr lang="ru-RU" sz="2700" b="1" dirty="0" smtClean="0">
              <a:solidFill>
                <a:srgbClr val="00349E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595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/>
          </p:cNvSpPr>
          <p:nvPr/>
        </p:nvSpPr>
        <p:spPr bwMode="auto">
          <a:xfrm>
            <a:off x="579121" y="337240"/>
            <a:ext cx="8208912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800" b="1" dirty="0" smtClean="0">
                <a:solidFill>
                  <a:srgbClr val="162387"/>
                </a:solidFill>
                <a:latin typeface="Times New Roman" pitchFamily="18" charset="0"/>
              </a:rPr>
              <a:t>УПРАВЛЕНИЕ ВНУТРЕННЕГО КОНТРОЛЯ И АУДИТА</a:t>
            </a:r>
            <a:endParaRPr lang="ru-RU" sz="1800" b="1" dirty="0">
              <a:solidFill>
                <a:srgbClr val="162387"/>
              </a:solidFill>
              <a:latin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123728" y="1340783"/>
            <a:ext cx="4896544" cy="1172443"/>
          </a:xfrm>
          <a:prstGeom prst="rect">
            <a:avLst/>
          </a:prstGeom>
          <a:solidFill>
            <a:srgbClr val="D9E6FF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ru-RU" sz="1800" b="1" dirty="0" smtClean="0">
                <a:solidFill>
                  <a:srgbClr val="162387"/>
                </a:solidFill>
                <a:latin typeface="Times New Roman" pitchFamily="18" charset="0"/>
              </a:rPr>
              <a:t>Направления деятельности</a:t>
            </a:r>
            <a:endParaRPr lang="en-US" sz="1800" b="1" dirty="0" smtClean="0">
              <a:solidFill>
                <a:srgbClr val="162387"/>
              </a:solidFill>
              <a:latin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187624" y="4092834"/>
            <a:ext cx="2979580" cy="1208391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Внутренний контроль </a:t>
            </a:r>
            <a:r>
              <a:rPr lang="en-US" sz="18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8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и внутренний аудит</a:t>
            </a:r>
            <a:endParaRPr lang="ru-RU" sz="1600" b="1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912988" y="4077072"/>
            <a:ext cx="2979580" cy="1224136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Деятельность </a:t>
            </a:r>
          </a:p>
          <a:p>
            <a:pPr algn="ctr"/>
            <a:r>
              <a:rPr lang="ru-RU" sz="18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по профилактике коррупционных и иных правонарушений</a:t>
            </a:r>
            <a:endParaRPr lang="ru-RU" sz="1800" b="1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трелка вниз 22"/>
          <p:cNvSpPr/>
          <p:nvPr/>
        </p:nvSpPr>
        <p:spPr>
          <a:xfrm>
            <a:off x="2281370" y="2914791"/>
            <a:ext cx="792088" cy="1028431"/>
          </a:xfrm>
          <a:prstGeom prst="downArrow">
            <a:avLst/>
          </a:prstGeom>
          <a:solidFill>
            <a:schemeClr val="bg1"/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низ 30"/>
          <p:cNvSpPr/>
          <p:nvPr/>
        </p:nvSpPr>
        <p:spPr>
          <a:xfrm>
            <a:off x="6025786" y="2914791"/>
            <a:ext cx="792088" cy="1028431"/>
          </a:xfrm>
          <a:prstGeom prst="downArrow">
            <a:avLst/>
          </a:prstGeom>
          <a:solidFill>
            <a:schemeClr val="bg1"/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24" name="Прямая соединительная линия 1023"/>
          <p:cNvCxnSpPr/>
          <p:nvPr/>
        </p:nvCxnSpPr>
        <p:spPr>
          <a:xfrm>
            <a:off x="4547617" y="2780928"/>
            <a:ext cx="0" cy="360040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382148" y="2693815"/>
            <a:ext cx="8582341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Номер слайда 6"/>
          <p:cNvSpPr txBox="1">
            <a:spLocks noGrp="1"/>
          </p:cNvSpPr>
          <p:nvPr/>
        </p:nvSpPr>
        <p:spPr bwMode="auto">
          <a:xfrm>
            <a:off x="6607472" y="5896920"/>
            <a:ext cx="2133600" cy="273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BDE3050D-8C11-473A-A997-4F00C59B5647}" type="slidenum">
              <a:rPr lang="ru-RU" sz="1200">
                <a:solidFill>
                  <a:prstClr val="black"/>
                </a:solidFill>
                <a:latin typeface="Calibri" pitchFamily="34" charset="0"/>
              </a:rPr>
              <a:pPr algn="r"/>
              <a:t>2</a:t>
            </a:fld>
            <a:endParaRPr lang="ru-RU" sz="1200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977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/>
          </p:cNvSpPr>
          <p:nvPr/>
        </p:nvSpPr>
        <p:spPr bwMode="auto">
          <a:xfrm>
            <a:off x="579121" y="163096"/>
            <a:ext cx="8208912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800" b="1" dirty="0" smtClean="0">
                <a:solidFill>
                  <a:srgbClr val="162387"/>
                </a:solidFill>
                <a:latin typeface="Times New Roman" pitchFamily="18" charset="0"/>
              </a:rPr>
              <a:t>СТАНДАРТИЗАЦИЯ ВНУТРЕННЕГО КОНТРОЛЯ </a:t>
            </a:r>
            <a:br>
              <a:rPr lang="ru-RU" sz="1800" b="1" dirty="0" smtClean="0">
                <a:solidFill>
                  <a:srgbClr val="162387"/>
                </a:solidFill>
                <a:latin typeface="Times New Roman" pitchFamily="18" charset="0"/>
              </a:rPr>
            </a:br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</a:rPr>
              <a:t>И В</a:t>
            </a:r>
            <a:r>
              <a:rPr lang="ru-RU" sz="1800" b="1" dirty="0" smtClean="0">
                <a:solidFill>
                  <a:srgbClr val="162387"/>
                </a:solidFill>
                <a:latin typeface="Times New Roman" pitchFamily="18" charset="0"/>
              </a:rPr>
              <a:t>НУТРЕННЕГО АУДИТА В РАМКАХ УПРАВЛЕНИЯ ВНУТРЕННИМ</a:t>
            </a:r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</a:rPr>
              <a:t>И</a:t>
            </a:r>
            <a:r>
              <a:rPr lang="ru-RU" sz="1800" b="1" dirty="0" smtClean="0">
                <a:solidFill>
                  <a:srgbClr val="162387"/>
                </a:solidFill>
                <a:latin typeface="Times New Roman" pitchFamily="18" charset="0"/>
              </a:rPr>
              <a:t> (ОПЕРАЦИОННЫМИ) КАЗНАЧЕЙСКИМИ РИСКАМИ </a:t>
            </a:r>
            <a:endParaRPr lang="ru-RU" sz="1800" b="1" dirty="0">
              <a:solidFill>
                <a:srgbClr val="162387"/>
              </a:solidFill>
              <a:latin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043608" y="1104444"/>
            <a:ext cx="6936066" cy="1388467"/>
          </a:xfrm>
          <a:prstGeom prst="rect">
            <a:avLst/>
          </a:prstGeom>
          <a:solidFill>
            <a:srgbClr val="D9E6FF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СТАНДАРТ УПРАВЛЕНИЯ ВНУТРЕННИМИ (ОПЕРАЦИОННЫМИ) КАЗНАЧЕЙСКИМИ РИСКАМИ В ФЕДЕРАЛЬНОМ КАЗНАЧЕЙСТВЕ</a:t>
            </a:r>
          </a:p>
          <a:p>
            <a:pPr algn="ctr"/>
            <a:r>
              <a:rPr lang="ru-RU" sz="14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(УТВ. ПРИКАЗОМ ФЕДЕРАЛЬНОГО КАЗНАЧЕЙСТВА </a:t>
            </a:r>
            <a:br>
              <a:rPr lang="ru-RU" sz="14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ОТ 29 СЕНТЯБРЯ 2017 Г. № 259)</a:t>
            </a:r>
            <a:endParaRPr lang="ru-RU" sz="1400" b="1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79512" y="2855579"/>
            <a:ext cx="3414370" cy="1224136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 внутреннего контроля </a:t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казначейства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утв. приказом Федерального казначейства </a:t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16 декабря 2016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г. № 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475)</a:t>
            </a:r>
          </a:p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(регламентация вопросов осуществления предварительного внутреннего контроля)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683577" y="2892525"/>
            <a:ext cx="4083130" cy="1944215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Стандарты внутреннего контроля и внутреннего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аудита Федерального казначейства,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применяемые контрольно-аудиторскими подразделениями Федерального казначейства при осуществлении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ими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контрольной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аудиторской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(утв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приказом Федерального казначейства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29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ноября 2017 г. №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330)</a:t>
            </a:r>
          </a:p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(регламентация вопросов осуществления последующего внутреннего контроля и внутреннего аудита)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763688" y="5090903"/>
            <a:ext cx="4896544" cy="1296144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 осуществления ПОВАК </a:t>
            </a:r>
          </a:p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территориальных органах Федерального казначейства </a:t>
            </a:r>
          </a:p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(регламентация вопросов осуществления последующего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внутреннего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автоматизированного контроля в ТОФК)</a:t>
            </a:r>
          </a:p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действие приостановлено приказом Федерального казначейства 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27 апреля 2017 г. № 96)</a:t>
            </a:r>
          </a:p>
          <a:p>
            <a:pPr algn="ctr"/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трелка вниз 23"/>
          <p:cNvSpPr/>
          <p:nvPr/>
        </p:nvSpPr>
        <p:spPr>
          <a:xfrm>
            <a:off x="1979712" y="2492908"/>
            <a:ext cx="288032" cy="35640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>
            <a:off x="6228184" y="2492897"/>
            <a:ext cx="288032" cy="3996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V:\exch2\Отдел 6.3\Презентации\Картинки для слайдов\документ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024602"/>
            <a:ext cx="1428750" cy="142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трелка вниз 10"/>
          <p:cNvSpPr/>
          <p:nvPr/>
        </p:nvSpPr>
        <p:spPr>
          <a:xfrm>
            <a:off x="4067944" y="2501839"/>
            <a:ext cx="288032" cy="249834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Номер слайда 6"/>
          <p:cNvSpPr txBox="1">
            <a:spLocks noGrp="1"/>
          </p:cNvSpPr>
          <p:nvPr/>
        </p:nvSpPr>
        <p:spPr bwMode="auto">
          <a:xfrm>
            <a:off x="6725142" y="6159667"/>
            <a:ext cx="2133600" cy="273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BDE3050D-8C11-473A-A997-4F00C59B5647}" type="slidenum">
              <a:rPr lang="ru-RU" sz="1200">
                <a:solidFill>
                  <a:prstClr val="black"/>
                </a:solidFill>
                <a:latin typeface="Calibri" pitchFamily="34" charset="0"/>
              </a:rPr>
              <a:pPr algn="r"/>
              <a:t>3</a:t>
            </a:fld>
            <a:endParaRPr lang="ru-RU" sz="1200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269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" y="4822925"/>
            <a:ext cx="9143999" cy="136191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71450" indent="-171450">
              <a:lnSpc>
                <a:spcPts val="1100"/>
              </a:lnSpc>
              <a:buFont typeface="Wingdings" pitchFamily="2" charset="2"/>
              <a:buChar char="Ø"/>
            </a:pP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Кадровые </a:t>
            </a: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изменения (смена руководителя, заместителей руководителя, начальников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отделов </a:t>
            </a: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ТОФК, ФКУ «ЦОКР»).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Риск </a:t>
            </a: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снижения качества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оперативности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работы;</a:t>
            </a:r>
          </a:p>
          <a:p>
            <a:pPr marL="171450" indent="-171450">
              <a:lnSpc>
                <a:spcPts val="1100"/>
              </a:lnSpc>
              <a:buFont typeface="Wingdings" pitchFamily="2" charset="2"/>
              <a:buChar char="Ø"/>
            </a:pP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Сведения о </a:t>
            </a: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наличии нарушений, содержащихся в обращениях граждан и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организаций;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lnSpc>
                <a:spcPts val="1100"/>
              </a:lnSpc>
              <a:buFont typeface="Wingdings" pitchFamily="2" charset="2"/>
              <a:buChar char="Ø"/>
            </a:pP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Наличие нарушений</a:t>
            </a: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, установленных 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контрольно-надзорными органами;</a:t>
            </a:r>
          </a:p>
          <a:p>
            <a:pPr marL="171450" indent="-171450">
              <a:lnSpc>
                <a:spcPts val="1100"/>
              </a:lnSpc>
              <a:buFont typeface="Wingdings" pitchFamily="2" charset="2"/>
              <a:buChar char="Ø"/>
            </a:pP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Заключение </a:t>
            </a: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ТОФК, ФКУ «ЦОКР» государственных контрактов на закупку товаров, работ, услуг для нужд ТОФК,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сумму,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превышающую 2 млн. рублей;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lnSpc>
                <a:spcPts val="1100"/>
              </a:lnSpc>
              <a:buFont typeface="Wingdings" pitchFamily="2" charset="2"/>
              <a:buChar char="Ø"/>
            </a:pP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Низкое </a:t>
            </a: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качество финансового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менеджмента;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lnSpc>
                <a:spcPts val="1100"/>
              </a:lnSpc>
              <a:buFont typeface="Wingdings" pitchFamily="2" charset="2"/>
              <a:buChar char="Ø"/>
            </a:pP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Нарушения</a:t>
            </a: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, выявленные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результатам мониторинга публикаций в средствах массовой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информации;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lnSpc>
                <a:spcPts val="1100"/>
              </a:lnSpc>
              <a:buFont typeface="Wingdings" pitchFamily="2" charset="2"/>
              <a:buChar char="Ø"/>
            </a:pP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Нарушения </a:t>
            </a: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исполнения требований вновь принятых нормативных правовых актов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иных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документов;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lnSpc>
                <a:spcPts val="1100"/>
              </a:lnSpc>
              <a:buFont typeface="Wingdings" pitchFamily="2" charset="2"/>
              <a:buChar char="Ø"/>
            </a:pP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Нахождение </a:t>
            </a: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ТОФК в числе пяти последних в рейтинге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результативности деятельности </a:t>
            </a: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ТОФК по итогам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года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Стрелка вниз 63"/>
          <p:cNvSpPr/>
          <p:nvPr/>
        </p:nvSpPr>
        <p:spPr>
          <a:xfrm>
            <a:off x="3491880" y="4339352"/>
            <a:ext cx="1817136" cy="433797"/>
          </a:xfrm>
          <a:prstGeom prst="downArrow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611560" y="4111477"/>
            <a:ext cx="7992888" cy="233397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66000"/>
                  <a:satMod val="160000"/>
                </a:schemeClr>
              </a:gs>
              <a:gs pos="50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1100"/>
              </a:lnSpc>
            </a:pPr>
            <a:r>
              <a:rPr lang="ru-RU" sz="1200" b="1" dirty="0" smtClean="0"/>
              <a:t>Критерии отбора предмета и объектов проверки в рамках модели риск-ориентированного </a:t>
            </a:r>
            <a:r>
              <a:rPr lang="ru-RU" sz="1200" b="1" dirty="0" err="1" smtClean="0"/>
              <a:t>ВКиВА</a:t>
            </a:r>
            <a:endParaRPr lang="ru-RU" sz="1200" b="1" dirty="0"/>
          </a:p>
        </p:txBody>
      </p:sp>
      <p:sp>
        <p:nvSpPr>
          <p:cNvPr id="66" name="Заголовок 1"/>
          <p:cNvSpPr>
            <a:spLocks noGrp="1"/>
          </p:cNvSpPr>
          <p:nvPr>
            <p:ph type="title"/>
          </p:nvPr>
        </p:nvSpPr>
        <p:spPr>
          <a:xfrm>
            <a:off x="440264" y="164650"/>
            <a:ext cx="8229600" cy="672075"/>
          </a:xfrm>
        </p:spPr>
        <p:txBody>
          <a:bodyPr>
            <a:noAutofit/>
          </a:bodyPr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anose="02020603050405020304" pitchFamily="18" charset="0"/>
              </a:rPr>
              <a:t>МОДЕЛЬ РИСК-ОРИЕНТИРОВАННОГО ВНУТРЕННЕГО КОНТРОЛЯ </a:t>
            </a:r>
            <a:br>
              <a:rPr lang="ru-RU" sz="1600" dirty="0" smtClean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anose="02020603050405020304" pitchFamily="18" charset="0"/>
              </a:rPr>
              <a:t>И ВНУТРЕННЕГО АУДИТА В ФЕДЕРАЛЬНОМ КАЗНАЧЕЙСТВЕ </a:t>
            </a:r>
            <a:endParaRPr lang="ru-RU" sz="2400" dirty="0"/>
          </a:p>
        </p:txBody>
      </p:sp>
      <p:sp>
        <p:nvSpPr>
          <p:cNvPr id="67" name="Прямоугольник 66"/>
          <p:cNvSpPr/>
          <p:nvPr/>
        </p:nvSpPr>
        <p:spPr>
          <a:xfrm>
            <a:off x="191032" y="1124752"/>
            <a:ext cx="8784976" cy="769441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Целью разработки является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выявление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потенциальных объектов внутреннего контроля и внутреннего аудита, отклонения в работе которых от регламентированных параметров могут существенным образом негативно отразиться на деятельности объекта внутреннего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контроля </a:t>
            </a:r>
            <a:br>
              <a:rPr lang="ru-RU" sz="1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внутреннего аудита и Федерального казначейства в целом, а также выработка мер, направленных на обеспечение стабильности деятельности объектов внутреннего контроля и внутреннего аудита и предотвращение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нарушений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1547664" y="2174515"/>
            <a:ext cx="705678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/>
              <a:t>Использование контрольно-аудиторским подразделением Федерального </a:t>
            </a:r>
            <a:r>
              <a:rPr lang="ru-RU" sz="1000" b="1" dirty="0" smtClean="0"/>
              <a:t>казначейства</a:t>
            </a:r>
          </a:p>
          <a:p>
            <a:pPr marL="171450" indent="-171450">
              <a:buFont typeface="Wingdings" pitchFamily="2" charset="2"/>
              <a:buChar char="v"/>
            </a:pPr>
            <a:r>
              <a:rPr lang="ru-RU" sz="1000" dirty="0" smtClean="0"/>
              <a:t>при </a:t>
            </a:r>
            <a:r>
              <a:rPr lang="ru-RU" sz="1000" dirty="0"/>
              <a:t>организации в структурных подразделениях </a:t>
            </a:r>
            <a:r>
              <a:rPr lang="ru-RU" sz="1000" dirty="0" smtClean="0"/>
              <a:t>ТОФК, ФКУ </a:t>
            </a:r>
            <a:r>
              <a:rPr lang="ru-RU" sz="1000" dirty="0"/>
              <a:t>«ЦОКР» контрольных и аудиторских </a:t>
            </a:r>
            <a:r>
              <a:rPr lang="ru-RU" sz="1000"/>
              <a:t>мероприятий </a:t>
            </a:r>
            <a:r>
              <a:rPr lang="ru-RU" sz="1000" smtClean="0"/>
              <a:t/>
            </a:r>
            <a:br>
              <a:rPr lang="ru-RU" sz="1000" smtClean="0"/>
            </a:br>
            <a:r>
              <a:rPr lang="ru-RU" sz="1000" smtClean="0"/>
              <a:t>в </a:t>
            </a:r>
            <a:r>
              <a:rPr lang="ru-RU" sz="1000" dirty="0"/>
              <a:t>отношении исполнения функций и осуществления полномочий в установленной сфере деятельности;</a:t>
            </a:r>
          </a:p>
          <a:p>
            <a:pPr marL="171450" indent="-171450">
              <a:buFont typeface="Wingdings" pitchFamily="2" charset="2"/>
              <a:buChar char="v"/>
            </a:pPr>
            <a:r>
              <a:rPr lang="ru-RU" sz="1000" dirty="0"/>
              <a:t>при подготовке Годового плана внутреннего контроля и внутреннего аудита Федерального казначейства </a:t>
            </a: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dirty="0" smtClean="0"/>
              <a:t>на </a:t>
            </a:r>
            <a:r>
              <a:rPr lang="ru-RU" sz="1000" dirty="0"/>
              <a:t>очередной календарный год;</a:t>
            </a:r>
          </a:p>
          <a:p>
            <a:pPr marL="171450" indent="-171450">
              <a:buFont typeface="Wingdings" pitchFamily="2" charset="2"/>
              <a:buChar char="v"/>
            </a:pPr>
            <a:r>
              <a:rPr lang="ru-RU" sz="1000" dirty="0"/>
              <a:t>при подготовке аналитических записок по результатам осуществления </a:t>
            </a: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dirty="0" smtClean="0"/>
              <a:t>внутреннего </a:t>
            </a:r>
            <a:r>
              <a:rPr lang="ru-RU" sz="1000" dirty="0"/>
              <a:t>контроля и внутреннего аудита </a:t>
            </a:r>
            <a:r>
              <a:rPr lang="ru-RU" sz="1000" dirty="0" smtClean="0"/>
              <a:t>в </a:t>
            </a:r>
            <a:r>
              <a:rPr lang="ru-RU" sz="1000" dirty="0"/>
              <a:t>Федеральном </a:t>
            </a:r>
            <a:r>
              <a:rPr lang="ru-RU" sz="1000" dirty="0" smtClean="0"/>
              <a:t>казначействе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60" t="23685" r="13421" b="33099"/>
          <a:stretch/>
        </p:blipFill>
        <p:spPr bwMode="auto">
          <a:xfrm>
            <a:off x="125838" y="2375436"/>
            <a:ext cx="1421827" cy="163834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63" t="26532" r="11552" b="40200"/>
          <a:stretch/>
        </p:blipFill>
        <p:spPr bwMode="auto">
          <a:xfrm>
            <a:off x="6381034" y="3134477"/>
            <a:ext cx="2594974" cy="89198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Номер слайда 6"/>
          <p:cNvSpPr txBox="1">
            <a:spLocks noGrp="1"/>
          </p:cNvSpPr>
          <p:nvPr/>
        </p:nvSpPr>
        <p:spPr bwMode="auto">
          <a:xfrm>
            <a:off x="6611721" y="6237319"/>
            <a:ext cx="2133600" cy="273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BDE3050D-8C11-473A-A997-4F00C59B5647}" type="slidenum">
              <a:rPr lang="ru-RU" sz="1200">
                <a:solidFill>
                  <a:prstClr val="black"/>
                </a:solidFill>
                <a:latin typeface="Calibri" pitchFamily="34" charset="0"/>
              </a:rPr>
              <a:pPr algn="r"/>
              <a:t>4</a:t>
            </a:fld>
            <a:endParaRPr lang="ru-RU" sz="1200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65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Выгнутая влево стрелка 39"/>
          <p:cNvSpPr/>
          <p:nvPr/>
        </p:nvSpPr>
        <p:spPr>
          <a:xfrm rot="575985">
            <a:off x="39797" y="3680196"/>
            <a:ext cx="474483" cy="772395"/>
          </a:xfrm>
          <a:prstGeom prst="curvedRightArrow">
            <a:avLst/>
          </a:prstGeom>
          <a:solidFill>
            <a:srgbClr val="005BD3"/>
          </a:solidFill>
          <a:ln w="25400" cap="flat" cmpd="sng" algn="ctr">
            <a:solidFill>
              <a:srgbClr val="005BD3">
                <a:shade val="50000"/>
              </a:srgbClr>
            </a:solidFill>
            <a:prstDash val="soli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49" name="Picture 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561" y="4214823"/>
            <a:ext cx="1287598" cy="874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" name="Номер слайда 6"/>
          <p:cNvSpPr txBox="1">
            <a:spLocks noGrp="1"/>
          </p:cNvSpPr>
          <p:nvPr/>
        </p:nvSpPr>
        <p:spPr bwMode="auto">
          <a:xfrm>
            <a:off x="6690553" y="5988541"/>
            <a:ext cx="2133600" cy="273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BDE3050D-8C11-473A-A997-4F00C59B5647}" type="slidenum">
              <a:rPr lang="ru-RU" sz="1200">
                <a:solidFill>
                  <a:prstClr val="black"/>
                </a:solidFill>
                <a:latin typeface="Calibri" pitchFamily="34" charset="0"/>
              </a:rPr>
              <a:pPr algn="r"/>
              <a:t>5</a:t>
            </a:fld>
            <a:endParaRPr lang="ru-RU" sz="1200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4" name="Название 1"/>
          <p:cNvSpPr txBox="1">
            <a:spLocks/>
          </p:cNvSpPr>
          <p:nvPr/>
        </p:nvSpPr>
        <p:spPr bwMode="auto">
          <a:xfrm>
            <a:off x="787555" y="188643"/>
            <a:ext cx="7628810" cy="756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anose="02020603050405020304" pitchFamily="18" charset="0"/>
              </a:rPr>
              <a:t>Результаты внутреннего контроля и аудита за </a:t>
            </a:r>
            <a:r>
              <a:rPr lang="en-US" sz="1600" b="1" dirty="0">
                <a:solidFill>
                  <a:srgbClr val="002060"/>
                </a:solidFill>
                <a:latin typeface="Times New Roman" pitchFamily="18" charset="0"/>
                <a:cs typeface="Times New Roman" panose="02020603050405020304" pitchFamily="18" charset="0"/>
              </a:rPr>
              <a:t>I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anose="02020603050405020304" pitchFamily="18" charset="0"/>
              </a:rPr>
              <a:t>полугодие, 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anose="02020603050405020304" pitchFamily="18" charset="0"/>
              </a:rPr>
              <a:t>перспективы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anose="02020603050405020304" pitchFamily="18" charset="0"/>
              </a:rPr>
              <a:t>деятельности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anose="02020603050405020304" pitchFamily="18" charset="0"/>
              </a:rPr>
              <a:t>на </a:t>
            </a:r>
            <a:r>
              <a:rPr lang="en-US" sz="1600" b="1" dirty="0">
                <a:solidFill>
                  <a:srgbClr val="002060"/>
                </a:solidFill>
                <a:latin typeface="Times New Roman" pitchFamily="18" charset="0"/>
                <a:cs typeface="Times New Roman" panose="02020603050405020304" pitchFamily="18" charset="0"/>
              </a:rPr>
              <a:t>II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anose="02020603050405020304" pitchFamily="18" charset="0"/>
              </a:rPr>
              <a:t>полугодие 2018 года </a:t>
            </a:r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anose="02020603050405020304" pitchFamily="18" charset="0"/>
              </a:rPr>
              <a:t>и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anose="02020603050405020304" pitchFamily="18" charset="0"/>
              </a:rPr>
              <a:t>плановый период 2019 года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3826804" y="3731399"/>
            <a:ext cx="990580" cy="353959"/>
          </a:xfrm>
          <a:prstGeom prst="rect">
            <a:avLst/>
          </a:prstGeom>
          <a:gradFill rotWithShape="1">
            <a:gsLst>
              <a:gs pos="0">
                <a:srgbClr val="00349E">
                  <a:tint val="50000"/>
                  <a:satMod val="300000"/>
                </a:srgbClr>
              </a:gs>
              <a:gs pos="35000">
                <a:srgbClr val="00349E">
                  <a:tint val="37000"/>
                  <a:satMod val="300000"/>
                </a:srgbClr>
              </a:gs>
              <a:gs pos="100000">
                <a:srgbClr val="00349E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00349E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2 проверки ЦАФК</a:t>
            </a: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366455" y="4331334"/>
            <a:ext cx="2736304" cy="1512168"/>
          </a:xfrm>
          <a:prstGeom prst="roundRect">
            <a:avLst/>
          </a:prstGeom>
          <a:gradFill rotWithShape="1">
            <a:gsLst>
              <a:gs pos="0">
                <a:srgbClr val="00349E">
                  <a:tint val="50000"/>
                  <a:satMod val="300000"/>
                </a:srgbClr>
              </a:gs>
              <a:gs pos="35000">
                <a:srgbClr val="00349E">
                  <a:tint val="37000"/>
                  <a:satMod val="300000"/>
                </a:srgbClr>
              </a:gs>
              <a:gs pos="100000">
                <a:srgbClr val="00349E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00349E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itchFamily="66" charset="0"/>
                <a:cs typeface="Times New Roman" pitchFamily="18" charset="0"/>
              </a:rPr>
              <a:t>             </a:t>
            </a:r>
            <a:r>
              <a:rPr kumimoji="0" lang="ru-RU" sz="4400" b="0" i="0" u="sng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itchFamily="66" charset="0"/>
                <a:cs typeface="Times New Roman" pitchFamily="18" charset="0"/>
              </a:rPr>
              <a:t>13</a:t>
            </a:r>
            <a:r>
              <a:rPr kumimoji="0" lang="ru-RU" sz="4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контрольных и аудиторских 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мероприятий деятельности ТОФК, ЦАФК, ФКУ «ЦОКР»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6228184" y="2356135"/>
            <a:ext cx="2736304" cy="1622524"/>
          </a:xfrm>
          <a:prstGeom prst="roundRect">
            <a:avLst/>
          </a:prstGeom>
          <a:gradFill rotWithShape="1">
            <a:gsLst>
              <a:gs pos="0">
                <a:srgbClr val="00349E">
                  <a:tint val="50000"/>
                  <a:satMod val="300000"/>
                </a:srgbClr>
              </a:gs>
              <a:gs pos="35000">
                <a:srgbClr val="00349E">
                  <a:tint val="37000"/>
                  <a:satMod val="300000"/>
                </a:srgbClr>
              </a:gs>
              <a:gs pos="100000">
                <a:srgbClr val="00349E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00349E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                                                                  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Актуализирована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«Схема рассмотрения </a:t>
            </a:r>
            <a:br>
              <a:rPr kumimoji="0" lang="ru-RU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</a:br>
            <a:r>
              <a:rPr kumimoji="0" lang="ru-RU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Управлением внутреннего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контроля и аудита Федерального казначейства кандидатур на должность начальника отдела внутреннего контроля и аудита ТОФК, ФКУ</a:t>
            </a:r>
            <a:r>
              <a:rPr kumimoji="0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„</a:t>
            </a:r>
            <a:r>
              <a:rPr kumimoji="0" lang="ru-RU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ЦОКР</a:t>
            </a:r>
            <a:r>
              <a:rPr kumimoji="0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“</a:t>
            </a:r>
            <a:r>
              <a:rPr kumimoji="0" lang="ru-RU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(Приказ от 23.05.2018 г. №138)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509981" y="4085827"/>
            <a:ext cx="2449255" cy="216024"/>
          </a:xfrm>
          <a:prstGeom prst="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II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полугодие 2018 года</a:t>
            </a: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6016807" y="4301853"/>
            <a:ext cx="2736304" cy="1512168"/>
          </a:xfrm>
          <a:prstGeom prst="roundRect">
            <a:avLst/>
          </a:prstGeom>
          <a:gradFill rotWithShape="1">
            <a:gsLst>
              <a:gs pos="0">
                <a:srgbClr val="00349E">
                  <a:tint val="50000"/>
                  <a:satMod val="300000"/>
                </a:srgbClr>
              </a:gs>
              <a:gs pos="35000">
                <a:srgbClr val="00349E">
                  <a:tint val="37000"/>
                  <a:satMod val="300000"/>
                </a:srgbClr>
              </a:gs>
              <a:gs pos="100000">
                <a:srgbClr val="00349E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00349E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6113534" y="4061404"/>
            <a:ext cx="2542877" cy="216024"/>
          </a:xfrm>
          <a:prstGeom prst="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Годовой план </a:t>
            </a:r>
            <a:r>
              <a:rPr kumimoji="0" lang="ru-RU" sz="12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ВКиВА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на 2019 год</a:t>
            </a:r>
          </a:p>
        </p:txBody>
      </p:sp>
      <p:cxnSp>
        <p:nvCxnSpPr>
          <p:cNvPr id="62" name="Прямая со стрелкой 61"/>
          <p:cNvCxnSpPr/>
          <p:nvPr/>
        </p:nvCxnSpPr>
        <p:spPr>
          <a:xfrm>
            <a:off x="4088939" y="3542545"/>
            <a:ext cx="194278" cy="147291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arrow"/>
          </a:ln>
          <a:effectLst/>
        </p:spPr>
      </p:cxnSp>
      <p:pic>
        <p:nvPicPr>
          <p:cNvPr id="64" name="Picture 4" descr="C:\Users\3590\Desktop\Презента\1\100perrcen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972" y="4670179"/>
            <a:ext cx="1178380" cy="632399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Прямоугольник 64"/>
          <p:cNvSpPr/>
          <p:nvPr/>
        </p:nvSpPr>
        <p:spPr>
          <a:xfrm rot="21191839">
            <a:off x="5972081" y="4436053"/>
            <a:ext cx="27908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Обеспечение выполнения </a:t>
            </a:r>
            <a:endParaRPr lang="ru-RU" sz="12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Годового </a:t>
            </a:r>
            <a:r>
              <a:rPr lang="ru-RU" sz="1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плана </a:t>
            </a:r>
            <a:r>
              <a:rPr lang="ru-RU" sz="12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ВКиВА</a:t>
            </a:r>
            <a:r>
              <a:rPr lang="ru-RU" sz="1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 2019 </a:t>
            </a:r>
            <a:r>
              <a:rPr lang="ru-RU" sz="1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год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7655400" y="2403597"/>
            <a:ext cx="110479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ru-RU" sz="1100" b="1" dirty="0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УТВЕРЖДАЮ</a:t>
            </a:r>
            <a:endParaRPr lang="ru-RU" sz="1100" b="1" dirty="0">
              <a:solidFill>
                <a:srgbClr val="FF0000"/>
              </a:solidFill>
              <a:latin typeface="Calibri"/>
            </a:endParaRPr>
          </a:p>
        </p:txBody>
      </p:sp>
      <p:pic>
        <p:nvPicPr>
          <p:cNvPr id="67" name="Picture 15" descr="C:\Users\3590\Desktop\Презента\чел и лест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7385" r="934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66" t="205" r="14700" b="4674"/>
          <a:stretch/>
        </p:blipFill>
        <p:spPr bwMode="auto">
          <a:xfrm>
            <a:off x="3612603" y="4518759"/>
            <a:ext cx="1846786" cy="1361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18" descr="C:\Users\3590\Desktop\Презента\пл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756" b="92019" l="2154" r="94385">
                        <a14:backgroundMark x1="6692" y1="82254" x2="6692" y2="23944"/>
                        <a14:backgroundMark x1="7154" y1="26948" x2="68308" y2="23192"/>
                        <a14:backgroundMark x1="67308" y1="22441" x2="69308" y2="751"/>
                        <a14:backgroundMark x1="70308" y1="6667" x2="87846" y2="4507"/>
                        <a14:backgroundMark x1="88385" y1="5915" x2="88846" y2="23192"/>
                        <a14:backgroundMark x1="89385" y1="23944" x2="92923" y2="38122"/>
                        <a14:backgroundMark x1="92385" y1="38122" x2="86385" y2="54648"/>
                        <a14:backgroundMark x1="87846" y1="53146" x2="81385" y2="66573"/>
                        <a14:backgroundMark x1="82385" y1="71831" x2="89385" y2="82254"/>
                        <a14:backgroundMark x1="82385" y1="68826" x2="83846" y2="71831"/>
                        <a14:backgroundMark x1="89846" y1="85258" x2="5692" y2="89765"/>
                        <a14:backgroundMark x1="6154" y1="85258" x2="6692" y2="897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57" y="4301868"/>
            <a:ext cx="1810131" cy="1067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Прямоугольник 69"/>
          <p:cNvSpPr/>
          <p:nvPr/>
        </p:nvSpPr>
        <p:spPr>
          <a:xfrm rot="21190975">
            <a:off x="592334" y="4684235"/>
            <a:ext cx="1388720" cy="407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Для организации</a:t>
            </a:r>
            <a:br>
              <a:rPr lang="ru-RU" sz="10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</a:br>
            <a:r>
              <a:rPr lang="ru-RU" sz="1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и проведения проверок</a:t>
            </a:r>
            <a:endParaRPr lang="ru-RU" sz="1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3073294" y="2230278"/>
            <a:ext cx="2952328" cy="2288487"/>
          </a:xfrm>
          <a:prstGeom prst="roundRect">
            <a:avLst/>
          </a:prstGeom>
          <a:gradFill rotWithShape="1">
            <a:gsLst>
              <a:gs pos="0">
                <a:srgbClr val="00349E">
                  <a:tint val="50000"/>
                  <a:satMod val="300000"/>
                </a:srgbClr>
              </a:gs>
              <a:gs pos="35000">
                <a:srgbClr val="00349E">
                  <a:tint val="37000"/>
                  <a:satMod val="300000"/>
                </a:srgbClr>
              </a:gs>
              <a:gs pos="100000">
                <a:srgbClr val="00349E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00349E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0" y="1395104"/>
            <a:ext cx="9144000" cy="307777"/>
          </a:xfrm>
          <a:prstGeom prst="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I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полугодие 2018 года</a:t>
            </a: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149939" y="2358770"/>
            <a:ext cx="2736304" cy="1512168"/>
          </a:xfrm>
          <a:prstGeom prst="roundRect">
            <a:avLst/>
          </a:prstGeom>
          <a:gradFill rotWithShape="1">
            <a:gsLst>
              <a:gs pos="0">
                <a:srgbClr val="00349E">
                  <a:tint val="50000"/>
                  <a:satMod val="300000"/>
                </a:srgbClr>
              </a:gs>
              <a:gs pos="35000">
                <a:srgbClr val="00349E">
                  <a:tint val="37000"/>
                  <a:satMod val="300000"/>
                </a:srgbClr>
              </a:gs>
              <a:gs pos="100000">
                <a:srgbClr val="00349E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00349E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149939" y="2411277"/>
            <a:ext cx="2809295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dirty="0">
                <a:solidFill>
                  <a:prstClr val="black"/>
                </a:solidFill>
                <a:latin typeface="Times New Roman" pitchFamily="18" charset="0"/>
              </a:rPr>
              <a:t>∑ 50 % </a:t>
            </a:r>
            <a:r>
              <a:rPr lang="ru-RU" sz="1050" b="1" dirty="0" smtClean="0">
                <a:solidFill>
                  <a:prstClr val="black"/>
                </a:solidFill>
                <a:latin typeface="Times New Roman" pitchFamily="18" charset="0"/>
              </a:rPr>
              <a:t>Годового плана </a:t>
            </a:r>
            <a:r>
              <a:rPr lang="ru-RU" sz="1050" b="1" dirty="0" err="1" smtClean="0">
                <a:solidFill>
                  <a:prstClr val="black"/>
                </a:solidFill>
                <a:latin typeface="Times New Roman" pitchFamily="18" charset="0"/>
              </a:rPr>
              <a:t>ВКиВА</a:t>
            </a:r>
            <a:r>
              <a:rPr lang="ru-RU" sz="1050" b="1" dirty="0" smtClean="0">
                <a:solidFill>
                  <a:prstClr val="black"/>
                </a:solidFill>
                <a:latin typeface="Times New Roman" pitchFamily="18" charset="0"/>
              </a:rPr>
              <a:t> </a:t>
            </a:r>
            <a:r>
              <a:rPr lang="ru-RU" sz="1050" b="1" dirty="0">
                <a:solidFill>
                  <a:prstClr val="black"/>
                </a:solidFill>
                <a:latin typeface="Times New Roman" pitchFamily="18" charset="0"/>
              </a:rPr>
              <a:t>на 2018 </a:t>
            </a:r>
            <a:r>
              <a:rPr lang="ru-RU" sz="1050" b="1" dirty="0" smtClean="0">
                <a:solidFill>
                  <a:prstClr val="black"/>
                </a:solidFill>
                <a:latin typeface="Times New Roman" pitchFamily="18" charset="0"/>
              </a:rPr>
              <a:t>год</a:t>
            </a:r>
            <a:endParaRPr lang="ru-RU" sz="1050" b="1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pic>
        <p:nvPicPr>
          <p:cNvPr id="75" name="Picture 4" descr="C:\Users\3590\Desktop\Презента\1\Без названия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347" flipH="1">
            <a:off x="7858397" y="2568049"/>
            <a:ext cx="1168224" cy="622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Скругленный прямоугольник 75"/>
          <p:cNvSpPr/>
          <p:nvPr/>
        </p:nvSpPr>
        <p:spPr>
          <a:xfrm>
            <a:off x="6016807" y="4301853"/>
            <a:ext cx="2736304" cy="1512168"/>
          </a:xfrm>
          <a:prstGeom prst="roundRect">
            <a:avLst/>
          </a:prstGeom>
          <a:gradFill rotWithShape="1">
            <a:gsLst>
              <a:gs pos="0">
                <a:srgbClr val="00349E">
                  <a:tint val="50000"/>
                  <a:satMod val="300000"/>
                </a:srgbClr>
              </a:gs>
              <a:gs pos="35000">
                <a:srgbClr val="00349E">
                  <a:tint val="37000"/>
                  <a:satMod val="300000"/>
                </a:srgbClr>
              </a:gs>
              <a:gs pos="100000">
                <a:srgbClr val="00349E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00349E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6113534" y="4061404"/>
            <a:ext cx="2542877" cy="216024"/>
          </a:xfrm>
          <a:prstGeom prst="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Годовой план </a:t>
            </a:r>
            <a:r>
              <a:rPr kumimoji="0" lang="ru-RU" sz="12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ВКиВА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на 2019 год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5929882" y="4348265"/>
            <a:ext cx="29626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2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Годового </a:t>
            </a:r>
            <a:r>
              <a:rPr lang="ru-RU" sz="12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плана </a:t>
            </a:r>
            <a:r>
              <a:rPr lang="ru-RU" sz="1200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ВКиВА</a:t>
            </a:r>
            <a:r>
              <a:rPr lang="ru-RU" sz="12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 2019 год:</a:t>
            </a:r>
          </a:p>
          <a:p>
            <a:pPr marL="171450" indent="-171450">
              <a:buFontTx/>
              <a:buChar char="-"/>
            </a:pPr>
            <a:r>
              <a:rPr lang="ru-RU" sz="1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16 проверок Управлений ЦАФК;</a:t>
            </a:r>
          </a:p>
          <a:p>
            <a:pPr marL="171450" indent="-171450">
              <a:buFontTx/>
              <a:buChar char="-"/>
            </a:pPr>
            <a:r>
              <a:rPr lang="ru-RU" sz="1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17 проверок УФК по субъектам РФ;</a:t>
            </a:r>
          </a:p>
          <a:p>
            <a:pPr marL="171450" indent="-171450">
              <a:buFontTx/>
              <a:buChar char="-"/>
            </a:pPr>
            <a:r>
              <a:rPr lang="ru-RU" sz="1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 проверка ФКУ «ЦОКР»  </a:t>
            </a:r>
            <a:endParaRPr lang="ru-RU" sz="12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2915816" y="2241216"/>
            <a:ext cx="331236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smtClean="0">
                <a:solidFill>
                  <a:prstClr val="black"/>
                </a:solidFill>
                <a:latin typeface="Times New Roman" pitchFamily="18" charset="0"/>
              </a:rPr>
              <a:t>Пул </a:t>
            </a:r>
            <a:r>
              <a:rPr lang="ru-RU" sz="1050" b="1" dirty="0">
                <a:solidFill>
                  <a:prstClr val="black"/>
                </a:solidFill>
                <a:latin typeface="Times New Roman" pitchFamily="18" charset="0"/>
              </a:rPr>
              <a:t>контролеров  и аудиторов</a:t>
            </a:r>
          </a:p>
          <a:p>
            <a:pPr algn="ctr"/>
            <a:endParaRPr lang="ru-RU" sz="1000" b="1" smtClean="0">
              <a:solidFill>
                <a:prstClr val="black"/>
              </a:solidFill>
              <a:latin typeface="Times New Roman" pitchFamily="18" charset="0"/>
            </a:endParaRPr>
          </a:p>
          <a:p>
            <a:pPr algn="ctr"/>
            <a:endParaRPr lang="ru-RU" sz="1000" b="1" dirty="0">
              <a:solidFill>
                <a:prstClr val="black"/>
              </a:solidFill>
              <a:latin typeface="Times New Roman" pitchFamily="18" charset="0"/>
            </a:endParaRPr>
          </a:p>
          <a:p>
            <a:pPr algn="ctr"/>
            <a:endParaRPr lang="ru-RU" sz="1000" b="1" dirty="0">
              <a:solidFill>
                <a:prstClr val="black"/>
              </a:solidFill>
              <a:latin typeface="Times New Roman" pitchFamily="18" charset="0"/>
            </a:endParaRPr>
          </a:p>
          <a:p>
            <a:pPr algn="ctr"/>
            <a:endParaRPr lang="ru-RU" sz="1000" b="1" dirty="0">
              <a:solidFill>
                <a:prstClr val="black"/>
              </a:solidFill>
              <a:latin typeface="Times New Roman" pitchFamily="18" charset="0"/>
            </a:endParaRPr>
          </a:p>
          <a:p>
            <a:pPr algn="ctr"/>
            <a:endParaRPr lang="ru-RU" sz="1000" b="1" dirty="0">
              <a:solidFill>
                <a:prstClr val="black"/>
              </a:solidFill>
              <a:latin typeface="Times New Roman" pitchFamily="18" charset="0"/>
            </a:endParaRPr>
          </a:p>
          <a:p>
            <a:pPr algn="ctr"/>
            <a:endParaRPr lang="ru-RU" sz="1000" b="1" dirty="0">
              <a:solidFill>
                <a:prstClr val="black"/>
              </a:solidFill>
              <a:latin typeface="Times New Roman" pitchFamily="18" charset="0"/>
            </a:endParaRPr>
          </a:p>
          <a:p>
            <a:pPr algn="ctr"/>
            <a:endParaRPr lang="ru-RU" sz="1000" b="1" dirty="0">
              <a:solidFill>
                <a:prstClr val="black"/>
              </a:solidFill>
              <a:latin typeface="Times New Roman" pitchFamily="18" charset="0"/>
            </a:endParaRPr>
          </a:p>
          <a:p>
            <a:pPr algn="ctr">
              <a:spcAft>
                <a:spcPts val="600"/>
              </a:spcAft>
            </a:pPr>
            <a:r>
              <a:rPr lang="ru-RU" sz="1050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Численность </a:t>
            </a:r>
            <a:r>
              <a:rPr lang="ru-RU" sz="1050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пула контролеров и аудиторов:</a:t>
            </a:r>
          </a:p>
          <a:p>
            <a:pPr marL="171450" indent="-171450" algn="ctr">
              <a:buFont typeface="Wingdings" pitchFamily="2" charset="2"/>
              <a:buChar char="ü"/>
            </a:pPr>
            <a:r>
              <a:rPr lang="ru-RU" sz="1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479</a:t>
            </a:r>
            <a:r>
              <a:rPr lang="ru-RU" sz="1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сотрудников ТОФК, ФКУ «ЦОКР»</a:t>
            </a:r>
          </a:p>
          <a:p>
            <a:pPr algn="ctr"/>
            <a:r>
              <a:rPr lang="ru-RU" sz="1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и ЦАФК </a:t>
            </a:r>
            <a:r>
              <a:rPr lang="ru-RU" sz="1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(Утвержден Руководителем Федерального </a:t>
            </a:r>
            <a:r>
              <a:rPr lang="ru-RU" sz="12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азначейства</a:t>
            </a:r>
            <a:r>
              <a:rPr lang="ru-RU" sz="1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29.06.2018 г.)</a:t>
            </a:r>
            <a:endParaRPr lang="ru-RU" sz="1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0" name="Picture 6" descr="C:\Users\3590\Desktop\Презента\2команда чемод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" t="13948" b="19889"/>
          <a:stretch/>
        </p:blipFill>
        <p:spPr bwMode="auto">
          <a:xfrm>
            <a:off x="3085532" y="2565884"/>
            <a:ext cx="2931301" cy="972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Прямоугольник 80"/>
          <p:cNvSpPr/>
          <p:nvPr/>
        </p:nvSpPr>
        <p:spPr>
          <a:xfrm>
            <a:off x="1050039" y="2655713"/>
            <a:ext cx="936104" cy="353959"/>
          </a:xfrm>
          <a:prstGeom prst="rect">
            <a:avLst/>
          </a:prstGeom>
          <a:gradFill rotWithShape="1">
            <a:gsLst>
              <a:gs pos="0">
                <a:srgbClr val="00349E">
                  <a:tint val="50000"/>
                  <a:satMod val="300000"/>
                </a:srgbClr>
              </a:gs>
              <a:gs pos="35000">
                <a:srgbClr val="00349E">
                  <a:tint val="37000"/>
                  <a:satMod val="300000"/>
                </a:srgbClr>
              </a:gs>
              <a:gs pos="100000">
                <a:srgbClr val="00349E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00349E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11 проверок ТОФК </a:t>
            </a:r>
          </a:p>
        </p:txBody>
      </p:sp>
      <p:sp>
        <p:nvSpPr>
          <p:cNvPr id="82" name="Прямоугольник 81"/>
          <p:cNvSpPr/>
          <p:nvPr/>
        </p:nvSpPr>
        <p:spPr>
          <a:xfrm>
            <a:off x="327430" y="3005840"/>
            <a:ext cx="1224136" cy="367219"/>
          </a:xfrm>
          <a:prstGeom prst="rect">
            <a:avLst/>
          </a:prstGeom>
          <a:gradFill rotWithShape="1">
            <a:gsLst>
              <a:gs pos="0">
                <a:srgbClr val="00349E">
                  <a:tint val="50000"/>
                  <a:satMod val="300000"/>
                </a:srgbClr>
              </a:gs>
              <a:gs pos="35000">
                <a:srgbClr val="00349E">
                  <a:tint val="37000"/>
                  <a:satMod val="300000"/>
                </a:srgbClr>
              </a:gs>
              <a:gs pos="100000">
                <a:srgbClr val="00349E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00349E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2 проверки ЦАФК</a:t>
            </a:r>
          </a:p>
        </p:txBody>
      </p:sp>
      <p:sp>
        <p:nvSpPr>
          <p:cNvPr id="83" name="Прямоугольник 82"/>
          <p:cNvSpPr/>
          <p:nvPr/>
        </p:nvSpPr>
        <p:spPr>
          <a:xfrm>
            <a:off x="1590099" y="3005836"/>
            <a:ext cx="1080120" cy="367219"/>
          </a:xfrm>
          <a:prstGeom prst="rect">
            <a:avLst/>
          </a:prstGeom>
          <a:gradFill rotWithShape="1">
            <a:gsLst>
              <a:gs pos="0">
                <a:srgbClr val="00349E">
                  <a:tint val="50000"/>
                  <a:satMod val="300000"/>
                </a:srgbClr>
              </a:gs>
              <a:gs pos="35000">
                <a:srgbClr val="00349E">
                  <a:tint val="37000"/>
                  <a:satMod val="300000"/>
                </a:srgbClr>
              </a:gs>
              <a:gs pos="100000">
                <a:srgbClr val="00349E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00349E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4 внеплановые проверки ТОФК</a:t>
            </a:r>
          </a:p>
        </p:txBody>
      </p:sp>
      <p:sp>
        <p:nvSpPr>
          <p:cNvPr id="84" name="Скругленный прямоугольник 83"/>
          <p:cNvSpPr/>
          <p:nvPr/>
        </p:nvSpPr>
        <p:spPr>
          <a:xfrm>
            <a:off x="137632" y="3365469"/>
            <a:ext cx="2743335" cy="496409"/>
          </a:xfrm>
          <a:prstGeom prst="roundRect">
            <a:avLst/>
          </a:prstGeom>
          <a:solidFill>
            <a:srgbClr val="005BD3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181409" y="3430056"/>
            <a:ext cx="828092" cy="367219"/>
          </a:xfrm>
          <a:prstGeom prst="rect">
            <a:avLst/>
          </a:prstGeom>
          <a:gradFill rotWithShape="1">
            <a:gsLst>
              <a:gs pos="0">
                <a:srgbClr val="00349E">
                  <a:tint val="50000"/>
                  <a:satMod val="300000"/>
                </a:srgbClr>
              </a:gs>
              <a:gs pos="35000">
                <a:srgbClr val="00349E">
                  <a:tint val="37000"/>
                  <a:satMod val="300000"/>
                </a:srgbClr>
              </a:gs>
              <a:gs pos="100000">
                <a:srgbClr val="00349E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00349E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…………</a:t>
            </a:r>
          </a:p>
        </p:txBody>
      </p:sp>
      <p:sp>
        <p:nvSpPr>
          <p:cNvPr id="86" name="Прямоугольник 85"/>
          <p:cNvSpPr/>
          <p:nvPr/>
        </p:nvSpPr>
        <p:spPr>
          <a:xfrm>
            <a:off x="1050039" y="3432580"/>
            <a:ext cx="828092" cy="367219"/>
          </a:xfrm>
          <a:prstGeom prst="rect">
            <a:avLst/>
          </a:prstGeom>
          <a:gradFill rotWithShape="1">
            <a:gsLst>
              <a:gs pos="0">
                <a:srgbClr val="00349E">
                  <a:tint val="50000"/>
                  <a:satMod val="300000"/>
                </a:srgbClr>
              </a:gs>
              <a:gs pos="35000">
                <a:srgbClr val="00349E">
                  <a:tint val="37000"/>
                  <a:satMod val="300000"/>
                </a:srgbClr>
              </a:gs>
              <a:gs pos="100000">
                <a:srgbClr val="00349E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00349E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…………</a:t>
            </a:r>
          </a:p>
        </p:txBody>
      </p:sp>
      <p:sp>
        <p:nvSpPr>
          <p:cNvPr id="87" name="Прямоугольник 86"/>
          <p:cNvSpPr/>
          <p:nvPr/>
        </p:nvSpPr>
        <p:spPr>
          <a:xfrm>
            <a:off x="1909969" y="3430056"/>
            <a:ext cx="936104" cy="367219"/>
          </a:xfrm>
          <a:prstGeom prst="rect">
            <a:avLst/>
          </a:prstGeom>
          <a:gradFill rotWithShape="1">
            <a:gsLst>
              <a:gs pos="0">
                <a:srgbClr val="00349E">
                  <a:tint val="50000"/>
                  <a:satMod val="300000"/>
                </a:srgbClr>
              </a:gs>
              <a:gs pos="35000">
                <a:srgbClr val="00349E">
                  <a:tint val="37000"/>
                  <a:satMod val="300000"/>
                </a:srgbClr>
              </a:gs>
              <a:gs pos="100000">
                <a:srgbClr val="00349E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00349E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…………</a:t>
            </a:r>
          </a:p>
        </p:txBody>
      </p:sp>
    </p:spTree>
    <p:extLst>
      <p:ext uri="{BB962C8B-B14F-4D97-AF65-F5344CB8AC3E}">
        <p14:creationId xmlns:p14="http://schemas.microsoft.com/office/powerpoint/2010/main" val="733132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E80E87-345E-4933-968E-8AF0DDFD18A4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sp>
        <p:nvSpPr>
          <p:cNvPr id="11" name="Номер слайда 6"/>
          <p:cNvSpPr txBox="1">
            <a:spLocks noGrp="1"/>
          </p:cNvSpPr>
          <p:nvPr/>
        </p:nvSpPr>
        <p:spPr bwMode="auto">
          <a:xfrm>
            <a:off x="6866962" y="5762899"/>
            <a:ext cx="2133600" cy="273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BDE3050D-8C11-473A-A997-4F00C59B5647}" type="slidenum">
              <a:rPr lang="ru-RU" sz="1200">
                <a:solidFill>
                  <a:prstClr val="black"/>
                </a:solidFill>
                <a:latin typeface="Calibri" pitchFamily="34" charset="0"/>
              </a:rPr>
              <a:pPr algn="r"/>
              <a:t>6</a:t>
            </a:fld>
            <a:endParaRPr lang="ru-RU" sz="1200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Название 1"/>
          <p:cNvSpPr txBox="1">
            <a:spLocks/>
          </p:cNvSpPr>
          <p:nvPr/>
        </p:nvSpPr>
        <p:spPr bwMode="auto">
          <a:xfrm>
            <a:off x="755576" y="116634"/>
            <a:ext cx="7628810" cy="756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anose="02020603050405020304" pitchFamily="18" charset="0"/>
              </a:rPr>
              <a:t>Результаты внутреннего контроля и аудита за </a:t>
            </a:r>
            <a:r>
              <a:rPr lang="en-US" sz="1600" b="1" dirty="0">
                <a:solidFill>
                  <a:srgbClr val="002060"/>
                </a:solidFill>
                <a:latin typeface="Times New Roman" pitchFamily="18" charset="0"/>
                <a:cs typeface="Times New Roman" panose="02020603050405020304" pitchFamily="18" charset="0"/>
              </a:rPr>
              <a:t>I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anose="02020603050405020304" pitchFamily="18" charset="0"/>
              </a:rPr>
              <a:t>полугодие,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anose="02020603050405020304" pitchFamily="18" charset="0"/>
              </a:rPr>
              <a:t>перспективы деятельности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anose="02020603050405020304" pitchFamily="18" charset="0"/>
              </a:rPr>
              <a:t>на </a:t>
            </a:r>
            <a:r>
              <a:rPr lang="en-US" sz="1600" b="1" dirty="0">
                <a:solidFill>
                  <a:srgbClr val="002060"/>
                </a:solidFill>
                <a:latin typeface="Times New Roman" pitchFamily="18" charset="0"/>
                <a:cs typeface="Times New Roman" panose="02020603050405020304" pitchFamily="18" charset="0"/>
              </a:rPr>
              <a:t>II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anose="02020603050405020304" pitchFamily="18" charset="0"/>
              </a:rPr>
              <a:t>полугодие 2018 года и плановый период 2019 года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39400" y="1556807"/>
            <a:ext cx="8861162" cy="4607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70000"/>
              </a:lnSpc>
              <a:buFontTx/>
              <a:buAutoNum type="arabicPeriod"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en-US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полугодии 2018 года проведено 17 контрольных и аудиторских мероприятий деятельности территориальных органов Федерального 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казначейства (далее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</a:rPr>
              <a:t> – 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ТОФК) 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 структурных подразделений центрального аппарата Федерального 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казначейства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(далее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</a:rPr>
              <a:t> – 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ЦАФК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что составляет 50 % от общего количества</a:t>
            </a:r>
            <a:r>
              <a:rPr lang="ru-RU" sz="1400" b="1" dirty="0">
                <a:solidFill>
                  <a:srgbClr val="FF388C">
                    <a:lumMod val="50000"/>
                  </a:srgbClr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контрольных и аудиторских 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мероприятий предусмотренных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 Годовым планом внутреннего контроля и внутреннего аудита Федерального казначейства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на 2018 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anose="02020603050405020304" pitchFamily="18" charset="0"/>
              </a:rPr>
              <a:t>год. Результаты данных проверок 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рассмотрены на 6 заседаниях Контрольного </a:t>
            </a:r>
            <a:r>
              <a:rPr lang="ru-RU" sz="14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совета</a:t>
            </a:r>
            <a:r>
              <a:rPr lang="ru-RU" sz="14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42900" indent="-342900" algn="just">
              <a:lnSpc>
                <a:spcPct val="70000"/>
              </a:lnSpc>
              <a:buFontTx/>
              <a:buAutoNum type="arabicPeriod"/>
            </a:pPr>
            <a:endParaRPr lang="ru-RU" sz="1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70000"/>
              </a:lnSpc>
              <a:spcBef>
                <a:spcPts val="600"/>
              </a:spcBef>
              <a:buFontTx/>
              <a:buAutoNum type="arabicPeriod"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беспечена актуализация 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</a:rPr>
              <a:t>состава 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</a:rPr>
              <a:t>резерва сотрудников ЦАФК, ТОФК, федерального казенного учреждения «Центр по обеспечению деятельности Казначейства России» (далее – ФКУ «ЦОКР»), 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</a:rPr>
              <a:t>привлекаемых</a:t>
            </a:r>
            <a:br>
              <a:rPr lang="ru-RU" sz="1400" dirty="0" smtClean="0">
                <a:solidFill>
                  <a:prstClr val="black"/>
                </a:solidFill>
                <a:latin typeface="Times New Roman" pitchFamily="18" charset="0"/>
              </a:rPr>
            </a:b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</a:rPr>
              <a:t>к 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</a:rPr>
              <a:t>контрольной и аудиторской деятельности Федерального казначейства (далее – пул 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</a:rPr>
              <a:t>контролеров</a:t>
            </a:r>
            <a:br>
              <a:rPr lang="ru-RU" sz="1400" dirty="0" smtClean="0">
                <a:solidFill>
                  <a:prstClr val="black"/>
                </a:solidFill>
                <a:latin typeface="Times New Roman" pitchFamily="18" charset="0"/>
              </a:rPr>
            </a:b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</a:rPr>
              <a:t>и 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</a:rPr>
              <a:t>аудиторов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</a:rPr>
              <a:t>). 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</a:rPr>
              <a:t>Численность пула контролеров и аудиторов доведена до 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</a:rPr>
              <a:t>479 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</a:rPr>
              <a:t>сотрудников ТОФК, ФКУ «ЦОКР» и </a:t>
            </a:r>
            <a:r>
              <a:rPr lang="ru-RU" sz="1400" smtClean="0">
                <a:solidFill>
                  <a:prstClr val="black"/>
                </a:solidFill>
                <a:latin typeface="Times New Roman" pitchFamily="18" charset="0"/>
              </a:rPr>
              <a:t>ЦАФК</a:t>
            </a:r>
            <a:r>
              <a:rPr lang="ru-RU" sz="1400" smtClean="0">
                <a:solidFill>
                  <a:prstClr val="black"/>
                </a:solidFill>
                <a:latin typeface="Times New Roman" pitchFamily="18" charset="0"/>
              </a:rPr>
              <a:t>;</a:t>
            </a:r>
          </a:p>
          <a:p>
            <a:pPr marL="342900" indent="-342900" algn="just">
              <a:lnSpc>
                <a:spcPct val="70000"/>
              </a:lnSpc>
              <a:spcBef>
                <a:spcPts val="600"/>
              </a:spcBef>
              <a:buFontTx/>
              <a:buAutoNum type="arabicPeriod"/>
            </a:pPr>
            <a:endParaRPr lang="ru-RU" sz="1400" dirty="0" smtClean="0">
              <a:solidFill>
                <a:prstClr val="black"/>
              </a:solidFill>
              <a:latin typeface="Times New Roman" pitchFamily="18" charset="0"/>
            </a:endParaRPr>
          </a:p>
          <a:p>
            <a:pPr marL="342900" indent="-342900" algn="just">
              <a:lnSpc>
                <a:spcPct val="70000"/>
              </a:lnSpc>
              <a:spcBef>
                <a:spcPts val="600"/>
              </a:spcBef>
              <a:buFontTx/>
              <a:buAutoNum type="arabicPeriod"/>
            </a:pP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</a:rPr>
              <a:t>Актуализирована Схема рассмотрения Управлением внутреннего контроля и аудита Федерального казначейства кандидатур на должность начальника отдела внутреннего контроля и аудита ТОФК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</a:rPr>
              <a:t>, ФКУ «ЦОКР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</a:rPr>
              <a:t>» (Приказ Федерального казначейства от 23.05.2018 г. № </a:t>
            </a:r>
            <a:r>
              <a:rPr lang="ru-RU" sz="1400" smtClean="0">
                <a:solidFill>
                  <a:prstClr val="black"/>
                </a:solidFill>
                <a:latin typeface="Times New Roman" pitchFamily="18" charset="0"/>
              </a:rPr>
              <a:t>138</a:t>
            </a:r>
            <a:r>
              <a:rPr lang="ru-RU" sz="1400" smtClean="0">
                <a:solidFill>
                  <a:prstClr val="black"/>
                </a:solidFill>
                <a:latin typeface="Times New Roman" pitchFamily="18" charset="0"/>
              </a:rPr>
              <a:t>);</a:t>
            </a:r>
          </a:p>
          <a:p>
            <a:pPr marL="342900" indent="-342900" algn="just">
              <a:lnSpc>
                <a:spcPct val="70000"/>
              </a:lnSpc>
              <a:spcBef>
                <a:spcPts val="600"/>
              </a:spcBef>
              <a:buFontTx/>
              <a:buAutoNum type="arabicPeriod"/>
            </a:pPr>
            <a:endParaRPr lang="ru-RU" sz="1400" dirty="0" smtClean="0">
              <a:solidFill>
                <a:prstClr val="black"/>
              </a:solidFill>
              <a:latin typeface="Times New Roman" pitchFamily="18" charset="0"/>
            </a:endParaRPr>
          </a:p>
          <a:p>
            <a:pPr marL="342900" indent="-342900" algn="just">
              <a:lnSpc>
                <a:spcPct val="70000"/>
              </a:lnSpc>
              <a:spcBef>
                <a:spcPts val="600"/>
              </a:spcBef>
              <a:buFontTx/>
              <a:buAutoNum type="arabicPeriod"/>
            </a:pP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</a:rPr>
              <a:t>Во II 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</a:rPr>
              <a:t>полугодии 2018 года Годовым планом внутреннего контроля и внутреннего аудита Федерального 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</a:rPr>
              <a:t>казначейства на 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</a:rPr>
              <a:t>2018 год 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</a:rPr>
              <a:t>предусмотрены для организации и проведения 13 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</a:rPr>
              <a:t>контрольных и аудиторских мероприятий 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</a:rPr>
              <a:t>деятельности ТОФК, ЦАФК, ФКУ «</a:t>
            </a:r>
            <a:r>
              <a:rPr lang="ru-RU" sz="1400" smtClean="0">
                <a:solidFill>
                  <a:prstClr val="black"/>
                </a:solidFill>
                <a:latin typeface="Times New Roman" pitchFamily="18" charset="0"/>
              </a:rPr>
              <a:t>ЦОКР</a:t>
            </a:r>
            <a:r>
              <a:rPr lang="ru-RU" sz="1400" smtClean="0">
                <a:solidFill>
                  <a:prstClr val="black"/>
                </a:solidFill>
                <a:latin typeface="Times New Roman" pitchFamily="18" charset="0"/>
              </a:rPr>
              <a:t>»;</a:t>
            </a:r>
          </a:p>
          <a:p>
            <a:pPr marL="342900" indent="-342900" algn="just">
              <a:lnSpc>
                <a:spcPct val="70000"/>
              </a:lnSpc>
              <a:spcBef>
                <a:spcPts val="600"/>
              </a:spcBef>
              <a:buFontTx/>
              <a:buAutoNum type="arabicPeriod"/>
            </a:pPr>
            <a:endParaRPr lang="ru-RU" sz="1400" dirty="0" smtClean="0">
              <a:solidFill>
                <a:prstClr val="black"/>
              </a:solidFill>
              <a:latin typeface="Times New Roman" pitchFamily="18" charset="0"/>
            </a:endParaRPr>
          </a:p>
          <a:p>
            <a:pPr marL="342900" indent="-342900" algn="just">
              <a:lnSpc>
                <a:spcPct val="70000"/>
              </a:lnSpc>
              <a:spcBef>
                <a:spcPts val="600"/>
              </a:spcBef>
              <a:buFontTx/>
              <a:buAutoNum type="arabicPeriod"/>
            </a:pP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</a:rPr>
              <a:t>На основании проведенного анализа результатов проверок деятельности в 2017 году и в I полугодии</a:t>
            </a:r>
            <a:br>
              <a:rPr lang="ru-RU" sz="1400" dirty="0" smtClean="0">
                <a:solidFill>
                  <a:prstClr val="black"/>
                </a:solidFill>
                <a:latin typeface="Times New Roman" pitchFamily="18" charset="0"/>
              </a:rPr>
            </a:b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</a:rPr>
              <a:t>2018 года сформирован Годовой план внутреннего контроля и внутреннего аудита Федерального казначейства на 2019 год, которым предусмотрено осуществление 34 контрольных и аудиторских мероприятий деятельности Управлений ЦАФК, ТОФК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</a:rPr>
              <a:t>, 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</a:rPr>
              <a:t>и 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</a:rPr>
              <a:t>ФКУ «ЦОКР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</a:rPr>
              <a:t>»;</a:t>
            </a:r>
            <a:endParaRPr lang="ru-RU" sz="1400" dirty="0">
              <a:solidFill>
                <a:prstClr val="black"/>
              </a:solidFill>
              <a:latin typeface="Times New Roman" pitchFamily="18" charset="0"/>
            </a:endParaRPr>
          </a:p>
          <a:p>
            <a:pPr marL="342900" indent="-342900" algn="just">
              <a:lnSpc>
                <a:spcPct val="70000"/>
              </a:lnSpc>
              <a:spcBef>
                <a:spcPts val="600"/>
              </a:spcBef>
              <a:buFontTx/>
              <a:buAutoNum type="arabicPeriod"/>
            </a:pPr>
            <a:endParaRPr lang="ru-RU" sz="1200" dirty="0" smtClean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7246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1"/>
          <p:cNvSpPr>
            <a:spLocks noChangeArrowheads="1"/>
          </p:cNvSpPr>
          <p:nvPr/>
        </p:nvSpPr>
        <p:spPr bwMode="auto">
          <a:xfrm>
            <a:off x="179388" y="908689"/>
            <a:ext cx="8642350" cy="720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/>
          <a:lstStyle/>
          <a:p>
            <a:pPr algn="ctr" defTabSz="449263" eaLnBrk="0" hangingPunct="0"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</a:pPr>
            <a:endParaRPr lang="ru-RU" altLang="ru-RU" sz="2000" b="1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12" name="AutoShape 7"/>
          <p:cNvSpPr>
            <a:spLocks noChangeArrowheads="1"/>
          </p:cNvSpPr>
          <p:nvPr/>
        </p:nvSpPr>
        <p:spPr bwMode="auto">
          <a:xfrm>
            <a:off x="179390" y="4623204"/>
            <a:ext cx="8713787" cy="803731"/>
          </a:xfrm>
          <a:prstGeom prst="roundRect">
            <a:avLst>
              <a:gd name="adj" fmla="val 21750"/>
            </a:avLst>
          </a:prstGeom>
          <a:solidFill>
            <a:schemeClr val="accent5">
              <a:lumMod val="20000"/>
              <a:lumOff val="80000"/>
              <a:alpha val="5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b="1" dirty="0">
                <a:solidFill>
                  <a:srgbClr val="0000FF"/>
                </a:solidFill>
                <a:latin typeface="Calibri"/>
              </a:rPr>
              <a:t> </a:t>
            </a:r>
            <a:r>
              <a:rPr lang="ru-RU" altLang="ru-RU" sz="2000" b="1" dirty="0" smtClean="0">
                <a:solidFill>
                  <a:srgbClr val="00349E">
                    <a:lumMod val="75000"/>
                  </a:srgbClr>
                </a:solidFill>
                <a:latin typeface="Calibri"/>
              </a:rPr>
              <a:t>Сформирован </a:t>
            </a:r>
            <a:r>
              <a:rPr lang="ru-RU" altLang="ru-RU" sz="2000" b="1" dirty="0">
                <a:solidFill>
                  <a:srgbClr val="00349E">
                    <a:lumMod val="75000"/>
                  </a:srgbClr>
                </a:solidFill>
                <a:latin typeface="Calibri"/>
              </a:rPr>
              <a:t>п</a:t>
            </a:r>
            <a:r>
              <a:rPr lang="ru-RU" altLang="ru-RU" sz="2000" b="1" dirty="0" smtClean="0">
                <a:solidFill>
                  <a:srgbClr val="00349E">
                    <a:lumMod val="75000"/>
                  </a:srgbClr>
                </a:solidFill>
                <a:latin typeface="Calibri"/>
              </a:rPr>
              <a:t>еречень </a:t>
            </a:r>
            <a:r>
              <a:rPr lang="ru-RU" altLang="ru-RU" sz="2000" b="1" dirty="0">
                <a:solidFill>
                  <a:srgbClr val="00349E">
                    <a:lumMod val="75000"/>
                  </a:srgbClr>
                </a:solidFill>
                <a:latin typeface="Calibri"/>
              </a:rPr>
              <a:t>вопросов деятельности,</a:t>
            </a: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b="1" dirty="0">
                <a:solidFill>
                  <a:srgbClr val="00349E">
                    <a:lumMod val="75000"/>
                  </a:srgbClr>
                </a:solidFill>
                <a:latin typeface="Calibri"/>
              </a:rPr>
              <a:t>проверка которых осуществляется с выездом на объект проверки</a:t>
            </a:r>
            <a:endParaRPr lang="ru-RU" altLang="ru-RU" sz="2000" b="1" i="1" dirty="0">
              <a:solidFill>
                <a:srgbClr val="00349E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22" name="AutoShape 7"/>
          <p:cNvSpPr>
            <a:spLocks noChangeArrowheads="1"/>
          </p:cNvSpPr>
          <p:nvPr/>
        </p:nvSpPr>
        <p:spPr bwMode="auto">
          <a:xfrm>
            <a:off x="176215" y="5499085"/>
            <a:ext cx="8713787" cy="454283"/>
          </a:xfrm>
          <a:prstGeom prst="roundRect">
            <a:avLst>
              <a:gd name="adj" fmla="val 21750"/>
            </a:avLst>
          </a:prstGeom>
          <a:solidFill>
            <a:schemeClr val="accent5">
              <a:lumMod val="20000"/>
              <a:lumOff val="80000"/>
              <a:alpha val="5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b="1" dirty="0">
                <a:solidFill>
                  <a:srgbClr val="00349E">
                    <a:lumMod val="75000"/>
                  </a:srgbClr>
                </a:solidFill>
                <a:latin typeface="Calibri"/>
              </a:rPr>
              <a:t>Проверка </a:t>
            </a:r>
            <a:r>
              <a:rPr lang="ru-RU" altLang="ru-RU" sz="2000" b="1" dirty="0" smtClean="0">
                <a:solidFill>
                  <a:srgbClr val="00349E">
                    <a:lumMod val="75000"/>
                  </a:srgbClr>
                </a:solidFill>
                <a:latin typeface="Calibri"/>
              </a:rPr>
              <a:t>14 </a:t>
            </a:r>
            <a:r>
              <a:rPr lang="ru-RU" altLang="ru-RU" sz="2000" b="1" dirty="0">
                <a:solidFill>
                  <a:srgbClr val="00349E">
                    <a:lumMod val="75000"/>
                  </a:srgbClr>
                </a:solidFill>
                <a:latin typeface="Calibri"/>
              </a:rPr>
              <a:t>из </a:t>
            </a:r>
            <a:r>
              <a:rPr lang="ru-RU" altLang="ru-RU" sz="2000" b="1" dirty="0" smtClean="0">
                <a:solidFill>
                  <a:srgbClr val="00349E">
                    <a:lumMod val="75000"/>
                  </a:srgbClr>
                </a:solidFill>
                <a:latin typeface="Calibri"/>
              </a:rPr>
              <a:t>23 направлений </a:t>
            </a:r>
            <a:r>
              <a:rPr lang="ru-RU" altLang="ru-RU" sz="2000" b="1" dirty="0">
                <a:solidFill>
                  <a:srgbClr val="00349E">
                    <a:lumMod val="75000"/>
                  </a:srgbClr>
                </a:solidFill>
                <a:latin typeface="Calibri"/>
              </a:rPr>
              <a:t>– полностью </a:t>
            </a:r>
            <a:r>
              <a:rPr lang="ru-RU" altLang="ru-RU" sz="2000" b="1" dirty="0" err="1" smtClean="0">
                <a:solidFill>
                  <a:srgbClr val="00349E">
                    <a:lumMod val="75000"/>
                  </a:srgbClr>
                </a:solidFill>
                <a:latin typeface="Calibri"/>
              </a:rPr>
              <a:t>камерально</a:t>
            </a:r>
            <a:endParaRPr lang="ru-RU" altLang="ru-RU" sz="2000" b="1" dirty="0">
              <a:solidFill>
                <a:srgbClr val="00349E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41300" y="249285"/>
            <a:ext cx="864235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kern="0" dirty="0" smtClean="0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КОНТРОЛЬНО-АУДИТОРСКОЙ</a:t>
            </a:r>
            <a:br>
              <a:rPr lang="ru-RU" sz="1800" b="1" kern="0" dirty="0" smtClean="0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kern="0" dirty="0" smtClean="0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В ФЕДЕРАЛЬНОМ КАЗНАЧЕЙСТВЕ</a:t>
            </a:r>
            <a:endParaRPr lang="ru-RU" sz="1800" b="1" kern="0" dirty="0">
              <a:solidFill>
                <a:srgbClr val="00349E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AutoShape 7"/>
          <p:cNvSpPr>
            <a:spLocks noChangeArrowheads="1"/>
          </p:cNvSpPr>
          <p:nvPr/>
        </p:nvSpPr>
        <p:spPr bwMode="auto">
          <a:xfrm>
            <a:off x="179389" y="1018076"/>
            <a:ext cx="8740775" cy="803731"/>
          </a:xfrm>
          <a:prstGeom prst="roundRect">
            <a:avLst>
              <a:gd name="adj" fmla="val 21750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prstClr val="white"/>
                </a:solidFill>
                <a:latin typeface="Calibri"/>
                <a:cs typeface="Times New Roman" pitchFamily="18" charset="0"/>
              </a:rPr>
              <a:t>Новации в </a:t>
            </a:r>
            <a:r>
              <a:rPr lang="ru-RU" sz="2000" b="1" dirty="0">
                <a:solidFill>
                  <a:prstClr val="white"/>
                </a:solidFill>
                <a:latin typeface="Calibri"/>
                <a:cs typeface="Times New Roman" pitchFamily="18" charset="0"/>
              </a:rPr>
              <a:t>организации контрольных и аудиторских мероприятий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prstClr val="white"/>
                </a:solidFill>
                <a:latin typeface="Calibri"/>
                <a:cs typeface="Times New Roman" pitchFamily="18" charset="0"/>
              </a:rPr>
              <a:t>           (</a:t>
            </a:r>
            <a:r>
              <a:rPr lang="ru-RU" sz="2000" b="1" dirty="0" smtClean="0">
                <a:solidFill>
                  <a:prstClr val="white"/>
                </a:solidFill>
                <a:latin typeface="Calibri"/>
                <a:cs typeface="Times New Roman" pitchFamily="18" charset="0"/>
              </a:rPr>
              <a:t>формат </a:t>
            </a:r>
            <a:r>
              <a:rPr lang="ru-RU" sz="2000" b="1" dirty="0">
                <a:solidFill>
                  <a:prstClr val="white"/>
                </a:solidFill>
                <a:latin typeface="Calibri"/>
                <a:cs typeface="Times New Roman" pitchFamily="18" charset="0"/>
              </a:rPr>
              <a:t>комбинированных и камеральных </a:t>
            </a:r>
            <a:r>
              <a:rPr lang="ru-RU" sz="2000" b="1" dirty="0" smtClean="0">
                <a:solidFill>
                  <a:prstClr val="white"/>
                </a:solidFill>
                <a:latin typeface="Calibri"/>
                <a:cs typeface="Times New Roman" pitchFamily="18" charset="0"/>
              </a:rPr>
              <a:t>проверок)</a:t>
            </a:r>
            <a:endParaRPr lang="ru-RU" sz="2000" b="1" dirty="0">
              <a:solidFill>
                <a:prstClr val="white"/>
              </a:solidFill>
              <a:latin typeface="Calibri"/>
              <a:cs typeface="Times New Roman" pitchFamily="18" charset="0"/>
            </a:endParaRPr>
          </a:p>
        </p:txBody>
      </p:sp>
      <p:pic>
        <p:nvPicPr>
          <p:cNvPr id="31752" name="Picture 3" descr="http://mirsovetov.ru/images/1470/10.jpg"/>
          <p:cNvPicPr>
            <a:picLocks noChangeAspect="1" noChangeArrowheads="1"/>
          </p:cNvPicPr>
          <p:nvPr/>
        </p:nvPicPr>
        <p:blipFill>
          <a:blip r:embed="rId3" cstate="print"/>
          <a:srcRect t="25806"/>
          <a:stretch>
            <a:fillRect/>
          </a:stretch>
        </p:blipFill>
        <p:spPr bwMode="auto">
          <a:xfrm>
            <a:off x="3059123" y="2509405"/>
            <a:ext cx="2968625" cy="1627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3" name="Picture 5" descr="http://www.neobroker.ru/gallery/57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9" y="1962324"/>
            <a:ext cx="2890837" cy="210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4" name="Picture 7" descr="http://900igr.net/datai/geografija/Nizhnij-Novgorod/0044-017-Upravlenie-federalnogo-kaznachejstva-po-nizhegorodskoj-oblast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1893" y="1943641"/>
            <a:ext cx="2905125" cy="2140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рямоугольник 16"/>
          <p:cNvSpPr/>
          <p:nvPr/>
        </p:nvSpPr>
        <p:spPr>
          <a:xfrm>
            <a:off x="190501" y="4139748"/>
            <a:ext cx="2879725" cy="282115"/>
          </a:xfrm>
          <a:prstGeom prst="rect">
            <a:avLst/>
          </a:prstGeom>
          <a:solidFill>
            <a:schemeClr val="accent6">
              <a:lumMod val="75000"/>
              <a:alpha val="93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003">
            <a:schemeClr val="lt2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prstClr val="white"/>
                </a:solidFill>
                <a:cs typeface="Times New Roman" pitchFamily="18" charset="0"/>
              </a:rPr>
              <a:t>УФК – объект контроля 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040441" y="4147532"/>
            <a:ext cx="2879725" cy="283672"/>
          </a:xfrm>
          <a:prstGeom prst="rect">
            <a:avLst/>
          </a:prstGeom>
          <a:solidFill>
            <a:schemeClr val="accent6">
              <a:lumMod val="75000"/>
              <a:alpha val="93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003">
            <a:schemeClr val="lt2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prstClr val="white"/>
                </a:solidFill>
                <a:cs typeface="Times New Roman" pitchFamily="18" charset="0"/>
              </a:rPr>
              <a:t>УФК – субъект контроля </a:t>
            </a:r>
          </a:p>
        </p:txBody>
      </p:sp>
      <p:grpSp>
        <p:nvGrpSpPr>
          <p:cNvPr id="31757" name="Группа 8"/>
          <p:cNvGrpSpPr>
            <a:grpSpLocks/>
          </p:cNvGrpSpPr>
          <p:nvPr/>
        </p:nvGrpSpPr>
        <p:grpSpPr bwMode="auto">
          <a:xfrm>
            <a:off x="7679997" y="813147"/>
            <a:ext cx="1456079" cy="1344196"/>
            <a:chOff x="7668344" y="945867"/>
            <a:chExt cx="1405390" cy="1309697"/>
          </a:xfrm>
        </p:grpSpPr>
        <p:sp>
          <p:nvSpPr>
            <p:cNvPr id="10" name="24-конечная звезда 9"/>
            <p:cNvSpPr/>
            <p:nvPr/>
          </p:nvSpPr>
          <p:spPr>
            <a:xfrm>
              <a:off x="7668344" y="945867"/>
              <a:ext cx="1405390" cy="1309697"/>
            </a:xfrm>
            <a:prstGeom prst="star24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800">
                <a:solidFill>
                  <a:prstClr val="white"/>
                </a:solidFill>
              </a:endParaRPr>
            </a:p>
          </p:txBody>
        </p:sp>
        <p:sp>
          <p:nvSpPr>
            <p:cNvPr id="31759" name="TextBox 10"/>
            <p:cNvSpPr txBox="1">
              <a:spLocks noChangeArrowheads="1"/>
            </p:cNvSpPr>
            <p:nvPr/>
          </p:nvSpPr>
          <p:spPr bwMode="auto">
            <a:xfrm>
              <a:off x="7843729" y="1308676"/>
              <a:ext cx="1139191" cy="5097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altLang="ru-RU" sz="2800" b="1" dirty="0" smtClean="0">
                  <a:solidFill>
                    <a:prstClr val="white"/>
                  </a:solidFill>
                  <a:latin typeface="Calibri" pitchFamily="34" charset="0"/>
                  <a:cs typeface="Arial" charset="0"/>
                </a:rPr>
                <a:t>100 </a:t>
              </a:r>
              <a:r>
                <a:rPr lang="ru-RU" altLang="ru-RU" sz="2800" b="1" dirty="0">
                  <a:solidFill>
                    <a:prstClr val="white"/>
                  </a:solidFill>
                  <a:latin typeface="Calibri" pitchFamily="34" charset="0"/>
                  <a:cs typeface="Arial" charset="0"/>
                </a:rPr>
                <a:t>%</a:t>
              </a:r>
            </a:p>
          </p:txBody>
        </p:sp>
      </p:grpSp>
      <p:sp>
        <p:nvSpPr>
          <p:cNvPr id="16" name="AutoShape 7"/>
          <p:cNvSpPr>
            <a:spLocks noChangeArrowheads="1"/>
          </p:cNvSpPr>
          <p:nvPr/>
        </p:nvSpPr>
        <p:spPr bwMode="auto">
          <a:xfrm>
            <a:off x="160015" y="6016555"/>
            <a:ext cx="8713787" cy="454283"/>
          </a:xfrm>
          <a:prstGeom prst="roundRect">
            <a:avLst>
              <a:gd name="adj" fmla="val 21750"/>
            </a:avLst>
          </a:prstGeom>
          <a:solidFill>
            <a:schemeClr val="accent5">
              <a:lumMod val="20000"/>
              <a:lumOff val="80000"/>
              <a:alpha val="5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b="1" dirty="0" smtClean="0">
                <a:solidFill>
                  <a:srgbClr val="00349E">
                    <a:lumMod val="75000"/>
                  </a:srgbClr>
                </a:solidFill>
                <a:latin typeface="Calibri"/>
              </a:rPr>
              <a:t>3 проверяющих – по 2 направления (в т. ч. 2 </a:t>
            </a:r>
            <a:r>
              <a:rPr lang="ru-RU" altLang="ru-RU" sz="2000" b="1" dirty="0" err="1" smtClean="0">
                <a:solidFill>
                  <a:srgbClr val="00349E">
                    <a:lumMod val="75000"/>
                  </a:srgbClr>
                </a:solidFill>
                <a:latin typeface="Calibri"/>
              </a:rPr>
              <a:t>камерально</a:t>
            </a:r>
            <a:r>
              <a:rPr lang="ru-RU" altLang="ru-RU" sz="2000" b="1" dirty="0" smtClean="0">
                <a:solidFill>
                  <a:srgbClr val="00349E">
                    <a:lumMod val="75000"/>
                  </a:srgbClr>
                </a:solidFill>
                <a:latin typeface="Calibri"/>
              </a:rPr>
              <a:t>)</a:t>
            </a:r>
            <a:endParaRPr lang="ru-RU" altLang="ru-RU" sz="2000" b="1" dirty="0">
              <a:solidFill>
                <a:srgbClr val="00349E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19" name="Номер слайда 6"/>
          <p:cNvSpPr txBox="1">
            <a:spLocks noGrp="1"/>
          </p:cNvSpPr>
          <p:nvPr/>
        </p:nvSpPr>
        <p:spPr bwMode="auto">
          <a:xfrm>
            <a:off x="6516216" y="6199303"/>
            <a:ext cx="2133600" cy="273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BDE3050D-8C11-473A-A997-4F00C59B5647}" type="slidenum">
              <a:rPr lang="ru-RU" sz="1200">
                <a:solidFill>
                  <a:prstClr val="black"/>
                </a:solidFill>
                <a:latin typeface="Calibri" pitchFamily="34" charset="0"/>
              </a:rPr>
              <a:pPr algn="r"/>
              <a:t>7</a:t>
            </a:fld>
            <a:endParaRPr lang="ru-RU" sz="1200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385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696043" y="68627"/>
            <a:ext cx="5751917" cy="81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ru-RU"/>
            </a:defPPr>
            <a:lvl1pPr algn="ctr">
              <a:defRPr b="1">
                <a:solidFill>
                  <a:srgbClr val="002060"/>
                </a:solidFill>
                <a:cs typeface="Times New Roman" panose="02020603050405020304" pitchFamily="18" charset="0"/>
              </a:defRPr>
            </a:lvl1pPr>
          </a:lstStyle>
          <a:p>
            <a:r>
              <a:rPr lang="ru-RU" sz="1600" dirty="0" smtClean="0">
                <a:latin typeface="Times New Roman" pitchFamily="18" charset="0"/>
              </a:rPr>
              <a:t>МОДЕЛЬ РАССМОТРЕНИЯ ОБРАЩЕНИЙ </a:t>
            </a:r>
            <a:endParaRPr lang="ru-RU" sz="1600" dirty="0">
              <a:latin typeface="Times New Roman" pitchFamily="18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496" y="1124746"/>
            <a:ext cx="8640956" cy="5376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6"/>
          <p:cNvSpPr txBox="1">
            <a:spLocks noGrp="1"/>
          </p:cNvSpPr>
          <p:nvPr/>
        </p:nvSpPr>
        <p:spPr bwMode="auto">
          <a:xfrm>
            <a:off x="6542852" y="6036754"/>
            <a:ext cx="2133600" cy="273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BDE3050D-8C11-473A-A997-4F00C59B5647}" type="slidenum">
              <a:rPr lang="ru-RU" sz="1200">
                <a:solidFill>
                  <a:prstClr val="black"/>
                </a:solidFill>
                <a:latin typeface="Calibri" pitchFamily="34" charset="0"/>
              </a:rPr>
              <a:pPr algn="r"/>
              <a:t>8</a:t>
            </a:fld>
            <a:endParaRPr lang="ru-RU" sz="1200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19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988931" y="0"/>
            <a:ext cx="5166138" cy="1028733"/>
          </a:xfrm>
        </p:spPr>
        <p:txBody>
          <a:bodyPr>
            <a:normAutofit/>
          </a:bodyPr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anose="02020603050405020304" pitchFamily="18" charset="0"/>
              </a:rPr>
              <a:t>РОСТ ЧИСЛА ОБРАЩЕНИЙ 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63688" y="1028735"/>
            <a:ext cx="5616624" cy="2689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47664" y="3651412"/>
            <a:ext cx="6048672" cy="285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6"/>
          <p:cNvSpPr txBox="1">
            <a:spLocks noGrp="1"/>
          </p:cNvSpPr>
          <p:nvPr/>
        </p:nvSpPr>
        <p:spPr bwMode="auto">
          <a:xfrm>
            <a:off x="6529536" y="6067709"/>
            <a:ext cx="2133600" cy="273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BDE3050D-8C11-473A-A997-4F00C59B5647}" type="slidenum">
              <a:rPr lang="ru-RU" sz="1200">
                <a:solidFill>
                  <a:prstClr val="black"/>
                </a:solidFill>
                <a:latin typeface="Calibri" pitchFamily="34" charset="0"/>
              </a:rPr>
              <a:pPr algn="r"/>
              <a:t>9</a:t>
            </a:fld>
            <a:endParaRPr lang="ru-RU" sz="1200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5423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/>
          </p:cNvSpPr>
          <p:nvPr/>
        </p:nvSpPr>
        <p:spPr bwMode="auto">
          <a:xfrm>
            <a:off x="579121" y="163096"/>
            <a:ext cx="8208912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800" b="1" dirty="0" smtClean="0">
                <a:solidFill>
                  <a:srgbClr val="162387"/>
                </a:solidFill>
                <a:latin typeface="Times New Roman" pitchFamily="18" charset="0"/>
              </a:rPr>
              <a:t>ПРОФИЛАКТИКА КОРРУПЦИОННЫХ </a:t>
            </a:r>
            <a:br>
              <a:rPr lang="ru-RU" sz="1800" b="1" dirty="0" smtClean="0">
                <a:solidFill>
                  <a:srgbClr val="162387"/>
                </a:solidFill>
                <a:latin typeface="Times New Roman" pitchFamily="18" charset="0"/>
              </a:rPr>
            </a:br>
            <a:r>
              <a:rPr lang="ru-RU" sz="1800" b="1" dirty="0" smtClean="0">
                <a:solidFill>
                  <a:srgbClr val="162387"/>
                </a:solidFill>
                <a:latin typeface="Times New Roman" pitchFamily="18" charset="0"/>
              </a:rPr>
              <a:t>И ИНЫХ ПРАВОНАРУШЕНИЙ</a:t>
            </a:r>
            <a:endParaRPr lang="ru-RU" sz="1800" b="1" dirty="0">
              <a:solidFill>
                <a:srgbClr val="162387"/>
              </a:solidFill>
              <a:latin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1662" y="1988840"/>
            <a:ext cx="8480729" cy="3600400"/>
          </a:xfrm>
          <a:prstGeom prst="rect">
            <a:avLst/>
          </a:prstGeom>
          <a:solidFill>
            <a:srgbClr val="D9E6FF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r>
              <a:rPr lang="ru-RU" sz="20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Приказ Федерального казначейства от </a:t>
            </a:r>
            <a:r>
              <a:rPr lang="ru-RU" sz="20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8 апреля 2015</a:t>
            </a:r>
            <a:r>
              <a:rPr lang="ru-RU" sz="20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 г. № </a:t>
            </a:r>
            <a:r>
              <a:rPr lang="ru-RU" sz="20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10 </a:t>
            </a:r>
            <a:br>
              <a:rPr lang="ru-RU" sz="20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«Об утверждении Порядка уведомления федеральными государственными служащими центрального аппарата Федерального казначейства, территориальных органов Федерального казначейства, работниками федерального казенного учреждения «Центр </a:t>
            </a:r>
            <a:br>
              <a:rPr lang="ru-RU" sz="20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по обеспечению деятельности Казначейства России» представителя нанимателя (работодателя) о фактах обращения в целях склонения </a:t>
            </a:r>
            <a:br>
              <a:rPr lang="ru-RU" sz="20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их к совершению коррупционных правонарушений, регистрации таких уведомлений и организации проверки содержащихся в них сведений»</a:t>
            </a:r>
            <a:endParaRPr lang="ru-RU" sz="2000" b="1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6"/>
          <p:cNvSpPr txBox="1">
            <a:spLocks noGrp="1"/>
          </p:cNvSpPr>
          <p:nvPr/>
        </p:nvSpPr>
        <p:spPr bwMode="auto">
          <a:xfrm>
            <a:off x="6516216" y="6036754"/>
            <a:ext cx="2133600" cy="273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BDE3050D-8C11-473A-A997-4F00C59B5647}" type="slidenum">
              <a:rPr lang="ru-RU" sz="1200">
                <a:solidFill>
                  <a:prstClr val="black"/>
                </a:solidFill>
                <a:latin typeface="Calibri" pitchFamily="34" charset="0"/>
              </a:rPr>
              <a:pPr algn="r"/>
              <a:t>10</a:t>
            </a:fld>
            <a:endParaRPr lang="ru-RU" sz="1200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69113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4792137"/>
              </p:ext>
            </p:extLst>
          </p:nvPr>
        </p:nvGraphicFramePr>
        <p:xfrm>
          <a:off x="2146942" y="-2797"/>
          <a:ext cx="4850116" cy="68636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Acrobat Document" r:id="rId3" imgW="5666994" imgH="8020002" progId="AcroExch.Document.11">
                  <p:embed/>
                </p:oleObj>
              </mc:Choice>
              <mc:Fallback>
                <p:oleObj name="Acrobat Document" r:id="rId3" imgW="5666994" imgH="8020002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46942" y="-2797"/>
                        <a:ext cx="4850116" cy="68636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Номер слайда 6"/>
          <p:cNvSpPr txBox="1">
            <a:spLocks noGrp="1"/>
          </p:cNvSpPr>
          <p:nvPr/>
        </p:nvSpPr>
        <p:spPr bwMode="auto">
          <a:xfrm>
            <a:off x="6588224" y="6025375"/>
            <a:ext cx="2133600" cy="273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BDE3050D-8C11-473A-A997-4F00C59B5647}" type="slidenum">
              <a:rPr lang="ru-RU" sz="1200">
                <a:solidFill>
                  <a:prstClr val="black"/>
                </a:solidFill>
                <a:latin typeface="Calibri" pitchFamily="34" charset="0"/>
              </a:rPr>
              <a:pPr algn="r"/>
              <a:t>11</a:t>
            </a:fld>
            <a:endParaRPr lang="ru-RU" sz="1200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795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3882359"/>
              </p:ext>
            </p:extLst>
          </p:nvPr>
        </p:nvGraphicFramePr>
        <p:xfrm>
          <a:off x="611560" y="2017036"/>
          <a:ext cx="3193472" cy="45192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Acrobat Document" r:id="rId4" imgW="5667119" imgH="8019810" progId="AcroExch.Document.11">
                  <p:embed/>
                </p:oleObj>
              </mc:Choice>
              <mc:Fallback>
                <p:oleObj name="Acrobat Document" r:id="rId4" imgW="5667119" imgH="801981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11560" y="2017036"/>
                        <a:ext cx="3193472" cy="45192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79512" y="1007031"/>
            <a:ext cx="8784976" cy="1100435"/>
          </a:xfrm>
          <a:prstGeom prst="rect">
            <a:avLst/>
          </a:prstGeom>
          <a:solidFill>
            <a:srgbClr val="D9E6FF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Приказ </a:t>
            </a:r>
            <a:r>
              <a:rPr lang="ru-RU" sz="14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Федерального казначейства от 19 июня 2018 г. № 168</a:t>
            </a:r>
          </a:p>
          <a:p>
            <a:pPr algn="ctr"/>
            <a:r>
              <a:rPr lang="ru-RU" sz="14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«Об утверждении Порядка </a:t>
            </a:r>
            <a:r>
              <a:rPr lang="ru-RU" sz="14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уведомления представителя нанимателя федеральными государственными гражданскими служащими центрального аппарата Федерального казначейства и федеральными государственными гражданскими служащими территориальных органов Федерального казначейства </a:t>
            </a:r>
            <a:r>
              <a:rPr lang="ru-RU" sz="14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об </a:t>
            </a:r>
            <a:r>
              <a:rPr lang="ru-RU" sz="14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иной оплачиваемой </a:t>
            </a:r>
            <a:r>
              <a:rPr lang="ru-RU" sz="14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работе»</a:t>
            </a:r>
            <a:endParaRPr lang="ru-RU" sz="1400" b="1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932040" y="4077072"/>
            <a:ext cx="1944216" cy="86590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Уведомление </a:t>
            </a:r>
            <a:b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начала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выполнения иной оплачиваемой деятельности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041196" y="4077072"/>
            <a:ext cx="2016224" cy="86590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приводит </a:t>
            </a:r>
            <a:b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возникновению конфликта интересов</a:t>
            </a:r>
          </a:p>
        </p:txBody>
      </p:sp>
      <p:sp>
        <p:nvSpPr>
          <p:cNvPr id="6" name="Левая фигурная скобка 5"/>
          <p:cNvSpPr/>
          <p:nvPr/>
        </p:nvSpPr>
        <p:spPr>
          <a:xfrm rot="5400000">
            <a:off x="6820316" y="1841273"/>
            <a:ext cx="288032" cy="4328864"/>
          </a:xfrm>
          <a:prstGeom prst="leftBrace">
            <a:avLst>
              <a:gd name="adj1" fmla="val 104843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28538" y="3574831"/>
            <a:ext cx="2052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</a:t>
            </a:r>
            <a:endParaRPr lang="ru-RU" sz="1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11960" y="5533545"/>
            <a:ext cx="1584176" cy="1021245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уведомления </a:t>
            </a:r>
            <a:b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иной оплачиваемой работе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985752" y="5533546"/>
            <a:ext cx="2286000" cy="1021245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Отражение доходов </a:t>
            </a:r>
            <a:b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справке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доходах,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расходах,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имуществе </a:t>
            </a:r>
            <a:b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обязательствах имущественного характера</a:t>
            </a:r>
          </a:p>
        </p:txBody>
      </p:sp>
      <p:sp>
        <p:nvSpPr>
          <p:cNvPr id="14" name="Левая фигурная скобка 13"/>
          <p:cNvSpPr/>
          <p:nvPr/>
        </p:nvSpPr>
        <p:spPr>
          <a:xfrm rot="5400000">
            <a:off x="6092722" y="3353701"/>
            <a:ext cx="288032" cy="4092054"/>
          </a:xfrm>
          <a:prstGeom prst="leftBrace">
            <a:avLst>
              <a:gd name="adj1" fmla="val 104843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10624" y="4910284"/>
            <a:ext cx="2052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</a:t>
            </a:r>
            <a:endParaRPr lang="ru-RU" sz="1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Рамка 12"/>
          <p:cNvSpPr/>
          <p:nvPr/>
        </p:nvSpPr>
        <p:spPr>
          <a:xfrm>
            <a:off x="4211960" y="2153086"/>
            <a:ext cx="4572000" cy="1478756"/>
          </a:xfrm>
          <a:prstGeom prst="frame">
            <a:avLst>
              <a:gd name="adj1" fmla="val 340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гражданскими служащими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</a:t>
            </a:r>
            <a:b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права осуществлять иную оплачиваемую деятельность является основанием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осуществления в отношении них проверки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привлечения к ответственности в соответствии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законодательством Российской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2"/>
          <p:cNvSpPr txBox="1">
            <a:spLocks/>
          </p:cNvSpPr>
          <p:nvPr/>
        </p:nvSpPr>
        <p:spPr bwMode="auto">
          <a:xfrm>
            <a:off x="579121" y="163096"/>
            <a:ext cx="8208912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800" b="1" dirty="0" smtClean="0">
                <a:solidFill>
                  <a:srgbClr val="162387"/>
                </a:solidFill>
                <a:latin typeface="Times New Roman" pitchFamily="18" charset="0"/>
              </a:rPr>
              <a:t>ПРОФИЛАКТИКА КОРРУПЦИОННЫХ </a:t>
            </a:r>
            <a:br>
              <a:rPr lang="ru-RU" sz="1800" b="1" dirty="0" smtClean="0">
                <a:solidFill>
                  <a:srgbClr val="162387"/>
                </a:solidFill>
                <a:latin typeface="Times New Roman" pitchFamily="18" charset="0"/>
              </a:rPr>
            </a:br>
            <a:r>
              <a:rPr lang="ru-RU" sz="1800" b="1" dirty="0" smtClean="0">
                <a:solidFill>
                  <a:srgbClr val="162387"/>
                </a:solidFill>
                <a:latin typeface="Times New Roman" pitchFamily="18" charset="0"/>
              </a:rPr>
              <a:t>И ИНЫХ ПРАВОНАРУШЕНИЙ</a:t>
            </a:r>
            <a:endParaRPr lang="ru-RU" sz="1800" b="1" dirty="0">
              <a:solidFill>
                <a:srgbClr val="162387"/>
              </a:solidFill>
              <a:latin typeface="Times New Roman" pitchFamily="18" charset="0"/>
            </a:endParaRPr>
          </a:p>
        </p:txBody>
      </p:sp>
      <p:sp>
        <p:nvSpPr>
          <p:cNvPr id="17" name="Номер слайда 6"/>
          <p:cNvSpPr txBox="1">
            <a:spLocks noGrp="1"/>
          </p:cNvSpPr>
          <p:nvPr/>
        </p:nvSpPr>
        <p:spPr bwMode="auto">
          <a:xfrm>
            <a:off x="6803611" y="6280946"/>
            <a:ext cx="2133600" cy="273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BDE3050D-8C11-473A-A997-4F00C59B5647}" type="slidenum">
              <a:rPr lang="ru-RU" sz="1200">
                <a:solidFill>
                  <a:prstClr val="black"/>
                </a:solidFill>
                <a:latin typeface="Calibri" pitchFamily="34" charset="0"/>
              </a:rPr>
              <a:pPr algn="r"/>
              <a:t>12</a:t>
            </a:fld>
            <a:endParaRPr lang="ru-RU" sz="1200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7948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 descr="http://gpootontk.my1.ru/CPC/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731410"/>
            <a:ext cx="579946" cy="77756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Прямоугольник 12"/>
          <p:cNvSpPr/>
          <p:nvPr/>
        </p:nvSpPr>
        <p:spPr>
          <a:xfrm>
            <a:off x="6281707" y="2032146"/>
            <a:ext cx="1781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менее </a:t>
            </a:r>
            <a:b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3 000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496" y="980736"/>
            <a:ext cx="9073008" cy="1100435"/>
          </a:xfrm>
          <a:prstGeom prst="rect">
            <a:avLst/>
          </a:prstGeom>
          <a:solidFill>
            <a:srgbClr val="D9E6FF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Типовое положение о сообщении отдельными категориями лиц о получении подарка в связи </a:t>
            </a:r>
            <a:r>
              <a:rPr lang="ru-RU" sz="14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с протокольными </a:t>
            </a:r>
            <a:r>
              <a:rPr lang="ru-RU" sz="14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мероприятиями, служебными командировками и другими официальными мероприятиями, участие </a:t>
            </a:r>
            <a:r>
              <a:rPr lang="ru-RU" sz="14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4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которых связано с исполнением ими служебных (должностных) обязанностей, сдаче и оценке подарка, реализации (выкупе) и зачислении средств, вырученных от его реализации, утвержденное Постановлением Правительства Российской Федерации от 9 января 2014 г. №  10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5496" y="2132867"/>
            <a:ext cx="4176464" cy="2592288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Гражданские служащие </a:t>
            </a:r>
            <a:b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вправе получать подарки </a:t>
            </a:r>
            <a:br>
              <a:rPr lang="ru-RU" sz="1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физических (юридических) лиц </a:t>
            </a:r>
            <a:b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их должностным положением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исполнением ими служебных (должностных) обязанностей, </a:t>
            </a:r>
            <a:b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исключением подарков, полученных </a:t>
            </a:r>
            <a:r>
              <a:rPr lang="ru-RU" sz="14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связи с протокольными мероприятиями, служебными командировками и другими официальными мероприятиями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которых связано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исполнением ими служебных (должностных) обязанностей.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445986" y="3079629"/>
            <a:ext cx="2124236" cy="1296144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Признается федеральной собственностью </a:t>
            </a:r>
            <a:b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подлежит обязательной передаче по акту </a:t>
            </a:r>
            <a:b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Федеральное казначейство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2124318"/>
            <a:ext cx="1872208" cy="576064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уведомление </a:t>
            </a:r>
            <a:b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получении подарка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812360" y="2132856"/>
            <a:ext cx="1321856" cy="72008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Остается гражданскому служащему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766064" y="3429000"/>
            <a:ext cx="1368152" cy="576064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Проводится оценка подарка</a:t>
            </a:r>
          </a:p>
        </p:txBody>
      </p:sp>
      <p:sp>
        <p:nvSpPr>
          <p:cNvPr id="9" name="Стрелка вниз 8"/>
          <p:cNvSpPr/>
          <p:nvPr/>
        </p:nvSpPr>
        <p:spPr>
          <a:xfrm>
            <a:off x="4211960" y="2228484"/>
            <a:ext cx="360040" cy="356402"/>
          </a:xfrm>
          <a:prstGeom prst="downArrow">
            <a:avLst/>
          </a:prstGeom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5481736" y="2723216"/>
            <a:ext cx="288032" cy="3564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6888819" y="2437472"/>
            <a:ext cx="288032" cy="1847905"/>
          </a:xfrm>
          <a:prstGeom prst="downArrow">
            <a:avLst/>
          </a:prstGeom>
          <a:scene3d>
            <a:camera prst="orthographicFront">
              <a:rot lat="0" lon="0" rev="30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6944816" y="1934605"/>
            <a:ext cx="360040" cy="1323426"/>
          </a:xfrm>
          <a:prstGeom prst="downArrow">
            <a:avLst/>
          </a:prstGeom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032856" y="3081699"/>
            <a:ext cx="16957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 неизвестна</a:t>
            </a:r>
            <a:endParaRPr lang="ru-RU" sz="1200" dirty="0">
              <a:solidFill>
                <a:prstClr val="black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0992" y="4742454"/>
            <a:ext cx="9073008" cy="990813"/>
          </a:xfrm>
          <a:prstGeom prst="rect">
            <a:avLst/>
          </a:prstGeom>
          <a:solidFill>
            <a:srgbClr val="D9E6FF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itchFamily="18" charset="0"/>
              </a:rPr>
              <a:t>Проект приказа Федерального казначейства «</a:t>
            </a:r>
            <a:r>
              <a:rPr lang="ru-RU" sz="12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Об утверждении Положения о порядке сообщения федеральными государственными гражданскими служащими центрального аппарата Федерального казначейства, его территориальных органов </a:t>
            </a:r>
            <a:r>
              <a:rPr lang="ru-RU" sz="12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12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получении подарка в связи с протокольными мероприятиями, служебными командировками и другими официальными мероприятиями, участие в которых связано с исполнением ими служебных (должностных) обязанностей, сдачи и оценки подарка, реализации (выкупа) и зачисления средств, вырученных от его реализации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599738" y="5889165"/>
            <a:ext cx="1710284" cy="576064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Точный регламент действий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31466" y="5889165"/>
            <a:ext cx="1368152" cy="576064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НОВОЕ!</a:t>
            </a:r>
            <a:endParaRPr lang="ru-RU" sz="1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трелка вниз 17"/>
          <p:cNvSpPr/>
          <p:nvPr/>
        </p:nvSpPr>
        <p:spPr>
          <a:xfrm>
            <a:off x="2239698" y="5987103"/>
            <a:ext cx="360040" cy="356402"/>
          </a:xfrm>
          <a:prstGeom prst="downArrow">
            <a:avLst/>
          </a:prstGeom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9" name="Стрелка вниз 18"/>
          <p:cNvSpPr/>
          <p:nvPr/>
        </p:nvSpPr>
        <p:spPr>
          <a:xfrm>
            <a:off x="4369180" y="5998996"/>
            <a:ext cx="360040" cy="356402"/>
          </a:xfrm>
          <a:prstGeom prst="downArrow">
            <a:avLst/>
          </a:prstGeom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0" name="Стрелка вниз 19"/>
          <p:cNvSpPr/>
          <p:nvPr/>
        </p:nvSpPr>
        <p:spPr>
          <a:xfrm>
            <a:off x="6528779" y="6005556"/>
            <a:ext cx="360040" cy="356402"/>
          </a:xfrm>
          <a:prstGeom prst="downArrow">
            <a:avLst/>
          </a:prstGeom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770610" y="5877272"/>
            <a:ext cx="1710284" cy="576064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Назначены ответственные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944816" y="5772749"/>
            <a:ext cx="2163688" cy="700568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оценки подарка </a:t>
            </a:r>
            <a:b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привлечением экспертов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 2"/>
          <p:cNvSpPr txBox="1">
            <a:spLocks/>
          </p:cNvSpPr>
          <p:nvPr/>
        </p:nvSpPr>
        <p:spPr bwMode="auto">
          <a:xfrm>
            <a:off x="579121" y="163096"/>
            <a:ext cx="8208912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800" b="1" dirty="0" smtClean="0">
                <a:solidFill>
                  <a:srgbClr val="162387"/>
                </a:solidFill>
                <a:latin typeface="Times New Roman" pitchFamily="18" charset="0"/>
              </a:rPr>
              <a:t>ПРОФИЛАКТИКА КОРРУПЦИОННЫХ </a:t>
            </a:r>
            <a:br>
              <a:rPr lang="ru-RU" sz="1800" b="1" dirty="0" smtClean="0">
                <a:solidFill>
                  <a:srgbClr val="162387"/>
                </a:solidFill>
                <a:latin typeface="Times New Roman" pitchFamily="18" charset="0"/>
              </a:rPr>
            </a:br>
            <a:r>
              <a:rPr lang="ru-RU" sz="1800" b="1" dirty="0" smtClean="0">
                <a:solidFill>
                  <a:srgbClr val="162387"/>
                </a:solidFill>
                <a:latin typeface="Times New Roman" pitchFamily="18" charset="0"/>
              </a:rPr>
              <a:t>И ИНЫХ ПРАВОНАРУШЕНИЙ</a:t>
            </a:r>
            <a:endParaRPr lang="ru-RU" sz="1800" b="1" dirty="0">
              <a:solidFill>
                <a:srgbClr val="162387"/>
              </a:solidFill>
              <a:latin typeface="Times New Roman" pitchFamily="18" charset="0"/>
            </a:endParaRPr>
          </a:p>
        </p:txBody>
      </p:sp>
      <p:sp>
        <p:nvSpPr>
          <p:cNvPr id="25" name="Номер слайда 6"/>
          <p:cNvSpPr txBox="1">
            <a:spLocks noGrp="1"/>
          </p:cNvSpPr>
          <p:nvPr/>
        </p:nvSpPr>
        <p:spPr bwMode="auto">
          <a:xfrm>
            <a:off x="6813927" y="6450032"/>
            <a:ext cx="2133600" cy="273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BDE3050D-8C11-473A-A997-4F00C59B5647}" type="slidenum">
              <a:rPr lang="ru-RU" sz="1200">
                <a:solidFill>
                  <a:prstClr val="black"/>
                </a:solidFill>
                <a:latin typeface="Calibri" pitchFamily="34" charset="0"/>
              </a:rPr>
              <a:pPr algn="r"/>
              <a:t>13</a:t>
            </a:fld>
            <a:endParaRPr lang="ru-RU" sz="1200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1601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7CD31E-ABE9-4C9B-99ED-2B77253BB2C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831" y="836723"/>
            <a:ext cx="9073008" cy="1100435"/>
          </a:xfrm>
          <a:prstGeom prst="rect">
            <a:avLst/>
          </a:prstGeom>
          <a:solidFill>
            <a:srgbClr val="D9E6FF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работы </a:t>
            </a:r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комиссии </a:t>
            </a:r>
            <a:r>
              <a:rPr lang="ru-RU" sz="14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соблюдению требований к служебному поведению федеральных государственных гражданских служащих центрального аппарата Федерального казначейства, руководителей и заместителей руководителей территориальных органов Федерального казначейства, работников </a:t>
            </a:r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</a:t>
            </a:r>
            <a:r>
              <a:rPr lang="ru-RU" sz="14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казенного учреждения «Центр по обеспечению деятельности Казначейства России» </a:t>
            </a:r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4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урегулированию конфликта интересов за 1 полугодие 2018 </a:t>
            </a:r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endParaRPr lang="ru-RU" sz="1400" b="1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 txBox="1">
            <a:spLocks/>
          </p:cNvSpPr>
          <p:nvPr/>
        </p:nvSpPr>
        <p:spPr bwMode="auto">
          <a:xfrm>
            <a:off x="579121" y="163096"/>
            <a:ext cx="8208912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800" b="1" dirty="0" smtClean="0">
                <a:solidFill>
                  <a:srgbClr val="162387"/>
                </a:solidFill>
                <a:latin typeface="Times New Roman" pitchFamily="18" charset="0"/>
              </a:rPr>
              <a:t>ПРОФИЛАКТИКА КОРРУПЦИОННЫХ </a:t>
            </a:r>
            <a:br>
              <a:rPr lang="ru-RU" sz="1800" b="1" dirty="0" smtClean="0">
                <a:solidFill>
                  <a:srgbClr val="162387"/>
                </a:solidFill>
                <a:latin typeface="Times New Roman" pitchFamily="18" charset="0"/>
              </a:rPr>
            </a:br>
            <a:r>
              <a:rPr lang="ru-RU" sz="1800" b="1" dirty="0" smtClean="0">
                <a:solidFill>
                  <a:srgbClr val="162387"/>
                </a:solidFill>
                <a:latin typeface="Times New Roman" pitchFamily="18" charset="0"/>
              </a:rPr>
              <a:t>И ИНЫХ ПРАВОНАРУШЕНИЙ</a:t>
            </a:r>
            <a:endParaRPr lang="ru-RU" sz="1800" b="1" dirty="0">
              <a:solidFill>
                <a:srgbClr val="162387"/>
              </a:solidFill>
              <a:latin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44208" y="2069241"/>
            <a:ext cx="4288041" cy="288032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Рассмотрено 18 государственных служащих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43608" y="2061958"/>
            <a:ext cx="1872208" cy="288032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заседания комиссии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294695"/>
              </p:ext>
            </p:extLst>
          </p:nvPr>
        </p:nvGraphicFramePr>
        <p:xfrm>
          <a:off x="41671" y="2420898"/>
          <a:ext cx="9073007" cy="42194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34186"/>
                <a:gridCol w="360040"/>
                <a:gridCol w="5478781"/>
              </a:tblGrid>
              <a:tr h="2059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Основание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7650" marR="576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ГГС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7650" marR="576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7650" marR="57650" marT="0" marB="0" anchor="ctr"/>
                </a:tc>
              </a:tr>
              <a:tr h="82391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Представление неполных сведений, предусмотренных </a:t>
                      </a:r>
                      <a:r>
                        <a:rPr lang="ru-RU" sz="900" b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частью 1 статьи 3</a:t>
                      </a:r>
                      <a:r>
                        <a:rPr lang="ru-RU" sz="900" b="0" u="non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Федерального </a:t>
                      </a:r>
                      <a:r>
                        <a:rPr lang="ru-RU" sz="9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закона от 3 декабря 2012 г. № 230-ФЗ «О контроле за соответствием расходов лиц, замещающих государственные должности, и иных лиц их доходам»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7650" marR="576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7650" marR="576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Отложить рассмотрение вопроса до следующего заседания Комиссии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7650" marR="57650" marT="0" marB="0" anchor="ctr"/>
                </a:tc>
              </a:tr>
              <a:tr h="98991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Представление руководителем Федерального казначейства материалов проверок, свидетельствующих о несоблюдении ГГС требования предварительного уведомления представителя нанимателя при реализации права выполнять иную оплачиваемую работу (часть 2 статьи 14 Федерального закона № 79-ФЗ)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7650" marR="576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7650" marR="576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Установить, что требования Федерального закона № 79-ФЗ в части соблюдения условия предварительного уведомления представителя нанимателя перед выполнением иной оплачиваемой работы не соблюдены; учитывая положительный отзыв непосредственного руководителя и отсутствие умысла, рекомендовать руководителю Федерального казначейства указать на недопустимость нарушения установленного условия предварительного уведомления перед выполнением иной оплачиваемой работы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7650" marR="57650" marT="0" marB="0" anchor="ctr"/>
                </a:tc>
              </a:tr>
              <a:tr h="128524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Представление руководителем Федерального казначейства материалов проверки, свидетельствующих о несоблюдении ГГС требований о предотвращении или урегулировании конфликта интересов и неисполнении им обязанностей, установленных Федеральным законом от 25 декабря 2008 г. № 273-ФЗ «О противодействии коррупции»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7650" marR="576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7650" marR="5765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42545" algn="l"/>
                          <a:tab pos="630555" algn="l"/>
                        </a:tabLs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Признать, что при исполнении ими должностных обязанностей личная </a:t>
                      </a: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заинтересованность</a:t>
                      </a:r>
                      <a:r>
                        <a:rPr lang="ru-RU" sz="9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приводит 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конфликту интересов;</a:t>
                      </a:r>
                    </a:p>
                    <a:p>
                      <a:pPr marL="457200"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42545" algn="l"/>
                          <a:tab pos="630555" algn="l"/>
                        </a:tabLs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Признать, что ГГС не уведомили своевременно представителя нанимателя </a:t>
                      </a: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 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возникшем конфликте интересов или о возможности его возникновения;</a:t>
                      </a:r>
                    </a:p>
                    <a:p>
                      <a:pPr marL="457200"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42545" algn="l"/>
                          <a:tab pos="630555" algn="l"/>
                        </a:tabLs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Рекомендовать их непосредственному руководителю принять меры </a:t>
                      </a: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предотвращению возможности возникновения конфликта интересов;</a:t>
                      </a:r>
                    </a:p>
                    <a:p>
                      <a:pPr marL="457200"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42545" algn="l"/>
                          <a:tab pos="630555" algn="l"/>
                        </a:tabLs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Рекомендовать руководителю Федерального казначейства применить </a:t>
                      </a: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ГГС меру ответственности в виде замечания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7650" marR="57650" marT="0" marB="0" anchor="ctr"/>
                </a:tc>
              </a:tr>
              <a:tr h="91440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540385" algn="l"/>
                          <a:tab pos="630555" algn="l"/>
                        </a:tabLst>
                      </a:pPr>
                      <a:r>
                        <a:rPr lang="ru-RU" sz="9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Заявление ГГС Федерального казначейства </a:t>
                      </a:r>
                      <a:br>
                        <a:rPr lang="ru-RU" sz="9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 невозможности по объективным причинам представить сведения о доходах, об имуществе </a:t>
                      </a:r>
                      <a:br>
                        <a:rPr lang="ru-RU" sz="9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обязательствах имущественного характера своих супруги (супруга) и несовершеннолетних детей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7650" marR="576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7650" marR="576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отношении одного ГГС – отложить рассмотрение вопроса до следующего заседания Комиссии.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отношении девяти признать, что причины непредставления ГГС сведений </a:t>
                      </a:r>
                      <a:b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 доходах, об имуществе и обязательствах имущественного характера своих супруги (супруга) и (или) несовершеннолетних детей, являются объективными </a:t>
                      </a:r>
                      <a:b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уважительными, из них четырем ГГС рекомендовать принять  исчерпывающие меры по получению необходимых сведений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7650" marR="57650" marT="0" marB="0" anchor="ctr"/>
                </a:tc>
              </a:tr>
            </a:tbl>
          </a:graphicData>
        </a:graphic>
      </p:graphicFrame>
      <p:sp>
        <p:nvSpPr>
          <p:cNvPr id="6" name="Стрелка вниз 5"/>
          <p:cNvSpPr/>
          <p:nvPr/>
        </p:nvSpPr>
        <p:spPr>
          <a:xfrm>
            <a:off x="1763688" y="1941835"/>
            <a:ext cx="288032" cy="1285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6300192" y="1947012"/>
            <a:ext cx="288032" cy="1234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Номер слайда 6"/>
          <p:cNvSpPr txBox="1">
            <a:spLocks noGrp="1"/>
          </p:cNvSpPr>
          <p:nvPr/>
        </p:nvSpPr>
        <p:spPr bwMode="auto">
          <a:xfrm>
            <a:off x="6732240" y="6419402"/>
            <a:ext cx="2133600" cy="273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BDE3050D-8C11-473A-A997-4F00C59B5647}" type="slidenum">
              <a:rPr lang="ru-RU" sz="1200">
                <a:solidFill>
                  <a:prstClr val="black"/>
                </a:solidFill>
                <a:latin typeface="Calibri" pitchFamily="34" charset="0"/>
              </a:rPr>
              <a:pPr algn="r"/>
              <a:t>14</a:t>
            </a:fld>
            <a:endParaRPr lang="ru-RU" sz="1200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4947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"/>
          <p:cNvSpPr txBox="1">
            <a:spLocks noChangeArrowheads="1"/>
          </p:cNvSpPr>
          <p:nvPr/>
        </p:nvSpPr>
        <p:spPr bwMode="auto">
          <a:xfrm>
            <a:off x="431800" y="1095723"/>
            <a:ext cx="8280400" cy="5141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8013">
              <a:lnSpc>
                <a:spcPct val="80000"/>
              </a:lnSpc>
              <a:spcBef>
                <a:spcPts val="1100"/>
              </a:spcBef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</a:pPr>
            <a:endParaRPr lang="ru-RU" altLang="ru-RU" b="1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51203" name="Рисунок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3" y="1502527"/>
            <a:ext cx="5903913" cy="5017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50825" y="176126"/>
            <a:ext cx="864235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tabLst>
                <a:tab pos="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3600" b="1" kern="0" dirty="0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51205" name="Рисунок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828" y="1519673"/>
            <a:ext cx="3857625" cy="208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6" name="Picture 1" descr="F:\Фото 2\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126" y="4206760"/>
            <a:ext cx="2176463" cy="2136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1544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Тема Office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10138</TotalTime>
  <Words>911</Words>
  <Application>Microsoft Office PowerPoint</Application>
  <PresentationFormat>Экран (4:3)</PresentationFormat>
  <Paragraphs>183</Paragraphs>
  <Slides>15</Slides>
  <Notes>5</Notes>
  <HiddenSlides>0</HiddenSlides>
  <MMClips>0</MMClips>
  <ScaleCrop>false</ScaleCrop>
  <HeadingPairs>
    <vt:vector size="6" baseType="variant">
      <vt:variant>
        <vt:lpstr>Тема</vt:lpstr>
      </vt:variant>
      <vt:variant>
        <vt:i4>7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Тема Office</vt:lpstr>
      <vt:lpstr>1_Тема Office</vt:lpstr>
      <vt:lpstr>2_Тема Office</vt:lpstr>
      <vt:lpstr>3_Тема Office</vt:lpstr>
      <vt:lpstr>4_Тема Office</vt:lpstr>
      <vt:lpstr>5_Тема Office</vt:lpstr>
      <vt:lpstr>6_Тема Office</vt:lpstr>
      <vt:lpstr>Acrobat Document</vt:lpstr>
      <vt:lpstr>Презентация PowerPoint</vt:lpstr>
      <vt:lpstr>Презентация PowerPoint</vt:lpstr>
      <vt:lpstr>Презентация PowerPoint</vt:lpstr>
      <vt:lpstr>МОДЕЛЬ РИСК-ОРИЕНТИРОВАННОГО ВНУТРЕННЕГО КОНТРОЛЯ  И ВНУТРЕННЕГО АУДИТА В ФЕДЕРАЛЬНОМ КАЗНАЧЕЙСТВЕ </vt:lpstr>
      <vt:lpstr>Презентация PowerPoint</vt:lpstr>
      <vt:lpstr>Презентация PowerPoint</vt:lpstr>
      <vt:lpstr>Презентация PowerPoint</vt:lpstr>
      <vt:lpstr>Презентация PowerPoint</vt:lpstr>
      <vt:lpstr>РОСТ ЧИСЛА ОБРАЩЕНИЙ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vvnikolaev</dc:creator>
  <cp:lastModifiedBy>Зеленов Александр Владимирович</cp:lastModifiedBy>
  <cp:revision>694</cp:revision>
  <cp:lastPrinted>2016-09-28T12:32:43Z</cp:lastPrinted>
  <dcterms:created xsi:type="dcterms:W3CDTF">2012-02-14T07:53:23Z</dcterms:created>
  <dcterms:modified xsi:type="dcterms:W3CDTF">2018-07-03T15:11:44Z</dcterms:modified>
</cp:coreProperties>
</file>