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8" r:id="rId2"/>
    <p:sldId id="319" r:id="rId3"/>
    <p:sldId id="321" r:id="rId4"/>
    <p:sldId id="272" r:id="rId5"/>
    <p:sldId id="284" r:id="rId6"/>
    <p:sldId id="320" r:id="rId7"/>
    <p:sldId id="282" r:id="rId8"/>
    <p:sldId id="278" r:id="rId9"/>
    <p:sldId id="300" r:id="rId10"/>
    <p:sldId id="301" r:id="rId11"/>
    <p:sldId id="307" r:id="rId12"/>
    <p:sldId id="311" r:id="rId13"/>
    <p:sldId id="317" r:id="rId14"/>
    <p:sldId id="309" r:id="rId15"/>
    <p:sldId id="310" r:id="rId16"/>
    <p:sldId id="312" r:id="rId17"/>
    <p:sldId id="313" r:id="rId18"/>
    <p:sldId id="314" r:id="rId19"/>
    <p:sldId id="322" r:id="rId20"/>
    <p:sldId id="323" r:id="rId21"/>
    <p:sldId id="324" r:id="rId22"/>
    <p:sldId id="327" r:id="rId23"/>
    <p:sldId id="325" r:id="rId24"/>
    <p:sldId id="326" r:id="rId25"/>
    <p:sldId id="266" r:id="rId26"/>
  </p:sldIdLst>
  <p:sldSz cx="6858000" cy="5143500"/>
  <p:notesSz cx="9918700" cy="6819900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7" d="100"/>
          <a:sy n="117" d="100"/>
        </p:scale>
        <p:origin x="1339" y="101"/>
      </p:cViewPr>
      <p:guideLst>
        <p:guide orient="horz" pos="4565"/>
        <p:guide pos="25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27413" y="854075"/>
            <a:ext cx="306387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7225" y="1565275"/>
            <a:ext cx="10417175" cy="78136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187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5355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1863" y="744538"/>
            <a:ext cx="4956175" cy="3717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92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54375" y="511175"/>
            <a:ext cx="3409950" cy="2557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404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54375" y="511175"/>
            <a:ext cx="3409950" cy="2557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40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9274" y="1363884"/>
            <a:ext cx="4800601" cy="20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7"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10/5/2021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10/5/2021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10/5/2021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342901" y="4783457"/>
            <a:ext cx="1577341" cy="8780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13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3684404"/>
            <a:ext cx="3176686" cy="19389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1" y="4783457"/>
            <a:ext cx="1577341" cy="8780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7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342914" y="4783477"/>
            <a:ext cx="1577341" cy="439031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331721" y="4783478"/>
            <a:ext cx="2194560" cy="439031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46" y="4795860"/>
            <a:ext cx="1577341" cy="20159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5"/>
            <a:ext cx="3256857" cy="21544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397590"/>
            <a:ext cx="6858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576072" hangingPunct="1"/>
            <a:endParaRPr sz="2400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51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29" y="2425391"/>
            <a:ext cx="4509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3684404"/>
            <a:ext cx="3176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4783459"/>
            <a:ext cx="219456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1" y="4783457"/>
            <a:ext cx="157734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10/5/2021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322685"/>
            <a:ext cx="6851723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400"/>
            <a:ext cx="1051831" cy="4117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9" r:id="rId6"/>
  </p:sldLayoutIdLst>
  <p:hf hdr="0" ftr="0" dt="0"/>
  <p:txStyles>
    <p:titleStyle>
      <a:lvl1pPr eaLnBrk="1" hangingPunct="1">
        <a:defRPr sz="2378"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543859" eaLnBrk="1" hangingPunct="1">
        <a:defRPr>
          <a:latin typeface="+mn-lt"/>
          <a:ea typeface="+mn-ea"/>
          <a:cs typeface="+mn-cs"/>
        </a:defRPr>
      </a:lvl2pPr>
      <a:lvl3pPr marL="1087718" eaLnBrk="1" hangingPunct="1">
        <a:defRPr>
          <a:latin typeface="+mn-lt"/>
          <a:ea typeface="+mn-ea"/>
          <a:cs typeface="+mn-cs"/>
        </a:defRPr>
      </a:lvl3pPr>
      <a:lvl4pPr marL="1631576" eaLnBrk="1" hangingPunct="1">
        <a:defRPr>
          <a:latin typeface="+mn-lt"/>
          <a:ea typeface="+mn-ea"/>
          <a:cs typeface="+mn-cs"/>
        </a:defRPr>
      </a:lvl4pPr>
      <a:lvl5pPr marL="2175435" eaLnBrk="1" hangingPunct="1">
        <a:defRPr>
          <a:latin typeface="+mn-lt"/>
          <a:ea typeface="+mn-ea"/>
          <a:cs typeface="+mn-cs"/>
        </a:defRPr>
      </a:lvl5pPr>
      <a:lvl6pPr marL="2719295" eaLnBrk="1" hangingPunct="1">
        <a:defRPr>
          <a:latin typeface="+mn-lt"/>
          <a:ea typeface="+mn-ea"/>
          <a:cs typeface="+mn-cs"/>
        </a:defRPr>
      </a:lvl6pPr>
      <a:lvl7pPr marL="3263153" eaLnBrk="1" hangingPunct="1">
        <a:defRPr>
          <a:latin typeface="+mn-lt"/>
          <a:ea typeface="+mn-ea"/>
          <a:cs typeface="+mn-cs"/>
        </a:defRPr>
      </a:lvl7pPr>
      <a:lvl8pPr marL="3807012" eaLnBrk="1" hangingPunct="1">
        <a:defRPr>
          <a:latin typeface="+mn-lt"/>
          <a:ea typeface="+mn-ea"/>
          <a:cs typeface="+mn-cs"/>
        </a:defRPr>
      </a:lvl8pPr>
      <a:lvl9pPr marL="4350872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543859" eaLnBrk="1" hangingPunct="1">
        <a:defRPr>
          <a:latin typeface="+mn-lt"/>
          <a:ea typeface="+mn-ea"/>
          <a:cs typeface="+mn-cs"/>
        </a:defRPr>
      </a:lvl2pPr>
      <a:lvl3pPr marL="1087718" eaLnBrk="1" hangingPunct="1">
        <a:defRPr>
          <a:latin typeface="+mn-lt"/>
          <a:ea typeface="+mn-ea"/>
          <a:cs typeface="+mn-cs"/>
        </a:defRPr>
      </a:lvl3pPr>
      <a:lvl4pPr marL="1631576" eaLnBrk="1" hangingPunct="1">
        <a:defRPr>
          <a:latin typeface="+mn-lt"/>
          <a:ea typeface="+mn-ea"/>
          <a:cs typeface="+mn-cs"/>
        </a:defRPr>
      </a:lvl4pPr>
      <a:lvl5pPr marL="2175435" eaLnBrk="1" hangingPunct="1">
        <a:defRPr>
          <a:latin typeface="+mn-lt"/>
          <a:ea typeface="+mn-ea"/>
          <a:cs typeface="+mn-cs"/>
        </a:defRPr>
      </a:lvl5pPr>
      <a:lvl6pPr marL="2719295" eaLnBrk="1" hangingPunct="1">
        <a:defRPr>
          <a:latin typeface="+mn-lt"/>
          <a:ea typeface="+mn-ea"/>
          <a:cs typeface="+mn-cs"/>
        </a:defRPr>
      </a:lvl6pPr>
      <a:lvl7pPr marL="3263153" eaLnBrk="1" hangingPunct="1">
        <a:defRPr>
          <a:latin typeface="+mn-lt"/>
          <a:ea typeface="+mn-ea"/>
          <a:cs typeface="+mn-cs"/>
        </a:defRPr>
      </a:lvl7pPr>
      <a:lvl8pPr marL="3807012" eaLnBrk="1" hangingPunct="1">
        <a:defRPr>
          <a:latin typeface="+mn-lt"/>
          <a:ea typeface="+mn-ea"/>
          <a:cs typeface="+mn-cs"/>
        </a:defRPr>
      </a:lvl8pPr>
      <a:lvl9pPr marL="4350872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2.xls"/><Relationship Id="rId13" Type="http://schemas.openxmlformats.org/officeDocument/2006/relationships/image" Target="../media/image9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11" Type="http://schemas.openxmlformats.org/officeDocument/2006/relationships/oleObject" Target="../embeddings/_____Microsoft_Excel_97-20033.xls"/><Relationship Id="rId5" Type="http://schemas.openxmlformats.org/officeDocument/2006/relationships/oleObject" Target="../embeddings/_____Microsoft_Excel_97-20031.xls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package" Target="../embeddings/_________Microsoft_Word1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emf"/><Relationship Id="rId4" Type="http://schemas.openxmlformats.org/officeDocument/2006/relationships/package" Target="../embeddings/_________Microsoft_Word2.doc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07879CCA8FED30DEC68C1DE00121190BA50025A31B7D8AD988EFE3CF4EF6527CE1A4D0699948302E9513CCF7142457BF3F1684283F498798d7nET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47541"/>
            <a:ext cx="6858000" cy="28289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4" tIns="14402" rIns="28804" bIns="14402" rtlCol="0" anchor="ctr"/>
          <a:lstStyle/>
          <a:p>
            <a:pPr algn="ctr"/>
            <a:endParaRPr lang="en-US" sz="27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220" y="85725"/>
            <a:ext cx="3322522" cy="49720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3476220" y="2781384"/>
            <a:ext cx="3322522" cy="2276391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52400" y="1015137"/>
            <a:ext cx="3494999" cy="1620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17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НОРМАТИВНОЕ ПРАВОВОЕ РЕГУЛИРОВАНИЕ КАЗНАЧЕЙСКОГО СОПРОВОЖДЕНИЯ СРЕДСТВ БЮДЖЕТА СУБЪЕКТА РОССИЙСКОЙ ФЕДЕРАЦИИ (МУНИЦИПАЛЬНОГО ОБРАЗОВАНИЯ)</a:t>
            </a:r>
          </a:p>
          <a:p>
            <a:pPr algn="l"/>
            <a:endParaRPr lang="ru-RU" sz="17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8405" y="4775842"/>
            <a:ext cx="2089547" cy="167585"/>
          </a:xfrm>
          <a:prstGeom prst="rect">
            <a:avLst/>
          </a:prstGeom>
          <a:noFill/>
        </p:spPr>
        <p:txBody>
          <a:bodyPr wrap="square" lIns="28804" tIns="14402" rIns="28804" bIns="14402" rtlCol="0">
            <a:spAutoFit/>
          </a:bodyPr>
          <a:lstStyle/>
          <a:p>
            <a:pPr algn="ctr"/>
            <a:r>
              <a:rPr lang="ru-RU" sz="9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</a:t>
            </a:r>
            <a:r>
              <a:rPr lang="ru-RU" sz="9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Самара, октябрь </a:t>
            </a:r>
            <a:r>
              <a:rPr lang="ru-RU" sz="9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2021 год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50" y="3323603"/>
            <a:ext cx="3913367" cy="829238"/>
          </a:xfrm>
          <a:prstGeom prst="rect">
            <a:avLst/>
          </a:prstGeom>
          <a:noFill/>
        </p:spPr>
        <p:txBody>
          <a:bodyPr wrap="square" lIns="28745" tIns="14369" rIns="28745" bIns="14369" rtlCol="0">
            <a:spAutoFit/>
          </a:bodyPr>
          <a:lstStyle>
            <a:defPPr>
              <a:defRPr lang="ru-RU"/>
            </a:defPPr>
            <a:lvl1pPr>
              <a:defRPr sz="130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dirty="0" smtClean="0"/>
              <a:t>Гнып Елена Владимировна </a:t>
            </a:r>
          </a:p>
          <a:p>
            <a:r>
              <a:rPr lang="ru-RU" dirty="0" smtClean="0"/>
              <a:t>заместитель начальника </a:t>
            </a:r>
          </a:p>
          <a:p>
            <a:r>
              <a:rPr lang="ru-RU" dirty="0" smtClean="0"/>
              <a:t>Управления </a:t>
            </a:r>
            <a:r>
              <a:rPr lang="ru-RU" dirty="0"/>
              <a:t>казначейского сопровождения Федерального казначейства </a:t>
            </a:r>
          </a:p>
        </p:txBody>
      </p:sp>
    </p:spTree>
    <p:extLst>
      <p:ext uri="{BB962C8B-B14F-4D97-AF65-F5344CB8AC3E}">
        <p14:creationId xmlns:p14="http://schemas.microsoft.com/office/powerpoint/2010/main" val="54553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45123" y="4628425"/>
            <a:ext cx="1543050" cy="201594"/>
          </a:xfrm>
        </p:spPr>
        <p:txBody>
          <a:bodyPr/>
          <a:lstStyle/>
          <a:p>
            <a:pPr>
              <a:defRPr/>
            </a:pPr>
            <a:fld id="{17DDDC1F-B868-481C-8FAA-78D572F49E2B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90858" y="-37007"/>
            <a:ext cx="4876059" cy="627557"/>
          </a:xfrm>
          <a:prstGeom prst="rect">
            <a:avLst/>
          </a:prstGeom>
        </p:spPr>
        <p:txBody>
          <a:bodyPr wrap="square" lIns="57607" tIns="28804" rIns="57607" bIns="28804">
            <a:spAutoFit/>
          </a:bodyPr>
          <a:lstStyle/>
          <a:p>
            <a:pPr algn="r" defTabSz="574530" fontAlgn="ctr"/>
            <a:r>
              <a:rPr lang="ru-RU" sz="1000" b="1" dirty="0">
                <a:solidFill>
                  <a:srgbClr val="5B9BD5">
                    <a:lumMod val="50000"/>
                  </a:srgbClr>
                </a:solidFill>
                <a:cs typeface="Times New Roman" panose="02020603050405020304" pitchFamily="18" charset="0"/>
              </a:rPr>
              <a:t>   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РЕЗУЛЬТАТЫ КАЗНАЧЕЙСКОГО СОПРОВОЖДЕНИЯ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средств бюджетов субъектов (муниципальных образований)</a:t>
            </a:r>
            <a:endParaRPr lang="ru-RU" sz="1000" b="1" cap="all" spc="-63" dirty="0">
              <a:solidFill>
                <a:srgbClr val="8064A2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 defTabSz="574530" fontAlgn="ctr"/>
            <a:endParaRPr lang="ru-RU" sz="100" i="1" cap="all" spc="-63" dirty="0" smtClean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 defTabSz="574530" fontAlgn="ctr"/>
            <a:r>
              <a:rPr lang="ru-RU" sz="1000" i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В 2021 году</a:t>
            </a:r>
            <a:endParaRPr lang="ru-RU" sz="1000" b="1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00949" y="895350"/>
            <a:ext cx="6458161" cy="484909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2 923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Times New Roman" panose="02020603050405020304" pitchFamily="18" charset="0"/>
              </a:rPr>
              <a:t>государственных  (муниципальных)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Times New Roman" panose="02020603050405020304" pitchFamily="18" charset="0"/>
              </a:rPr>
              <a:t>контракта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Times New Roman" panose="02020603050405020304" pitchFamily="18" charset="0"/>
              </a:rPr>
              <a:t>на сумму  </a:t>
            </a:r>
            <a:r>
              <a:rPr lang="ru-RU" altLang="ru-RU" sz="18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607,37 </a:t>
            </a:r>
            <a:r>
              <a:rPr lang="ru-RU" sz="13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млрд. руб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.</a:t>
            </a:r>
            <a:endParaRPr lang="ru-RU" altLang="ru-RU" sz="1100" i="1" cap="all" spc="-6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100948" y="590550"/>
            <a:ext cx="6449151" cy="304712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7 704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юридических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лица,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ИП, КФХ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FrankRuehl" panose="020E0503060101010101" pitchFamily="34" charset="-79"/>
              </a:rPr>
              <a:t>;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100948" y="1399035"/>
            <a:ext cx="6449151" cy="633060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7 480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соглашений 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о представлении субсидий (бюджетных инвестиций)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на сумму  </a:t>
            </a:r>
            <a:r>
              <a:rPr lang="ru-RU" altLang="ru-RU" sz="1800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299,83</a:t>
            </a:r>
            <a:r>
              <a:rPr lang="ru-RU" altLang="ru-RU" sz="1800" b="1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13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млрд. руб.</a:t>
            </a:r>
            <a:endParaRPr lang="ru-RU" altLang="ru-RU" sz="1100" i="1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100949" y="2080564"/>
            <a:ext cx="6449150" cy="567386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258</a:t>
            </a:r>
            <a:r>
              <a:rPr lang="ru-RU" altLang="ru-RU" sz="1800" b="1" cap="all" dirty="0" smtClean="0">
                <a:solidFill>
                  <a:srgbClr val="FF0000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КОНТРАКТов, ЗАКЛЮЧЕННЫХ ЗА СЧЕТ ВЗНОСОВ НА КАП. РЕМОНТ НА СУММУ  </a:t>
            </a:r>
            <a:r>
              <a:rPr lang="ru-RU" altLang="ru-RU" sz="18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0,95 </a:t>
            </a:r>
            <a:r>
              <a:rPr lang="ru-RU" altLang="ru-RU" sz="1300" cap="all" dirty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МЛРД. РУБ. 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00949" y="2647949"/>
            <a:ext cx="6458162" cy="685801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78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субъектами Российской Федерации представлено </a:t>
            </a:r>
            <a:r>
              <a:rPr lang="ru-RU" altLang="ru-RU" sz="1800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344</a:t>
            </a:r>
            <a:r>
              <a:rPr lang="ru-RU" altLang="ru-RU" sz="1400" cap="all" dirty="0" smtClean="0">
                <a:solidFill>
                  <a:srgbClr val="8064A2"/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обращения о казначейском сопровождении субсидий на поддержку отраслей промышленности и сельского хозяйства</a:t>
            </a:r>
            <a:endParaRPr lang="ru-RU" altLang="ru-RU" sz="1300" cap="all" dirty="0">
              <a:solidFill>
                <a:srgbClr val="8064A2"/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112349" y="3367737"/>
            <a:ext cx="6440851" cy="728013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17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субъектами Российской Федерации представлены</a:t>
            </a:r>
            <a:r>
              <a:rPr lang="ru-RU" altLang="ru-RU" sz="1400" cap="all" dirty="0" smtClean="0">
                <a:solidFill>
                  <a:srgbClr val="8064A2"/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обращения</a:t>
            </a:r>
          </a:p>
          <a:p>
            <a:pPr eaLnBrk="1" hangingPunct="1">
              <a:defRPr/>
            </a:pP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      о казначейском сопровождении субсидий фонду промышленности   </a:t>
            </a:r>
          </a:p>
          <a:p>
            <a:pPr eaLnBrk="1" hangingPunct="1">
              <a:defRPr/>
            </a:pP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      субъекта российской федерации</a:t>
            </a:r>
            <a:endParaRPr lang="ru-RU" altLang="ru-RU" sz="1300" cap="all" dirty="0">
              <a:solidFill>
                <a:srgbClr val="8064A2"/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112349" y="4095750"/>
            <a:ext cx="6440851" cy="685800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8959" tIns="24479" rIns="48959" bIns="24479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88036" indent="-288036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cap="all" dirty="0" smtClean="0">
                <a:solidFill>
                  <a:srgbClr val="8064A2"/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18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субъектами Российской Федерации представлены</a:t>
            </a:r>
            <a:r>
              <a:rPr lang="ru-RU" altLang="ru-RU" sz="1400" cap="all" dirty="0" smtClean="0">
                <a:solidFill>
                  <a:srgbClr val="8064A2"/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обращения</a:t>
            </a:r>
          </a:p>
          <a:p>
            <a:pPr eaLnBrk="1" hangingPunct="1">
              <a:defRPr/>
            </a:pP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      о казначейском сопровождении субсидий фонду капитального    </a:t>
            </a:r>
          </a:p>
          <a:p>
            <a:pPr eaLnBrk="1" hangingPunct="1">
              <a:defRPr/>
            </a:pPr>
            <a:r>
              <a:rPr lang="ru-RU" alt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alt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       ремонта субъекта российской федерации</a:t>
            </a:r>
            <a:endParaRPr lang="ru-RU" altLang="ru-RU" sz="1300" cap="all" dirty="0">
              <a:solidFill>
                <a:srgbClr val="8064A2"/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49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45123" y="4884756"/>
            <a:ext cx="1543050" cy="201594"/>
          </a:xfrm>
        </p:spPr>
        <p:txBody>
          <a:bodyPr/>
          <a:lstStyle/>
          <a:p>
            <a:pPr>
              <a:defRPr/>
            </a:pPr>
            <a:fld id="{17DDDC1F-B868-481C-8FAA-78D572F49E2B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90858" y="-37007"/>
            <a:ext cx="4876059" cy="627557"/>
          </a:xfrm>
          <a:prstGeom prst="rect">
            <a:avLst/>
          </a:prstGeom>
        </p:spPr>
        <p:txBody>
          <a:bodyPr wrap="square" lIns="57607" tIns="28804" rIns="57607" bIns="28804">
            <a:spAutoFit/>
          </a:bodyPr>
          <a:lstStyle/>
          <a:p>
            <a:pPr algn="r" defTabSz="574530" fontAlgn="ctr"/>
            <a:r>
              <a:rPr lang="ru-RU" sz="1000" b="1" dirty="0">
                <a:solidFill>
                  <a:srgbClr val="5B9BD5">
                    <a:lumMod val="50000"/>
                  </a:srgbClr>
                </a:solidFill>
                <a:cs typeface="Times New Roman" panose="02020603050405020304" pitchFamily="18" charset="0"/>
              </a:rPr>
              <a:t>   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РЕЗУЛЬТАТЫ КАЗНАЧЕЙСКОГО СОПРОВОЖДЕНИЯ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средств бюджетов субъектов (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муниципальных образований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)</a:t>
            </a:r>
            <a:endParaRPr lang="ru-RU" sz="1000" b="1" cap="all" spc="-63" dirty="0">
              <a:solidFill>
                <a:srgbClr val="8064A2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 defTabSz="574530" fontAlgn="ctr"/>
            <a:endParaRPr lang="ru-RU" sz="100" i="1" cap="all" spc="-63" dirty="0" smtClean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 defTabSz="574530" fontAlgn="ctr"/>
            <a:r>
              <a:rPr lang="ru-RU" sz="1000" i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в </a:t>
            </a:r>
            <a:r>
              <a:rPr lang="ru-RU" sz="1000" i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2021 </a:t>
            </a:r>
            <a:r>
              <a:rPr lang="ru-RU" sz="1000" i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году</a:t>
            </a:r>
            <a:endParaRPr lang="ru-RU" sz="1000" b="1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1000" y="742950"/>
            <a:ext cx="6096000" cy="4351654"/>
          </a:xfrm>
          <a:prstGeom prst="rect">
            <a:avLst/>
          </a:prstGeom>
        </p:spPr>
        <p:txBody>
          <a:bodyPr wrap="square" lIns="57607" tIns="28804" rIns="57607" bIns="28804">
            <a:spAutoFit/>
          </a:bodyPr>
          <a:lstStyle/>
          <a:p>
            <a:pPr algn="ctr" defTabSz="574530" fontAlgn="ctr"/>
            <a:r>
              <a:rPr lang="ru-RU" sz="13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Средства бюджетов субъектов Российской Федерации (муниципальных образований</a:t>
            </a:r>
            <a:r>
              <a:rPr lang="ru-RU" sz="1300" b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), подлежащие казначейскому сопровождению </a:t>
            </a:r>
            <a:r>
              <a:rPr lang="ru-RU" sz="13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 отдельным распоряжениям Правительства российской </a:t>
            </a:r>
            <a:r>
              <a:rPr lang="ru-RU" sz="1300" b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Федерации</a:t>
            </a:r>
          </a:p>
          <a:p>
            <a:pPr algn="ctr" defTabSz="574530" fontAlgn="ctr"/>
            <a:endParaRPr lang="ru-RU" sz="800" b="1" cap="all" spc="-63" dirty="0" smtClean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574530" fontAlgn="ctr"/>
            <a:r>
              <a:rPr lang="ru-RU" altLang="ru-RU" sz="1600" cap="all" dirty="0" smtClean="0">
                <a:solidFill>
                  <a:srgbClr val="8064A2"/>
                </a:solidFill>
                <a:ea typeface="Open Sans Condensed" panose="020B0604020202020204" charset="0"/>
                <a:cs typeface="Open Sans Condensed" panose="020B0604020202020204" charset="0"/>
              </a:rPr>
              <a:t>14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субъектов Российской Федерации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</a:t>
            </a:r>
            <a:r>
              <a:rPr lang="ru-RU" sz="14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1600" cap="all" dirty="0">
                <a:solidFill>
                  <a:srgbClr val="8064A2"/>
                </a:solidFill>
                <a:ea typeface="Open Sans Condensed" panose="020B0604020202020204" charset="0"/>
                <a:cs typeface="Open Sans Condensed" panose="020B0604020202020204" charset="0"/>
              </a:rPr>
              <a:t>16</a:t>
            </a:r>
            <a:r>
              <a:rPr lang="ru-RU" sz="14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распоряжениям Правительства российской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Федерации:</a:t>
            </a:r>
          </a:p>
          <a:p>
            <a:pPr algn="ctr" defTabSz="574530" fontAlgn="ctr"/>
            <a:endParaRPr lang="ru-RU" sz="800" cap="all" spc="-63" dirty="0" smtClean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Республика Карелия</a:t>
            </a: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Кемеровская область-Кузбасс</a:t>
            </a: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Новосибирская область</a:t>
            </a: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Республика Алтай</a:t>
            </a: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Новгородская область</a:t>
            </a: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г. Севастополь</a:t>
            </a:r>
          </a:p>
          <a:p>
            <a:pPr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Республика Крым</a:t>
            </a: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Краснодарский край</a:t>
            </a: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Республика Дагестан </a:t>
            </a: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Ленинградская область </a:t>
            </a: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Архангельская область </a:t>
            </a: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Ненецкий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Автономный Округ</a:t>
            </a:r>
            <a:endParaRPr lang="ru-RU" sz="13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Республика Тыва </a:t>
            </a:r>
          </a:p>
          <a:p>
            <a:pPr lvl="0" algn="ctr" defTabSz="574530" fontAlgn="ct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Пензенская область </a:t>
            </a:r>
          </a:p>
        </p:txBody>
      </p:sp>
    </p:spTree>
    <p:extLst>
      <p:ext uri="{BB962C8B-B14F-4D97-AF65-F5344CB8AC3E}">
        <p14:creationId xmlns:p14="http://schemas.microsoft.com/office/powerpoint/2010/main" val="60635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 wrap="square" lIns="0" tIns="0" rIns="0" bIns="0">
            <a:spAutoFit/>
          </a:bodyPr>
          <a:lstStyle/>
          <a:p>
            <a:fld id="{B6F15528-21DE-4FAA-801E-634DDDAF4B2B}" type="slidenum">
              <a:rPr lang="ru-RU" b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97E7D84-3F81-4021-9D46-9F8B952E471B}"/>
              </a:ext>
            </a:extLst>
          </p:cNvPr>
          <p:cNvSpPr txBox="1"/>
          <p:nvPr/>
        </p:nvSpPr>
        <p:spPr>
          <a:xfrm>
            <a:off x="533400" y="895350"/>
            <a:ext cx="57150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14D99FF-A3E2-4EB3-899A-3125D7B9091F}"/>
              </a:ext>
            </a:extLst>
          </p:cNvPr>
          <p:cNvSpPr txBox="1"/>
          <p:nvPr/>
        </p:nvSpPr>
        <p:spPr>
          <a:xfrm>
            <a:off x="378723" y="569291"/>
            <a:ext cx="640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 Казначейства России </a:t>
            </a:r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от 29.12.2020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№ 44н «Об </a:t>
            </a:r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утверждении Порядка открытия лицевых счетов территориальными органами Федерального казначейства юридическим лицам и индивидуальным предпринимателям при казначейском сопровождении целевых средств в случаях, предусмотренных Федеральным законом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«О </a:t>
            </a:r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федеральном бюджете на 2021 год и на плановый период 2022 и 2023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годов»</a:t>
            </a:r>
            <a:endParaRPr lang="ru-RU" sz="800" dirty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just"/>
            <a:endParaRPr lang="ru-RU" sz="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71815" y="1637003"/>
            <a:ext cx="2123985" cy="2903390"/>
          </a:xfrm>
          <a:prstGeom prst="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lIns="57428" tIns="28715" rIns="57428" bIns="28715" rtlCol="0" anchor="b" anchorCtr="0"/>
          <a:lstStyle/>
          <a:p>
            <a:pPr algn="ctr"/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ОСНОВАНИЕ ДЛЯ ОТКРЫТИЯ «ЕДИНОГО» ЛИЦЕВОГО СЧЕТА </a:t>
            </a:r>
          </a:p>
          <a:p>
            <a:pPr algn="ctr"/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(РАЗДЕЛА НА «ЕДИНОМ» ЛИЦЕВОМ СЧЕТЕ)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39138" y="1636760"/>
            <a:ext cx="1275469" cy="2902311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 w="12700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48871" tIns="24433" rIns="48871" bIns="24433" rtlCol="0" anchor="t" anchorCtr="0"/>
          <a:lstStyle/>
          <a:p>
            <a:pPr algn="ctr">
              <a:spcBef>
                <a:spcPts val="189"/>
              </a:spcBef>
            </a:pP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ЕДИНЫЙ» ЛИЦЕВОЙ 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 с кодом «71»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" y="1636761"/>
            <a:ext cx="329711" cy="29023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48871" tIns="24433" rIns="48871" bIns="24433"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ЮРИДИЧЕСКОЕ ЛИЦО, ИНДИВИДУАЛЬНЫЙ ПРЕДПРИНИМАТЕЛЬ</a:t>
            </a:r>
            <a:endParaRPr lang="ru-RU" sz="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 стрелкой 15"/>
          <p:cNvCxnSpPr>
            <a:stCxn id="15" idx="3"/>
            <a:endCxn id="13" idx="1"/>
          </p:cNvCxnSpPr>
          <p:nvPr/>
        </p:nvCxnSpPr>
        <p:spPr>
          <a:xfrm flipV="1">
            <a:off x="786911" y="3087916"/>
            <a:ext cx="152227" cy="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342052" y="2214946"/>
            <a:ext cx="685800" cy="200055"/>
          </a:xfrm>
          <a:prstGeom prst="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71" tIns="24433" rIns="48871" bIns="24433" rtlCol="0" anchor="ctr"/>
          <a:lstStyle/>
          <a:p>
            <a:pPr algn="ctr">
              <a:spcBef>
                <a:spcPts val="189"/>
              </a:spcBef>
            </a:pP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342052" y="1822357"/>
            <a:ext cx="685801" cy="301757"/>
          </a:xfrm>
          <a:prstGeom prst="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71" tIns="24433" rIns="48871" bIns="24433" rtlCol="0" anchor="ctr"/>
          <a:lstStyle/>
          <a:p>
            <a:pPr algn="ctr">
              <a:spcBef>
                <a:spcPts val="189"/>
              </a:spcBef>
            </a:pP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73990" y="3654018"/>
            <a:ext cx="1068313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Контракт (договор)</a:t>
            </a:r>
            <a:endParaRPr lang="ru-RU" sz="7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1342052" y="2559697"/>
            <a:ext cx="685800" cy="408002"/>
          </a:xfrm>
          <a:prstGeom prst="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71" tIns="24433" rIns="48871" bIns="24433" rtlCol="0" anchor="ctr"/>
          <a:lstStyle/>
          <a:p>
            <a:pPr algn="ctr">
              <a:spcBef>
                <a:spcPts val="189"/>
              </a:spcBef>
            </a:pP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342052" y="3068929"/>
            <a:ext cx="685800" cy="200055"/>
          </a:xfrm>
          <a:prstGeom prst="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71" tIns="24433" rIns="48871" bIns="24433" rtlCol="0" anchor="ctr"/>
          <a:lstStyle/>
          <a:p>
            <a:pPr algn="ctr">
              <a:spcBef>
                <a:spcPts val="189"/>
              </a:spcBef>
            </a:pP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342052" y="3408188"/>
            <a:ext cx="685800" cy="523220"/>
          </a:xfrm>
          <a:prstGeom prst="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71" tIns="24433" rIns="48871" bIns="24433" rtlCol="0" anchor="ctr"/>
          <a:lstStyle/>
          <a:p>
            <a:pPr algn="ctr">
              <a:spcBef>
                <a:spcPts val="189"/>
              </a:spcBef>
            </a:pP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342052" y="4064361"/>
            <a:ext cx="685800" cy="200055"/>
          </a:xfrm>
          <a:prstGeom prst="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871" tIns="24433" rIns="48871" bIns="24433" rtlCol="0" anchor="ctr"/>
          <a:lstStyle/>
          <a:p>
            <a:pPr algn="ctr">
              <a:spcBef>
                <a:spcPts val="189"/>
              </a:spcBef>
            </a:pP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91486" y="1816338"/>
            <a:ext cx="139471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государственный (муниципальный) контракт </a:t>
            </a:r>
            <a:endParaRPr lang="ru-RU" sz="700" dirty="0"/>
          </a:p>
        </p:txBody>
      </p:sp>
      <p:sp>
        <p:nvSpPr>
          <p:cNvPr id="56" name="TextBox 55"/>
          <p:cNvSpPr txBox="1"/>
          <p:nvPr/>
        </p:nvSpPr>
        <p:spPr>
          <a:xfrm>
            <a:off x="2491485" y="2228713"/>
            <a:ext cx="1394714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контракт учреждения</a:t>
            </a:r>
            <a:endParaRPr lang="ru-RU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2491485" y="2552201"/>
            <a:ext cx="1394714" cy="41549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Соглашение о предоставлении субсидии, бюджетной инвестиции </a:t>
            </a:r>
            <a:endParaRPr lang="ru-RU" sz="700" dirty="0"/>
          </a:p>
        </p:txBody>
      </p:sp>
      <p:sp>
        <p:nvSpPr>
          <p:cNvPr id="58" name="TextBox 57"/>
          <p:cNvSpPr txBox="1"/>
          <p:nvPr/>
        </p:nvSpPr>
        <p:spPr>
          <a:xfrm>
            <a:off x="2491485" y="3087916"/>
            <a:ext cx="1394714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Концессионное соглашение </a:t>
            </a:r>
            <a:endParaRPr lang="ru-RU" sz="700" dirty="0"/>
          </a:p>
        </p:txBody>
      </p:sp>
      <p:sp>
        <p:nvSpPr>
          <p:cNvPr id="59" name="TextBox 58"/>
          <p:cNvSpPr txBox="1"/>
          <p:nvPr/>
        </p:nvSpPr>
        <p:spPr>
          <a:xfrm>
            <a:off x="2491485" y="3408188"/>
            <a:ext cx="139471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соглашение о государственно-частном партнерстве (муниципально-частном партнерстве)</a:t>
            </a:r>
            <a:endParaRPr lang="ru-RU" sz="700" dirty="0"/>
          </a:p>
        </p:txBody>
      </p:sp>
      <p:sp>
        <p:nvSpPr>
          <p:cNvPr id="60" name="TextBox 59"/>
          <p:cNvSpPr txBox="1"/>
          <p:nvPr/>
        </p:nvSpPr>
        <p:spPr>
          <a:xfrm>
            <a:off x="2491485" y="4064362"/>
            <a:ext cx="1394714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контракт (договор)</a:t>
            </a:r>
            <a:endParaRPr lang="ru-RU" sz="700" dirty="0"/>
          </a:p>
        </p:txBody>
      </p:sp>
      <p:sp>
        <p:nvSpPr>
          <p:cNvPr id="64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73991" y="161895"/>
            <a:ext cx="4183462" cy="20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ru-RU" sz="1300" b="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ПОРЯДОК ОТКРЫТИЯ И ВЕДЕНИЯ ЛИЦЕВЫХ СЧЕТОВ </a:t>
            </a:r>
          </a:p>
        </p:txBody>
      </p:sp>
      <p:sp>
        <p:nvSpPr>
          <p:cNvPr id="65" name="Заголовок 2">
            <a:extLst>
              <a:ext uri="{FF2B5EF4-FFF2-40B4-BE49-F238E27FC236}">
                <a16:creationId xmlns:a16="http://schemas.microsoft.com/office/drawing/2014/main" xmlns="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4682505" y="1640115"/>
            <a:ext cx="2013930" cy="289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r" defTabSz="8255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kern="1200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>
              <a:spcBef>
                <a:spcPts val="675"/>
              </a:spcBef>
              <a:spcAft>
                <a:spcPts val="675"/>
              </a:spcAft>
            </a:pPr>
            <a:r>
              <a:rPr lang="ru-RU" sz="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Территориальными </a:t>
            </a: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органами Федерального казначейства осуществляется:</a:t>
            </a:r>
          </a:p>
          <a:p>
            <a:pPr marL="160763" indent="-160763" algn="l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резервирование номера лицевого счета с кодом «71»;</a:t>
            </a:r>
          </a:p>
          <a:p>
            <a:pPr marL="160763" indent="-160763" algn="l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(переоформление, закрытие) лицевого счета с кодом «71»;</a:t>
            </a:r>
          </a:p>
          <a:p>
            <a:pPr marL="160763" indent="-160763" algn="l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7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</a:t>
            </a:r>
            <a:r>
              <a:rPr lang="ru-RU" sz="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(закрытие) разделов на лицевом счете с кодом «71» под каждый государственный (муниципальный) контракт, договор (соглашение), контракт (договор);</a:t>
            </a:r>
          </a:p>
          <a:p>
            <a:pPr marL="160763" indent="-160763" algn="l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по запросу участника казначейского сопровождения Выписки из лицевого счета, Приложения к Выписке из лицевого </a:t>
            </a:r>
            <a:r>
              <a:rPr lang="ru-RU" sz="7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счета;</a:t>
            </a:r>
          </a:p>
          <a:p>
            <a:pPr marL="160763" indent="-160763" algn="l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7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Отчета </a:t>
            </a:r>
            <a:r>
              <a:rPr lang="ru-RU" sz="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состоянии лицевого </a:t>
            </a:r>
            <a:r>
              <a:rPr lang="ru-RU" sz="7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 ежемесячно на 1 число </a:t>
            </a:r>
            <a:r>
              <a:rPr lang="ru-RU" sz="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 запросу участника казначейского </a:t>
            </a:r>
            <a:r>
              <a:rPr lang="ru-RU" sz="7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сопровождения.</a:t>
            </a:r>
            <a:endParaRPr lang="ru-RU" sz="7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675"/>
              </a:spcBef>
              <a:spcAft>
                <a:spcPts val="675"/>
              </a:spcAft>
            </a:pPr>
            <a:endParaRPr lang="ru-RU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9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238750" y="4891768"/>
            <a:ext cx="1543050" cy="201594"/>
          </a:xfrm>
        </p:spPr>
        <p:txBody>
          <a:bodyPr wrap="square" lIns="0" tIns="0" rIns="0" bIns="0">
            <a:spAutoFit/>
          </a:bodyPr>
          <a:lstStyle/>
          <a:p>
            <a:r>
              <a:rPr lang="ru-RU" b="0" dirty="0" smtClean="0">
                <a:solidFill>
                  <a:prstClr val="black">
                    <a:tint val="75000"/>
                  </a:prstClr>
                </a:solidFill>
              </a:rPr>
              <a:t>4</a:t>
            </a:r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01"/>
          <p:cNvSpPr txBox="1">
            <a:spLocks noChangeArrowheads="1"/>
          </p:cNvSpPr>
          <p:nvPr/>
        </p:nvSpPr>
        <p:spPr bwMode="auto">
          <a:xfrm>
            <a:off x="2351268" y="57150"/>
            <a:ext cx="4397148" cy="4001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914400">
              <a:defRPr sz="1300" b="0" i="0" cap="all" spc="-63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r>
              <a:rPr lang="ru-RU" altLang="ru-RU" dirty="0"/>
              <a:t>ЗАЯВЛЕНИЕ НА ОТКРЫТИЕ </a:t>
            </a:r>
            <a:endParaRPr lang="ru-RU" altLang="ru-RU" dirty="0" smtClean="0"/>
          </a:p>
          <a:p>
            <a:r>
              <a:rPr lang="ru-RU" altLang="ru-RU" dirty="0" smtClean="0"/>
              <a:t>«</a:t>
            </a:r>
            <a:r>
              <a:rPr lang="ru-RU" altLang="ru-RU" dirty="0"/>
              <a:t>ЕДИНОГО» ЛИЦЕВОГО СЧЕТА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429000" y="2343150"/>
            <a:ext cx="3154195" cy="946413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96429" rIns="96429">
            <a:spAutoFit/>
          </a:bodyPr>
          <a:lstStyle/>
          <a:p>
            <a:pPr algn="ctr"/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Порядком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открытия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ведения лицевых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заполняется Заявление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при:</a:t>
            </a:r>
          </a:p>
          <a:p>
            <a:pPr algn="ctr"/>
            <a:endParaRPr lang="ru-RU" sz="9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3692" indent="-183692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открытии лицевого счета</a:t>
            </a:r>
          </a:p>
          <a:p>
            <a:pPr marL="183692" indent="-183692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резервировании лицевого счета</a:t>
            </a:r>
          </a:p>
          <a:p>
            <a:pPr marL="183692" indent="-183692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закрытии лицевого счета</a:t>
            </a:r>
            <a:endParaRPr lang="ru-RU" sz="7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6" t="16780" r="16859" b="51000"/>
          <a:stretch/>
        </p:blipFill>
        <p:spPr bwMode="auto">
          <a:xfrm>
            <a:off x="3517641" y="719531"/>
            <a:ext cx="2849396" cy="1471219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" r="-591"/>
          <a:stretch/>
        </p:blipFill>
        <p:spPr>
          <a:xfrm>
            <a:off x="304800" y="719531"/>
            <a:ext cx="2819400" cy="4175792"/>
          </a:xfrm>
          <a:prstGeom prst="rect">
            <a:avLst/>
          </a:prstGeom>
          <a:ln w="6350">
            <a:solidFill>
              <a:schemeClr val="accent1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367797" y="3486150"/>
            <a:ext cx="3276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700" b="1" i="1" dirty="0"/>
              <a:t>Резервирование номеров лицевых счетов</a:t>
            </a:r>
            <a:r>
              <a:rPr lang="ru-RU" sz="700" i="1" dirty="0"/>
              <a:t> производится </a:t>
            </a:r>
            <a:r>
              <a:rPr lang="ru-RU" sz="700" i="1" dirty="0" smtClean="0"/>
              <a:t>под заключаемые  государственные (муниципальные) контракты </a:t>
            </a:r>
            <a:r>
              <a:rPr lang="ru-RU" sz="700" i="1" dirty="0"/>
              <a:t>(контракты, договоры, соглашения).  </a:t>
            </a:r>
          </a:p>
          <a:p>
            <a:pPr algn="just"/>
            <a:r>
              <a:rPr lang="ru-RU" sz="700" i="1" dirty="0"/>
              <a:t>В случае, если клиентом в течение 6 месяцев с даты резервирования номера лицевого счета не представлены документы на открытие лицевого </a:t>
            </a:r>
            <a:r>
              <a:rPr lang="ru-RU" sz="700" i="1" dirty="0" smtClean="0"/>
              <a:t>счета, </a:t>
            </a:r>
            <a:r>
              <a:rPr lang="ru-RU" sz="700" i="1" dirty="0"/>
              <a:t>зарезервированный номер аннулируется</a:t>
            </a:r>
            <a:r>
              <a:rPr lang="ru-RU" sz="700" i="1" dirty="0" smtClean="0"/>
              <a:t>.</a:t>
            </a:r>
            <a:endParaRPr lang="ru-RU" sz="700" i="1" dirty="0"/>
          </a:p>
        </p:txBody>
      </p:sp>
    </p:spTree>
    <p:extLst>
      <p:ext uri="{BB962C8B-B14F-4D97-AF65-F5344CB8AC3E}">
        <p14:creationId xmlns:p14="http://schemas.microsoft.com/office/powerpoint/2010/main" val="258995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84403" y="1868320"/>
            <a:ext cx="2189787" cy="339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160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0427" y="2308875"/>
            <a:ext cx="6769744" cy="12775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8142" tIns="34251" rIns="0" bIns="34251" rtlCol="0" anchor="t" anchorCtr="0"/>
          <a:lstStyle/>
          <a:p>
            <a:pPr defTabSz="686156"/>
            <a:endParaRPr lang="ru-RU" sz="1069" b="1" cap="all" dirty="0">
              <a:solidFill>
                <a:srgbClr val="44546A">
                  <a:lumMod val="50000"/>
                </a:srgbClr>
              </a:solidFill>
              <a:latin typeface="Arial" panose="020B0604020202020204" pitchFamily="34" charset="0"/>
              <a:ea typeface="Open Sans Condensed" panose="020B0604020202020204" charset="0"/>
              <a:cs typeface="Arial" panose="020B0604020202020204" pitchFamily="34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9036" y="2958851"/>
            <a:ext cx="868186" cy="19426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ТОФК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84403" y="1003979"/>
            <a:ext cx="6770487" cy="8148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8142" tIns="34251" rIns="0" bIns="34251" rtlCol="0" anchor="t" anchorCtr="0"/>
          <a:lstStyle/>
          <a:p>
            <a:pPr defTabSz="686156"/>
            <a:endParaRPr lang="ru-RU" sz="1069" b="1" cap="all" dirty="0">
              <a:solidFill>
                <a:srgbClr val="44546A">
                  <a:lumMod val="50000"/>
                </a:srgbClr>
              </a:solidFill>
              <a:latin typeface="Arial" panose="020B0604020202020204" pitchFamily="34" charset="0"/>
              <a:ea typeface="Open Sans Condensed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67838" y="1849117"/>
            <a:ext cx="868385" cy="3764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</a:t>
            </a:r>
          </a:p>
          <a:p>
            <a:pPr algn="ctr" defTabSz="408093">
              <a:lnSpc>
                <a:spcPct val="90000"/>
              </a:lnSpc>
            </a:pPr>
            <a:r>
              <a:rPr lang="ru-RU" sz="619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61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месту нахождения клиента 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 flipV="1">
            <a:off x="1592929" y="1851363"/>
            <a:ext cx="58" cy="27178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6129041" y="3118301"/>
            <a:ext cx="567631" cy="147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469" tIns="26234" rIns="52469" bIns="26234" rtlCol="0" anchor="ctr"/>
          <a:lstStyle/>
          <a:p>
            <a:pPr algn="ctr"/>
            <a:endParaRPr lang="ru-RU" sz="563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1505291" y="1251432"/>
            <a:ext cx="5308059" cy="18997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endParaRPr lang="ru-RU" sz="731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3694339" y="1963129"/>
            <a:ext cx="571500" cy="1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469" tIns="26234" rIns="52469" bIns="26234" rtlCol="0" anchor="ctr"/>
          <a:lstStyle/>
          <a:p>
            <a:pPr algn="ctr"/>
            <a:endParaRPr lang="ru-RU" sz="4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06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5853434" y="1887628"/>
            <a:ext cx="611661" cy="1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469" tIns="26234" rIns="52469" bIns="26234" rtlCol="0" anchor="ctr"/>
          <a:lstStyle/>
          <a:p>
            <a:pPr algn="ctr"/>
            <a:endParaRPr lang="ru-RU" sz="4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06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06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01"/>
          <p:cNvSpPr txBox="1">
            <a:spLocks noChangeArrowheads="1"/>
          </p:cNvSpPr>
          <p:nvPr/>
        </p:nvSpPr>
        <p:spPr bwMode="auto">
          <a:xfrm>
            <a:off x="1295400" y="24705"/>
            <a:ext cx="5458129" cy="5386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914400">
              <a:defRPr sz="1300" b="0" i="0" cap="all" spc="-63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r>
              <a:rPr lang="ru-RU" altLang="ru-RU" sz="1100" dirty="0"/>
              <a:t>СХЕМА ВЗАИМОДЕЙСТВИЯ ТОФК </a:t>
            </a:r>
            <a:r>
              <a:rPr lang="ru-RU" altLang="ru-RU" sz="1100" dirty="0" smtClean="0"/>
              <a:t> И </a:t>
            </a:r>
            <a:r>
              <a:rPr lang="ru-RU" altLang="ru-RU" sz="1100" dirty="0"/>
              <a:t>КЛИЕНТОВ ПРИ </a:t>
            </a:r>
            <a:r>
              <a:rPr lang="ru-RU" altLang="ru-RU" sz="1100" dirty="0" smtClean="0"/>
              <a:t> РЕЗЕРВИРОВАНИИ</a:t>
            </a:r>
            <a:r>
              <a:rPr lang="ru-RU" altLang="ru-RU" sz="1100" dirty="0"/>
              <a:t>, ОТКРЫТИИ «ЕДИНЫХ» ЛИЦЕВЫХ СЧЕТОВ (РАЗДЕЛОВ НА ЛИЦЕВЫХ СЧЕТАХ) </a:t>
            </a:r>
          </a:p>
          <a:p>
            <a:r>
              <a:rPr lang="ru-RU" altLang="ru-RU" sz="1100" dirty="0"/>
              <a:t>на уровне </a:t>
            </a:r>
            <a:r>
              <a:rPr lang="ru-RU" altLang="ru-RU" sz="1100" dirty="0" smtClean="0"/>
              <a:t> бюджета  </a:t>
            </a:r>
            <a:r>
              <a:rPr lang="ru-RU" altLang="ru-RU" sz="1100" dirty="0"/>
              <a:t>субъекта </a:t>
            </a:r>
            <a:r>
              <a:rPr lang="ru-RU" altLang="ru-RU" sz="1100" dirty="0" smtClean="0"/>
              <a:t> РФ </a:t>
            </a:r>
            <a:r>
              <a:rPr lang="ru-RU" altLang="ru-RU" sz="1100" dirty="0"/>
              <a:t>(</a:t>
            </a:r>
            <a:r>
              <a:rPr lang="ru-RU" altLang="ru-RU" sz="1100" dirty="0" smtClean="0"/>
              <a:t>муниципального  </a:t>
            </a:r>
            <a:r>
              <a:rPr lang="ru-RU" altLang="ru-RU" sz="1100" dirty="0"/>
              <a:t>образования</a:t>
            </a:r>
            <a:r>
              <a:rPr lang="ru-RU" altLang="ru-RU" dirty="0"/>
              <a:t>)</a:t>
            </a: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3780318" y="1741295"/>
            <a:ext cx="576" cy="112698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олилиния 58"/>
          <p:cNvSpPr/>
          <p:nvPr/>
        </p:nvSpPr>
        <p:spPr>
          <a:xfrm>
            <a:off x="4079589" y="2865494"/>
            <a:ext cx="454844" cy="66533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0" rIns="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Формирует</a:t>
            </a:r>
          </a:p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 клиента</a:t>
            </a:r>
          </a:p>
        </p:txBody>
      </p:sp>
      <p:sp>
        <p:nvSpPr>
          <p:cNvPr id="65" name="Полилиния 64"/>
          <p:cNvSpPr/>
          <p:nvPr/>
        </p:nvSpPr>
        <p:spPr>
          <a:xfrm>
            <a:off x="4669453" y="2858143"/>
            <a:ext cx="580163" cy="66533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Открывает лицевой счет </a:t>
            </a:r>
          </a:p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(раздел </a:t>
            </a:r>
            <a:b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лицевом счете***)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 flipH="1" flipV="1">
            <a:off x="5658443" y="1727160"/>
            <a:ext cx="1" cy="1124684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олилиния 68"/>
          <p:cNvSpPr/>
          <p:nvPr/>
        </p:nvSpPr>
        <p:spPr>
          <a:xfrm>
            <a:off x="65726" y="1051372"/>
            <a:ext cx="924956" cy="15765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КЛИЕНТА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5337410" y="1066496"/>
            <a:ext cx="582674" cy="64082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Выписка </a:t>
            </a:r>
          </a:p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лицевого счета</a:t>
            </a:r>
          </a:p>
        </p:txBody>
      </p:sp>
      <p:sp>
        <p:nvSpPr>
          <p:cNvPr id="66" name="Полилиния 65"/>
          <p:cNvSpPr/>
          <p:nvPr/>
        </p:nvSpPr>
        <p:spPr>
          <a:xfrm>
            <a:off x="5384636" y="2855944"/>
            <a:ext cx="578321" cy="66533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Формирует выписку </a:t>
            </a:r>
          </a:p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лицевого счета</a:t>
            </a:r>
          </a:p>
          <a:p>
            <a:pPr algn="ctr" defTabSz="408093">
              <a:lnSpc>
                <a:spcPct val="90000"/>
              </a:lnSpc>
            </a:pPr>
            <a:endParaRPr lang="ru-RU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1001607" y="2860367"/>
            <a:ext cx="2942962" cy="6662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ПРОВЕРЯЕТ ПОСТУПИВШИЕ ЧЕРЕЗ ЛИЧНЫЙ КАБИНЕТ КЛИЕНТА*: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 на резервирование, открытие лицевого счета 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Документ-основание либо выписку из документа-основания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Карточку образцов </a:t>
            </a: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подписей (код формы по КФД 0531753) </a:t>
            </a:r>
            <a:r>
              <a:rPr lang="ru-RU" sz="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(проверяется на бумажном носителе)</a:t>
            </a:r>
          </a:p>
        </p:txBody>
      </p:sp>
      <p:sp>
        <p:nvSpPr>
          <p:cNvPr id="106" name="Полилиния 105"/>
          <p:cNvSpPr/>
          <p:nvPr/>
        </p:nvSpPr>
        <p:spPr>
          <a:xfrm>
            <a:off x="998120" y="1889123"/>
            <a:ext cx="1223258" cy="28213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5830" rIns="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ОБЕСПЕЧИВАЕТ: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выдачу клиенту ЭЦП</a:t>
            </a:r>
          </a:p>
        </p:txBody>
      </p:sp>
      <p:sp>
        <p:nvSpPr>
          <p:cNvPr id="68" name="Полилиния 67"/>
          <p:cNvSpPr/>
          <p:nvPr/>
        </p:nvSpPr>
        <p:spPr>
          <a:xfrm>
            <a:off x="1828801" y="662368"/>
            <a:ext cx="3048000" cy="12281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11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ЭЛЕКТРОННЫЙ </a:t>
            </a:r>
            <a:r>
              <a:rPr lang="ru-RU" sz="11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 ДОКУМЕНТООБОРОТ</a:t>
            </a:r>
            <a:endParaRPr lang="ru-RU" sz="11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90682" y="1051372"/>
            <a:ext cx="3271950" cy="69659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rIns="81000" rtlCol="0" anchor="ctr"/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ФОРМИРУЕТ: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 на резервирование/открытие (закрытие) лицевого счета (код формы по КФД 0531368)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Документ-основание либо выписку из документа-основания</a:t>
            </a:r>
          </a:p>
          <a:p>
            <a:pPr defTabSz="408093">
              <a:lnSpc>
                <a:spcPct val="90000"/>
              </a:lnSpc>
            </a:pPr>
            <a:endParaRPr lang="ru-RU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Карточку образцов подписей (код формы по КФД 0531753) </a:t>
            </a:r>
            <a:r>
              <a:rPr lang="ru-RU" sz="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(представляется  в ТОФК на бумажном носителе)</a:t>
            </a:r>
          </a:p>
        </p:txBody>
      </p:sp>
      <p:cxnSp>
        <p:nvCxnSpPr>
          <p:cNvPr id="90" name="Прямая со стрелкой 89"/>
          <p:cNvCxnSpPr/>
          <p:nvPr/>
        </p:nvCxnSpPr>
        <p:spPr>
          <a:xfrm flipV="1">
            <a:off x="3941006" y="3265553"/>
            <a:ext cx="130236" cy="1575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олилиния 90"/>
          <p:cNvSpPr/>
          <p:nvPr/>
        </p:nvSpPr>
        <p:spPr>
          <a:xfrm>
            <a:off x="2556913" y="2372128"/>
            <a:ext cx="1610251" cy="37899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0250" tIns="20250" rIns="2025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endParaRPr lang="ru-RU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 при необходимости:</a:t>
            </a:r>
          </a:p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клиенту к рабочему месту с подключением к информационно-телекоммуникационной сети «Интернет»</a:t>
            </a:r>
          </a:p>
          <a:p>
            <a:pPr algn="ctr" defTabSz="408093">
              <a:lnSpc>
                <a:spcPct val="90000"/>
              </a:lnSpc>
            </a:pPr>
            <a:endParaRPr lang="ru-RU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2819400" y="1767633"/>
            <a:ext cx="0" cy="588173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9036" y="3646948"/>
            <a:ext cx="3219883" cy="50254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08093">
              <a:lnSpc>
                <a:spcPct val="90000"/>
              </a:lnSpc>
            </a:pPr>
            <a:endParaRPr lang="ru-RU" sz="6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ОБЕСПЕЧИВАЕТ: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включение клиента в Сводный реестр (при его отсутствии)**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41" y="3642439"/>
            <a:ext cx="2542754" cy="1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19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 ОРГАН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726" y="1437388"/>
            <a:ext cx="887063" cy="36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91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ГИИС «Электронный бюджет»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427" y="3380236"/>
            <a:ext cx="840688" cy="1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19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НСИ ЭБ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4534433" y="3250463"/>
            <a:ext cx="122397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5230489" y="3264924"/>
            <a:ext cx="120956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112100" y="2790808"/>
            <a:ext cx="5899017" cy="1223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олилиния 37"/>
          <p:cNvSpPr/>
          <p:nvPr/>
        </p:nvSpPr>
        <p:spPr>
          <a:xfrm>
            <a:off x="90421" y="2358081"/>
            <a:ext cx="868385" cy="39920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</a:t>
            </a:r>
          </a:p>
          <a:p>
            <a:pPr algn="ctr" defTabSz="408093">
              <a:lnSpc>
                <a:spcPct val="90000"/>
              </a:lnSpc>
            </a:pPr>
            <a:r>
              <a:rPr lang="ru-RU" sz="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месту исполнения  бюджета 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1009559" y="2361811"/>
            <a:ext cx="1379288" cy="3852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5830" rIns="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ОБЕСПЕЧИВАЕТ:</a:t>
            </a:r>
          </a:p>
          <a:p>
            <a:pPr marL="160734" indent="-160734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к ГИИС «Электронный бюджет»****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063578" y="1501940"/>
            <a:ext cx="2819333" cy="187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010091" y="2345798"/>
            <a:ext cx="9709" cy="12279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олилиния 74"/>
          <p:cNvSpPr/>
          <p:nvPr/>
        </p:nvSpPr>
        <p:spPr>
          <a:xfrm>
            <a:off x="6097978" y="2361811"/>
            <a:ext cx="719002" cy="115536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rgbClr val="FBDFF0"/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59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Формирует Информацию о реквизитах  </a:t>
            </a:r>
            <a:r>
              <a:rPr lang="ru-RU" sz="59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зарезервирован</a:t>
            </a:r>
          </a:p>
          <a:p>
            <a:pPr algn="ctr" defTabSz="408093">
              <a:lnSpc>
                <a:spcPct val="90000"/>
              </a:lnSpc>
            </a:pPr>
            <a:r>
              <a:rPr lang="ru-RU" sz="59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ного</a:t>
            </a:r>
            <a:r>
              <a:rPr lang="ru-RU" sz="59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br>
              <a:rPr lang="ru-RU" sz="59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9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открытого лицевого счета 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5961624" y="1120655"/>
            <a:ext cx="4413" cy="8160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олилиния 88"/>
          <p:cNvSpPr/>
          <p:nvPr/>
        </p:nvSpPr>
        <p:spPr>
          <a:xfrm>
            <a:off x="6031489" y="1068367"/>
            <a:ext cx="781037" cy="64163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rgbClr val="FBDFF0"/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реквизитах  зарезервированного/</a:t>
            </a:r>
            <a:b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открытого лицевого счета </a:t>
            </a:r>
          </a:p>
        </p:txBody>
      </p:sp>
      <p:cxnSp>
        <p:nvCxnSpPr>
          <p:cNvPr id="92" name="Прямая со стрелкой 91"/>
          <p:cNvCxnSpPr/>
          <p:nvPr/>
        </p:nvCxnSpPr>
        <p:spPr>
          <a:xfrm flipV="1">
            <a:off x="6431233" y="1717885"/>
            <a:ext cx="0" cy="649694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1020261" y="3250463"/>
            <a:ext cx="2819333" cy="187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30300" y="4214587"/>
            <a:ext cx="3791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При отсутствии технической возможности ТОФК принимает от клиента документы для резервирования/открытия лицевого счета на бумажном носителе и формирует документы в электронном виде в ГИИС «Электронный бюджет» через личный кабинет ТОФК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962400" y="3638550"/>
            <a:ext cx="21517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 В случаях, предусмотренных приказом Минфина России от 23.12.2014 г. 163н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965802" y="3943350"/>
            <a:ext cx="2771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 Раздел на лицевом счете открывается на основании </a:t>
            </a:r>
            <a:r>
              <a:rPr lang="ru-RU" sz="800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контракта, договора (соглашения), контракта (договора)  в подсистеме </a:t>
            </a:r>
            <a:r>
              <a:rPr lang="ru-RU" sz="8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 (КС) ЭБ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988155" y="4519196"/>
            <a:ext cx="2771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****с учетом положений письма Федерального </a:t>
            </a:r>
            <a:r>
              <a:rPr lang="ru-RU" sz="8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28.11.2019 г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№07-04-05/11-25593</a:t>
            </a:r>
          </a:p>
        </p:txBody>
      </p:sp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238750" y="4891768"/>
            <a:ext cx="1543050" cy="201594"/>
          </a:xfrm>
        </p:spPr>
        <p:txBody>
          <a:bodyPr wrap="square" lIns="0" tIns="0" rIns="0" bIns="0">
            <a:spAutoFit/>
          </a:bodyPr>
          <a:lstStyle/>
          <a:p>
            <a:r>
              <a:rPr lang="ru-RU" b="0" dirty="0" smtClean="0">
                <a:solidFill>
                  <a:prstClr val="black">
                    <a:tint val="75000"/>
                  </a:prstClr>
                </a:solidFill>
              </a:rPr>
              <a:t>5</a:t>
            </a:r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61712"/>
            <a:ext cx="3530311" cy="2274769"/>
          </a:xfrm>
          <a:prstGeom prst="rect">
            <a:avLst/>
          </a:prstGeom>
          <a:solidFill>
            <a:schemeClr val="bg1">
              <a:lumMod val="9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sz="1528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768031"/>
              </p:ext>
            </p:extLst>
          </p:nvPr>
        </p:nvGraphicFramePr>
        <p:xfrm>
          <a:off x="48932" y="661712"/>
          <a:ext cx="3476509" cy="2286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8" name="Лист" r:id="rId5" imgW="7153390" imgH="4257630" progId="Excel.Sheet.8">
                  <p:embed/>
                </p:oleObj>
              </mc:Choice>
              <mc:Fallback>
                <p:oleObj name="Лист" r:id="rId5" imgW="7153390" imgH="425763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932" y="661712"/>
                        <a:ext cx="3476509" cy="228648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6350">
                        <a:solidFill>
                          <a:schemeClr val="accent1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514016"/>
              </p:ext>
            </p:extLst>
          </p:nvPr>
        </p:nvGraphicFramePr>
        <p:xfrm>
          <a:off x="350065" y="1581150"/>
          <a:ext cx="3480792" cy="2251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9" name="Лист" r:id="rId8" imgW="7153390" imgH="4267080" progId="Excel.Sheet.8">
                  <p:embed/>
                </p:oleObj>
              </mc:Choice>
              <mc:Fallback>
                <p:oleObj name="Лист" r:id="rId8" imgW="7153390" imgH="42670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0065" y="1581150"/>
                        <a:ext cx="3480792" cy="22514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6350"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199984"/>
              </p:ext>
            </p:extLst>
          </p:nvPr>
        </p:nvGraphicFramePr>
        <p:xfrm>
          <a:off x="685800" y="2495550"/>
          <a:ext cx="3389768" cy="2417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" name="Лист" r:id="rId11" imgW="7153390" imgH="4267080" progId="Excel.Sheet.8">
                  <p:embed/>
                </p:oleObj>
              </mc:Choice>
              <mc:Fallback>
                <p:oleObj name="Лист" r:id="rId11" imgW="7153390" imgH="42670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5800" y="2495550"/>
                        <a:ext cx="3389768" cy="241771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6350">
                        <a:solidFill>
                          <a:schemeClr val="accent1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368" y="1356652"/>
            <a:ext cx="2445154" cy="285561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>
            <a:off x="3530311" y="914022"/>
            <a:ext cx="1839634" cy="1870438"/>
          </a:xfrm>
          <a:prstGeom prst="straightConnector1">
            <a:avLst/>
          </a:prstGeom>
          <a:ln w="9525">
            <a:solidFill>
              <a:schemeClr val="accent1">
                <a:lumMod val="50000"/>
              </a:schemeClr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075568" y="2879942"/>
            <a:ext cx="1294377" cy="489614"/>
          </a:xfrm>
          <a:prstGeom prst="straightConnector1">
            <a:avLst/>
          </a:prstGeom>
          <a:ln w="9525">
            <a:solidFill>
              <a:schemeClr val="accent1">
                <a:lumMod val="50000"/>
              </a:schemeClr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827813" y="1826722"/>
            <a:ext cx="1542132" cy="1298027"/>
          </a:xfrm>
          <a:prstGeom prst="straightConnector1">
            <a:avLst/>
          </a:prstGeom>
          <a:ln w="9525">
            <a:solidFill>
              <a:schemeClr val="accent1">
                <a:lumMod val="50000"/>
              </a:schemeClr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199237" y="1461956"/>
            <a:ext cx="1563992" cy="85825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txBody>
          <a:bodyPr wrap="square" lIns="57474" tIns="28737" rIns="57474" bIns="28737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возможность формирования единого платежного поручения в целях осуществления :</a:t>
            </a:r>
          </a:p>
          <a:p>
            <a:pPr algn="ctr">
              <a:spcBef>
                <a:spcPts val="200"/>
              </a:spcBef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консолидированной закупки;</a:t>
            </a:r>
          </a:p>
          <a:p>
            <a:pPr algn="ctr">
              <a:spcBef>
                <a:spcPts val="200"/>
              </a:spcBef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оплаты труда; </a:t>
            </a:r>
          </a:p>
          <a:p>
            <a:pPr algn="ctr">
              <a:spcBef>
                <a:spcPts val="200"/>
              </a:spcBef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оплаты налогов</a:t>
            </a:r>
            <a:endParaRPr lang="ru-RU" sz="7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Выноска 1 52"/>
          <p:cNvSpPr/>
          <p:nvPr/>
        </p:nvSpPr>
        <p:spPr>
          <a:xfrm>
            <a:off x="4144682" y="648819"/>
            <a:ext cx="2447840" cy="612352"/>
          </a:xfrm>
          <a:prstGeom prst="borderCallout1">
            <a:avLst>
              <a:gd name="adj1" fmla="val 7560"/>
              <a:gd name="adj2" fmla="val -391"/>
              <a:gd name="adj3" fmla="val 6885"/>
              <a:gd name="adj4" fmla="val -25181"/>
            </a:avLst>
          </a:prstGeom>
          <a:solidFill>
            <a:schemeClr val="bg1">
              <a:lumMod val="95000"/>
              <a:alpha val="7000"/>
            </a:schemeClr>
          </a:solidFill>
          <a:ln w="9525">
            <a:solidFill>
              <a:schemeClr val="accent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r>
              <a:rPr lang="ru-RU" sz="600" b="1" dirty="0">
                <a:solidFill>
                  <a:schemeClr val="accent1">
                    <a:lumMod val="50000"/>
                  </a:schemeClr>
                </a:solidFill>
              </a:rPr>
              <a:t>АНАЛИТИКА НА «ЕДИНОМ» ЛИЦЕВОМ СЧЕТЕ </a:t>
            </a:r>
          </a:p>
          <a:p>
            <a:pPr marL="216021" indent="-216021">
              <a:spcBef>
                <a:spcPts val="600"/>
              </a:spcBef>
              <a:buAutoNum type="arabicPeriod"/>
            </a:pPr>
            <a:r>
              <a:rPr lang="ru-RU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Номер и дата договора;</a:t>
            </a:r>
          </a:p>
          <a:p>
            <a:pPr marL="216021" indent="-216021">
              <a:buAutoNum type="arabicPeriod"/>
            </a:pPr>
            <a:r>
              <a:rPr lang="ru-RU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Идентификатор;</a:t>
            </a:r>
          </a:p>
          <a:p>
            <a:pPr marL="216021" indent="-216021">
              <a:buAutoNum type="arabicPeriod"/>
            </a:pPr>
            <a:r>
              <a:rPr lang="ru-RU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Аналитический код раздела  </a:t>
            </a:r>
            <a:r>
              <a:rPr lang="ru-RU" sz="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(уникальный код, присваиваемый </a:t>
            </a:r>
            <a:r>
              <a:rPr lang="ru-RU" sz="6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</a:t>
            </a:r>
            <a:r>
              <a:rPr lang="ru-RU" sz="6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открытии раздела);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85695"/>
            <a:ext cx="4191000" cy="200055"/>
          </a:xfrm>
          <a:prstGeom prst="rect">
            <a:avLst/>
          </a:prstGeom>
          <a:extLst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914400">
              <a:defRPr sz="1300" b="0" i="0" cap="all" spc="-63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pPr lvl="1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АНАЛИТИКА НА  «ЕДИНОМ»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ЛИЦЕВОМ СЧЕТЕ</a:t>
            </a:r>
            <a:endParaRPr lang="ru-RU" sz="13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25101" y="2599023"/>
            <a:ext cx="1222577" cy="17355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headEnd type="none"/>
            <a:tailEnd type="triangle"/>
          </a:ln>
          <a:effectLst>
            <a:outerShdw blurRad="50800" dist="38100" dir="2700000" algn="tl" rotWithShape="0">
              <a:schemeClr val="bg2">
                <a:lumMod val="25000"/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lvl="0"/>
            <a:endParaRPr lang="ru-RU" sz="643" b="1" dirty="0">
              <a:solidFill>
                <a:srgbClr val="C00000"/>
              </a:solidFill>
            </a:endParaRPr>
          </a:p>
          <a:p>
            <a:pPr lvl="0"/>
            <a:endParaRPr lang="ru-RU" sz="643" b="1" dirty="0">
              <a:solidFill>
                <a:srgbClr val="C00000"/>
              </a:solidFill>
            </a:endParaRPr>
          </a:p>
          <a:p>
            <a:pPr lvl="0" algn="ctr"/>
            <a:endParaRPr lang="ru-RU" sz="643" b="1" dirty="0">
              <a:solidFill>
                <a:srgbClr val="C00000"/>
              </a:solidFill>
            </a:endParaRPr>
          </a:p>
          <a:p>
            <a:pPr lvl="0" algn="ctr"/>
            <a:endParaRPr lang="ru-RU" sz="643" b="1" dirty="0">
              <a:solidFill>
                <a:srgbClr val="C00000"/>
              </a:solidFill>
            </a:endParaRPr>
          </a:p>
          <a:p>
            <a:pPr lvl="0" algn="ctr"/>
            <a:r>
              <a:rPr lang="ru-RU" sz="643" b="1" dirty="0">
                <a:solidFill>
                  <a:schemeClr val="accent1">
                    <a:lumMod val="50000"/>
                  </a:schemeClr>
                </a:solidFill>
              </a:rPr>
              <a:t>РАСШИФРОВКА К ПЛАТЕЖНОМУ ПОРУЧЕНИЮ</a:t>
            </a:r>
          </a:p>
          <a:p>
            <a:pPr lvl="0">
              <a:spcBef>
                <a:spcPts val="600"/>
              </a:spcBef>
            </a:pPr>
            <a:r>
              <a:rPr lang="ru-RU" sz="643" b="1" i="1" dirty="0">
                <a:solidFill>
                  <a:schemeClr val="accent1">
                    <a:lumMod val="50000"/>
                  </a:schemeClr>
                </a:solidFill>
              </a:rPr>
              <a:t>Указывается:</a:t>
            </a:r>
          </a:p>
          <a:p>
            <a:pPr marL="216021" indent="-216021">
              <a:buFontTx/>
              <a:buAutoNum type="arabicPeriod"/>
            </a:pPr>
            <a:r>
              <a:rPr lang="ru-RU" sz="643" dirty="0">
                <a:solidFill>
                  <a:schemeClr val="accent1">
                    <a:lumMod val="50000"/>
                  </a:schemeClr>
                </a:solidFill>
              </a:rPr>
              <a:t>Номер и дата договора;</a:t>
            </a:r>
          </a:p>
          <a:p>
            <a:pPr marL="216021" indent="-216021">
              <a:buFontTx/>
              <a:buAutoNum type="arabicPeriod"/>
            </a:pPr>
            <a:r>
              <a:rPr lang="ru-RU" sz="643" dirty="0">
                <a:solidFill>
                  <a:schemeClr val="accent1">
                    <a:lumMod val="50000"/>
                  </a:schemeClr>
                </a:solidFill>
              </a:rPr>
              <a:t>Сумма договора;</a:t>
            </a:r>
          </a:p>
          <a:p>
            <a:pPr marL="216021" indent="-216021">
              <a:buFontTx/>
              <a:buAutoNum type="arabicPeriod"/>
            </a:pPr>
            <a:r>
              <a:rPr lang="ru-RU" sz="643" dirty="0">
                <a:solidFill>
                  <a:schemeClr val="accent1">
                    <a:lumMod val="50000"/>
                  </a:schemeClr>
                </a:solidFill>
              </a:rPr>
              <a:t>Сумма к оплате (по соответствующему договору);</a:t>
            </a:r>
          </a:p>
          <a:p>
            <a:pPr marL="216021" indent="-216021">
              <a:buFontTx/>
              <a:buAutoNum type="arabicPeriod"/>
            </a:pPr>
            <a:r>
              <a:rPr lang="ru-RU" sz="643" dirty="0">
                <a:solidFill>
                  <a:schemeClr val="accent1">
                    <a:lumMod val="50000"/>
                  </a:schemeClr>
                </a:solidFill>
              </a:rPr>
              <a:t>Идентификатор;</a:t>
            </a:r>
          </a:p>
          <a:p>
            <a:pPr marL="216021" indent="-216021">
              <a:buFontTx/>
              <a:buAutoNum type="arabicPeriod"/>
            </a:pPr>
            <a:r>
              <a:rPr lang="ru-RU" sz="643" dirty="0">
                <a:solidFill>
                  <a:schemeClr val="accent1">
                    <a:lumMod val="50000"/>
                  </a:schemeClr>
                </a:solidFill>
              </a:rPr>
              <a:t>Аналитический код раздела;</a:t>
            </a:r>
          </a:p>
          <a:p>
            <a:pPr marL="216021" indent="-216021">
              <a:buFontTx/>
              <a:buAutoNum type="arabicPeriod"/>
            </a:pPr>
            <a:r>
              <a:rPr lang="ru-RU" sz="643" dirty="0">
                <a:solidFill>
                  <a:schemeClr val="accent1">
                    <a:lumMod val="50000"/>
                  </a:schemeClr>
                </a:solidFill>
              </a:rPr>
              <a:t>Код направления расходования.</a:t>
            </a:r>
          </a:p>
          <a:p>
            <a:pPr marL="216021" indent="-216021">
              <a:buFontTx/>
              <a:buAutoNum type="arabicPeriod"/>
            </a:pPr>
            <a:endParaRPr lang="ru-RU" sz="643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marL="216021" indent="-216021">
              <a:buFontTx/>
              <a:buAutoNum type="arabicPeriod"/>
            </a:pPr>
            <a:endParaRPr lang="ru-RU" sz="643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ru-RU" sz="643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53009" y="2268781"/>
            <a:ext cx="256449" cy="371461"/>
          </a:xfrm>
          <a:prstGeom prst="rect">
            <a:avLst/>
          </a:prstGeom>
          <a:noFill/>
        </p:spPr>
        <p:txBody>
          <a:bodyPr wrap="square" lIns="57607" tIns="28804" rIns="57607" bIns="28804" rtlCol="0">
            <a:spAutoFit/>
          </a:bodyPr>
          <a:lstStyle/>
          <a:p>
            <a:r>
              <a:rPr lang="ru-RU" sz="2036" dirty="0">
                <a:solidFill>
                  <a:schemeClr val="accent1">
                    <a:lumMod val="50000"/>
                  </a:schemeClr>
                </a:solidFill>
              </a:rPr>
              <a:t>+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181600" y="4891768"/>
            <a:ext cx="1543050" cy="201594"/>
          </a:xfrm>
        </p:spPr>
        <p:txBody>
          <a:bodyPr wrap="square" lIns="0" tIns="0" rIns="0" bIns="0">
            <a:spAutoFit/>
          </a:bodyPr>
          <a:lstStyle/>
          <a:p>
            <a:r>
              <a:rPr lang="ru-RU" b="0" dirty="0" smtClean="0">
                <a:solidFill>
                  <a:prstClr val="black">
                    <a:tint val="75000"/>
                  </a:prstClr>
                </a:solidFill>
              </a:rPr>
              <a:t>6</a:t>
            </a:r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9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b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8A0C4D3-AC97-4F01-90BC-0C02E96C02DC}"/>
              </a:ext>
            </a:extLst>
          </p:cNvPr>
          <p:cNvSpPr txBox="1"/>
          <p:nvPr/>
        </p:nvSpPr>
        <p:spPr>
          <a:xfrm>
            <a:off x="374177" y="775344"/>
            <a:ext cx="639692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sz="800" dirty="0" smtClean="0">
                <a:ea typeface="Times New Roman"/>
                <a:cs typeface="Times New Roman"/>
              </a:rPr>
              <a:t>Для санкционирования </a:t>
            </a:r>
            <a:r>
              <a:rPr lang="ru-RU" sz="800" dirty="0">
                <a:ea typeface="Times New Roman"/>
                <a:cs typeface="Times New Roman"/>
              </a:rPr>
              <a:t>целевых расходов </a:t>
            </a:r>
            <a:r>
              <a:rPr lang="ru-RU" sz="800" dirty="0" smtClean="0">
                <a:ea typeface="Times New Roman"/>
                <a:cs typeface="Times New Roman"/>
              </a:rPr>
              <a:t>участник казначейского сопровождения </a:t>
            </a:r>
            <a:r>
              <a:rPr lang="ru-RU" sz="800" dirty="0">
                <a:ea typeface="Times New Roman"/>
                <a:cs typeface="Times New Roman"/>
              </a:rPr>
              <a:t>представляет в </a:t>
            </a:r>
            <a:r>
              <a:rPr lang="ru-RU" sz="800" dirty="0" smtClean="0">
                <a:ea typeface="Times New Roman"/>
                <a:cs typeface="Times New Roman"/>
              </a:rPr>
              <a:t>ТОФК  </a:t>
            </a:r>
            <a:r>
              <a:rPr lang="ru-RU" sz="800" b="1" dirty="0">
                <a:solidFill>
                  <a:srgbClr val="11437F"/>
                </a:solidFill>
                <a:ea typeface="Times New Roman"/>
                <a:cs typeface="Times New Roman"/>
              </a:rPr>
              <a:t>Сведения об операциях с целевыми средствами на 20__ год и на плановый период 20__ - 20__ годов (код формы по ОКУД 0501213</a:t>
            </a:r>
            <a:r>
              <a:rPr lang="ru-RU" sz="8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)</a:t>
            </a:r>
            <a:r>
              <a:rPr lang="ru-RU" sz="800" dirty="0" smtClean="0">
                <a:ea typeface="Times New Roman"/>
                <a:cs typeface="Times New Roman"/>
              </a:rPr>
              <a:t>, </a:t>
            </a:r>
            <a:r>
              <a:rPr lang="ru-RU" sz="800" dirty="0">
                <a:ea typeface="Times New Roman"/>
                <a:cs typeface="Times New Roman"/>
              </a:rPr>
              <a:t>в которых </a:t>
            </a:r>
            <a:r>
              <a:rPr lang="ru-RU" sz="800" dirty="0" smtClean="0">
                <a:ea typeface="Times New Roman"/>
                <a:cs typeface="Times New Roman"/>
              </a:rPr>
              <a:t>указываются:</a:t>
            </a:r>
          </a:p>
          <a:p>
            <a:pPr marL="171450" indent="-17145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30555" algn="l"/>
              </a:tabLst>
            </a:pPr>
            <a:r>
              <a:rPr lang="ru-RU" sz="800" dirty="0" smtClean="0">
                <a:ea typeface="Times New Roman"/>
                <a:cs typeface="Times New Roman"/>
              </a:rPr>
              <a:t>источник поступления </a:t>
            </a:r>
            <a:r>
              <a:rPr lang="ru-RU" sz="800" dirty="0">
                <a:ea typeface="Times New Roman"/>
                <a:cs typeface="Times New Roman"/>
              </a:rPr>
              <a:t>целевых </a:t>
            </a:r>
            <a:r>
              <a:rPr lang="ru-RU" sz="800" dirty="0" smtClean="0">
                <a:ea typeface="Times New Roman"/>
                <a:cs typeface="Times New Roman"/>
              </a:rPr>
              <a:t>средств;</a:t>
            </a:r>
          </a:p>
          <a:p>
            <a:pPr marL="171450" indent="-17145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30555" algn="l"/>
              </a:tabLst>
            </a:pPr>
            <a:r>
              <a:rPr lang="ru-RU" sz="800" dirty="0" smtClean="0">
                <a:ea typeface="Times New Roman"/>
                <a:cs typeface="Times New Roman"/>
              </a:rPr>
              <a:t>направления </a:t>
            </a:r>
            <a:r>
              <a:rPr lang="ru-RU" sz="800" dirty="0">
                <a:ea typeface="Times New Roman"/>
                <a:cs typeface="Times New Roman"/>
              </a:rPr>
              <a:t>расходования целевых </a:t>
            </a:r>
            <a:r>
              <a:rPr lang="ru-RU" sz="800" dirty="0" smtClean="0">
                <a:ea typeface="Times New Roman"/>
                <a:cs typeface="Times New Roman"/>
              </a:rPr>
              <a:t>средств, </a:t>
            </a:r>
            <a:r>
              <a:rPr lang="ru-RU" sz="800" dirty="0">
                <a:ea typeface="Times New Roman"/>
                <a:cs typeface="Times New Roman"/>
              </a:rPr>
              <a:t>соответствующие результатам (предмету) и условиям документа, обосновывающего обязательство</a:t>
            </a:r>
            <a:r>
              <a:rPr lang="ru-RU" sz="800" dirty="0" smtClean="0">
                <a:ea typeface="Times New Roman"/>
                <a:cs typeface="Times New Roman"/>
              </a:rPr>
              <a:t>.</a:t>
            </a:r>
            <a:endParaRPr lang="ru-RU" sz="800" dirty="0">
              <a:ea typeface="Times New Roman"/>
              <a:cs typeface="Times New Roman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1833C85-E12D-4245-A6BD-6D58A367E3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85" t="4735" r="3540" b="84931"/>
          <a:stretch/>
        </p:blipFill>
        <p:spPr>
          <a:xfrm>
            <a:off x="6824" y="775344"/>
            <a:ext cx="438737" cy="38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5561" y="3386201"/>
            <a:ext cx="2826223" cy="169277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не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позднее 10 рабочего дня со дня поступления </a:t>
            </a:r>
            <a:r>
              <a:rPr lang="ru-RU" sz="800" dirty="0"/>
              <a:t>от </a:t>
            </a:r>
            <a:r>
              <a:rPr lang="ru-RU" sz="800" dirty="0" smtClean="0"/>
              <a:t>участника казначейского сопровождения Сведений, или </a:t>
            </a:r>
            <a:r>
              <a:rPr lang="ru-RU" sz="800" dirty="0"/>
              <a:t>ЗАКАЗЧИК направляет </a:t>
            </a:r>
            <a:r>
              <a:rPr lang="ru-RU" sz="800" dirty="0" smtClean="0"/>
              <a:t>участнику </a:t>
            </a:r>
            <a:r>
              <a:rPr lang="ru-RU" sz="800" dirty="0"/>
              <a:t>казначейского сопровождения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уведомление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об отказе в утверждении Сведений</a:t>
            </a:r>
            <a:r>
              <a:rPr lang="ru-RU" sz="800" dirty="0"/>
              <a:t>, в случае, если источники поступлений и направления расходования целевых средств, указанные в Сведениях, не соответствуют результатам их предоставления, с указанием </a:t>
            </a:r>
            <a:r>
              <a:rPr lang="ru-RU" sz="800" dirty="0" smtClean="0"/>
              <a:t>причины отказа </a:t>
            </a:r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</p:txBody>
      </p:sp>
      <p:sp>
        <p:nvSpPr>
          <p:cNvPr id="13" name="TextBox 12"/>
          <p:cNvSpPr txBox="1"/>
          <p:nvPr/>
        </p:nvSpPr>
        <p:spPr>
          <a:xfrm>
            <a:off x="3644024" y="3381367"/>
            <a:ext cx="2826223" cy="156966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800" dirty="0"/>
              <a:t>Разрешение на утверждение </a:t>
            </a:r>
            <a:r>
              <a:rPr lang="ru-RU" sz="800" dirty="0" smtClean="0"/>
              <a:t>Сведений оформляется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с указанием срока действия такого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разрешения </a:t>
            </a:r>
            <a:r>
              <a:rPr lang="ru-RU" sz="800" dirty="0" smtClean="0"/>
              <a:t>в электронном виде или при отсутствии технической возможности в произвольной письменной форме на официальном бланке ЗАКАЗЧИКА </a:t>
            </a:r>
            <a:r>
              <a:rPr lang="ru-RU" sz="800" dirty="0"/>
              <a:t>либо включается в </a:t>
            </a:r>
            <a:r>
              <a:rPr lang="ru-RU" sz="800" dirty="0" smtClean="0"/>
              <a:t>условия государственного (муниципального) контракта (контракта, договора, соглашения)</a:t>
            </a:r>
          </a:p>
          <a:p>
            <a:pPr algn="just"/>
            <a:endParaRPr lang="ru-RU" sz="800" dirty="0"/>
          </a:p>
          <a:p>
            <a:pPr algn="just"/>
            <a:r>
              <a:rPr lang="ru-RU" sz="800" dirty="0" smtClean="0"/>
              <a:t>Оформляется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не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позднее 10 рабочего дня со дня поступления обращения</a:t>
            </a:r>
            <a:r>
              <a:rPr lang="ru-RU" sz="800" dirty="0"/>
              <a:t> участника казначейского сопровождения о предоставлении </a:t>
            </a:r>
            <a:r>
              <a:rPr lang="ru-RU" sz="800" dirty="0" smtClean="0"/>
              <a:t>разрешения </a:t>
            </a:r>
          </a:p>
          <a:p>
            <a:pPr algn="just"/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или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направляется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отказ в его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предоставлении</a:t>
            </a:r>
            <a:endParaRPr lang="ru-RU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41412"/>
            <a:ext cx="5257800" cy="458143"/>
          </a:xfrm>
          <a:prstGeom prst="rect">
            <a:avLst/>
          </a:prstGeom>
          <a:noFill/>
          <a:extLst/>
        </p:spPr>
        <p:txBody>
          <a:bodyPr wrap="square" lIns="57471" tIns="28736" rIns="57471" bIns="28736">
            <a:spAutoFit/>
          </a:bodyPr>
          <a:lstStyle>
            <a:defPPr>
              <a:defRPr lang="ru-RU"/>
            </a:defPPr>
            <a:lvl1pPr algn="ctr" eaLnBrk="0" hangingPunct="0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pPr lvl="1" algn="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ПОРЯДОК САНКЦИОНИРОВАНИЯ РАСХОДОВ </a:t>
            </a:r>
            <a:endParaRPr lang="ru-RU" sz="1300" cap="all" spc="-63" dirty="0" smtClean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lvl="1" algn="r"/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ПРИ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КАЗНАЧЕЙСКОМ СОПРОВОЖДЕНИИ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81000" y="552899"/>
            <a:ext cx="38878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утвержден приказом Минфина России от 10 декабря 2020 г. № 301н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98981" y="1639469"/>
            <a:ext cx="1676400" cy="215444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СВЕДЕНИЯ УТВЕРЖДАЮТСЯ</a:t>
            </a:r>
            <a:endParaRPr lang="ru-RU" sz="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5562" y="2399123"/>
            <a:ext cx="2826223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государственным (муниципальным) заказчиком заказчиком-учреждением,</a:t>
            </a:r>
          </a:p>
          <a:p>
            <a:pPr algn="ctr"/>
            <a:r>
              <a:rPr lang="ru-RU" sz="800" dirty="0" smtClean="0"/>
              <a:t>получателем бюджетных средств,</a:t>
            </a:r>
          </a:p>
          <a:p>
            <a:pPr algn="ctr"/>
            <a:r>
              <a:rPr lang="ru-RU" sz="800" dirty="0" smtClean="0"/>
              <a:t>юридическим лицом, являющимся заказчиком по договору,</a:t>
            </a:r>
          </a:p>
          <a:p>
            <a:pPr algn="ctr"/>
            <a:r>
              <a:rPr lang="ru-RU" sz="800" dirty="0" smtClean="0"/>
              <a:t>получателем субсидии (бюджетной инвестиции) (далее – ЗАКАЗЧИК)</a:t>
            </a:r>
            <a:endParaRPr lang="ru-RU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3647436" y="2385134"/>
            <a:ext cx="2826223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участником казначейского сопровождения при наличии соответствующего </a:t>
            </a:r>
            <a:r>
              <a:rPr lang="ru-RU" sz="800" b="1" dirty="0" smtClean="0"/>
              <a:t>разрешения ЗАКАЗЧИКА на утверждение Сведений</a:t>
            </a:r>
            <a:endParaRPr lang="ru-RU" sz="800" dirty="0"/>
          </a:p>
          <a:p>
            <a:pPr algn="ctr"/>
            <a:endParaRPr lang="ru-RU" sz="800" dirty="0" smtClean="0"/>
          </a:p>
          <a:p>
            <a:pPr algn="ctr"/>
            <a:endParaRPr lang="ru-RU" sz="800" dirty="0"/>
          </a:p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2204985" y="2034900"/>
            <a:ext cx="533400" cy="32995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959199" y="2036722"/>
            <a:ext cx="531786" cy="30628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56800" y="1868208"/>
            <a:ext cx="35052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на срок действия документа, обосновывающего обязательство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2556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42950"/>
            <a:ext cx="6280242" cy="40977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41412"/>
            <a:ext cx="5257800" cy="458143"/>
          </a:xfrm>
          <a:prstGeom prst="rect">
            <a:avLst/>
          </a:prstGeom>
          <a:noFill/>
          <a:extLst/>
        </p:spPr>
        <p:txBody>
          <a:bodyPr wrap="square" lIns="57471" tIns="28736" rIns="57471" bIns="28736">
            <a:spAutoFit/>
          </a:bodyPr>
          <a:lstStyle>
            <a:defPPr>
              <a:defRPr lang="ru-RU"/>
            </a:defPPr>
            <a:lvl1pPr algn="ctr" eaLnBrk="0" hangingPunct="0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pPr lvl="1" algn="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ПОРЯДОК САНКЦИОНИРОВАНИЯ РАСХОДОВ </a:t>
            </a:r>
            <a:endParaRPr lang="ru-RU" sz="1300" cap="all" spc="-63" dirty="0" smtClean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lvl="1" algn="r"/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ПРИ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КАЗНАЧЕЙСКОМ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СОПРОВОЖДЕНИИ</a:t>
            </a:r>
            <a:endParaRPr lang="ru-RU" sz="13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73673"/>
            <a:ext cx="32766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Сведения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утверждаются </a:t>
            </a:r>
            <a:r>
              <a:rPr lang="ru-RU" sz="800" b="1" i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800" b="1" i="1" dirty="0">
                <a:solidFill>
                  <a:schemeClr val="accent1">
                    <a:lumMod val="50000"/>
                  </a:schemeClr>
                </a:solidFill>
              </a:rPr>
              <a:t>электронном виде или при отсутствии технической возможности на бумажном </a:t>
            </a:r>
            <a:r>
              <a:rPr lang="ru-RU" sz="800" b="1" i="1" dirty="0" smtClean="0">
                <a:solidFill>
                  <a:schemeClr val="accent1">
                    <a:lumMod val="50000"/>
                  </a:schemeClr>
                </a:solidFill>
              </a:rPr>
              <a:t>носителе</a:t>
            </a:r>
            <a:endParaRPr lang="ru-RU" sz="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693086"/>
            <a:ext cx="6172200" cy="4312731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914400" y="1200150"/>
            <a:ext cx="152400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438400" y="2470280"/>
            <a:ext cx="3429000" cy="338554"/>
          </a:xfrm>
          <a:prstGeom prst="rect">
            <a:avLst/>
          </a:prstGeom>
          <a:ln>
            <a:solidFill>
              <a:srgbClr val="11437F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Указывается укрупненный код в соответствии с графой 3 Перечня направлений расходования целевых средств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41412"/>
            <a:ext cx="5257800" cy="458143"/>
          </a:xfrm>
          <a:prstGeom prst="rect">
            <a:avLst/>
          </a:prstGeom>
          <a:noFill/>
          <a:extLst/>
        </p:spPr>
        <p:txBody>
          <a:bodyPr wrap="square" lIns="57471" tIns="28736" rIns="57471" bIns="28736">
            <a:spAutoFit/>
          </a:bodyPr>
          <a:lstStyle>
            <a:defPPr>
              <a:defRPr lang="ru-RU"/>
            </a:defPPr>
            <a:lvl1pPr algn="ctr" eaLnBrk="0" hangingPunct="0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pPr lvl="1" algn="r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ПОРЯДОК САНКЦИОНИРОВАНИЯ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РАСХОДОВ</a:t>
            </a:r>
          </a:p>
          <a:p>
            <a:pPr lvl="1" algn="r"/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ПРИ </a:t>
            </a:r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КАЗНАЧЕЙСКОМ </a:t>
            </a:r>
            <a:r>
              <a:rPr lang="ru-RU" sz="13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СОПРОВОЖДЕНИИ</a:t>
            </a:r>
            <a:endParaRPr lang="ru-RU" sz="13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81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14600" y="35233"/>
            <a:ext cx="4267875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ИСТОЧНИКИ ПОСТУПЛЕНИЙ ЦЕЛЕВЫХ СРЕДСТВ </a:t>
            </a:r>
            <a:r>
              <a:rPr lang="ru-RU" sz="1000" i="1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(приложение № 2 к Порядку № 301н)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614201"/>
              </p:ext>
            </p:extLst>
          </p:nvPr>
        </p:nvGraphicFramePr>
        <p:xfrm>
          <a:off x="304800" y="596900"/>
          <a:ext cx="6553200" cy="454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Документ" r:id="rId4" imgW="9658121" imgH="7007271" progId="Word.Document.12">
                  <p:embed/>
                </p:oleObj>
              </mc:Choice>
              <mc:Fallback>
                <p:oleObj name="Документ" r:id="rId4" imgW="9658121" imgH="70072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596900"/>
                        <a:ext cx="6553200" cy="454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0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90801" y="35233"/>
            <a:ext cx="4191674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3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НАПРАВЛЕНИЯ РАСХОДОВАНИЯ ЦЕЛЕВЫХ СРЕДСТВ </a:t>
            </a:r>
            <a:r>
              <a:rPr lang="ru-RU" sz="1000" i="1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(приложение № 3 к Порядку № 301н)</a:t>
            </a:r>
          </a:p>
          <a:p>
            <a:pPr algn="r" defTabSz="914400"/>
            <a:endParaRPr lang="ru-RU" sz="1300" cap="all" spc="-6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911741"/>
              </p:ext>
            </p:extLst>
          </p:nvPr>
        </p:nvGraphicFramePr>
        <p:xfrm>
          <a:off x="381000" y="590550"/>
          <a:ext cx="60960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Документ" r:id="rId4" imgW="9744517" imgH="7425310" progId="Word.Document.12">
                  <p:embed/>
                </p:oleObj>
              </mc:Choice>
              <mc:Fallback>
                <p:oleObj name="Документ" r:id="rId4" imgW="9744517" imgH="74253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0" y="590550"/>
                        <a:ext cx="6096000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871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44149" y="4007281"/>
            <a:ext cx="6769701" cy="441861"/>
          </a:xfrm>
          <a:prstGeom prst="rect">
            <a:avLst/>
          </a:prstGeom>
          <a:pattFill prst="trellis">
            <a:fgClr>
              <a:schemeClr val="accent4">
                <a:lumMod val="20000"/>
                <a:lumOff val="80000"/>
              </a:schemeClr>
            </a:fgClr>
            <a:bgClr>
              <a:schemeClr val="accent4">
                <a:lumMod val="20000"/>
                <a:lumOff val="80000"/>
              </a:schemeClr>
            </a:bgClr>
          </a:pattFill>
          <a:ln w="3175" cmpd="sng">
            <a:solidFill>
              <a:schemeClr val="bg2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8142" tIns="34251" rIns="0" bIns="34251" rtlCol="0" anchor="t" anchorCtr="0"/>
          <a:lstStyle/>
          <a:p>
            <a:pPr defTabSz="686156"/>
            <a:endParaRPr lang="ru-RU" sz="1069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7581" y="2102826"/>
            <a:ext cx="6765769" cy="1838571"/>
          </a:xfrm>
          <a:prstGeom prst="rect">
            <a:avLst/>
          </a:prstGeom>
          <a:pattFill prst="trellis">
            <a:fgClr>
              <a:srgbClr val="F2F7FC"/>
            </a:fgClr>
            <a:bgClr>
              <a:schemeClr val="bg1"/>
            </a:bgClr>
          </a:pattFill>
          <a:ln w="3175">
            <a:solidFill>
              <a:schemeClr val="bg2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8142" tIns="34251" rIns="0" bIns="34251" rtlCol="0" anchor="t" anchorCtr="0"/>
          <a:lstStyle/>
          <a:p>
            <a:pPr defTabSz="686156"/>
            <a:endParaRPr lang="ru-RU" sz="1069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36981" y="2215937"/>
            <a:ext cx="868186" cy="20309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 ТОФК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7581" y="1261102"/>
            <a:ext cx="6765769" cy="780884"/>
          </a:xfrm>
          <a:prstGeom prst="rect">
            <a:avLst/>
          </a:prstGeom>
          <a:pattFill prst="trellis">
            <a:fgClr>
              <a:srgbClr val="F2F7FC"/>
            </a:fgClr>
            <a:bgClr>
              <a:schemeClr val="accent6">
                <a:lumMod val="20000"/>
                <a:lumOff val="80000"/>
              </a:schemeClr>
            </a:bgClr>
          </a:pattFill>
          <a:ln w="3175">
            <a:solidFill>
              <a:schemeClr val="bg2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08142" tIns="34251" rIns="0" bIns="34251" rtlCol="0" anchor="t" anchorCtr="0"/>
          <a:lstStyle/>
          <a:p>
            <a:pPr defTabSz="686156"/>
            <a:endParaRPr lang="ru-RU" sz="1069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129041" y="3118301"/>
            <a:ext cx="567631" cy="147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469" tIns="26234" rIns="52469" bIns="26234" rtlCol="0" anchor="ctr"/>
          <a:lstStyle/>
          <a:p>
            <a:pPr algn="ctr"/>
            <a:endParaRPr lang="ru-RU" sz="563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3694339" y="1963129"/>
            <a:ext cx="571500" cy="1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469" tIns="26234" rIns="52469" bIns="26234" rtlCol="0" anchor="ctr"/>
          <a:lstStyle/>
          <a:p>
            <a:pPr algn="ctr"/>
            <a:endParaRPr lang="ru-RU" sz="4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06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43033" y="2804436"/>
            <a:ext cx="410758" cy="3058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 КС</a:t>
            </a:r>
          </a:p>
        </p:txBody>
      </p:sp>
      <p:sp>
        <p:nvSpPr>
          <p:cNvPr id="49" name="TextBox 101"/>
          <p:cNvSpPr txBox="1">
            <a:spLocks noChangeArrowheads="1"/>
          </p:cNvSpPr>
          <p:nvPr/>
        </p:nvSpPr>
        <p:spPr bwMode="auto">
          <a:xfrm>
            <a:off x="1143000" y="-19050"/>
            <a:ext cx="5211203" cy="59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719" tIns="21859" rIns="43719" bIns="2185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СХЕМА ВЗАИМОДЕЙСТВИЯ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ТОФК И КЛИЕНТОВ ПРИ ОСУЩЕСТВЛЕНИИ ОПЕРАЦИЙ НА «ЕДИНЫХ» ЛИЦЕВЫХ СЧЕТАХ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646477" y="1038283"/>
            <a:ext cx="5572911" cy="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9" name="Полилиния 68"/>
          <p:cNvSpPr/>
          <p:nvPr/>
        </p:nvSpPr>
        <p:spPr>
          <a:xfrm>
            <a:off x="14649" y="1349388"/>
            <a:ext cx="924956" cy="22153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КЛИЕНТА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4759848" y="1382681"/>
            <a:ext cx="578322" cy="5376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8093">
              <a:lnSpc>
                <a:spcPct val="90000"/>
              </a:lnSpc>
            </a:pPr>
            <a:r>
              <a:rPr lang="ru-RU" sz="67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</a:t>
            </a:r>
          </a:p>
          <a:p>
            <a:pPr algn="ctr" defTabSz="408093">
              <a:lnSpc>
                <a:spcPct val="90000"/>
              </a:lnSpc>
            </a:pPr>
            <a:r>
              <a:rPr lang="ru-RU" sz="67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лицевого счета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934029" y="1376903"/>
            <a:ext cx="2830701" cy="547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08093">
              <a:lnSpc>
                <a:spcPct val="90000"/>
              </a:lnSpc>
            </a:pPr>
            <a:r>
              <a:rPr lang="ru-RU" sz="73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ФОРМИРУЕТ:</a:t>
            </a:r>
          </a:p>
          <a:p>
            <a:pPr marL="96441" indent="-96441" algn="just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73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целевыми средствами</a:t>
            </a:r>
          </a:p>
          <a:p>
            <a:pPr marL="96441" indent="-96441" algn="just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73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документы</a:t>
            </a:r>
          </a:p>
          <a:p>
            <a:pPr marL="96441" indent="-96441" algn="just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73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 клиента   </a:t>
            </a:r>
          </a:p>
        </p:txBody>
      </p:sp>
      <p:sp>
        <p:nvSpPr>
          <p:cNvPr id="90" name="Полилиния 89"/>
          <p:cNvSpPr/>
          <p:nvPr/>
        </p:nvSpPr>
        <p:spPr>
          <a:xfrm>
            <a:off x="2953466" y="2211825"/>
            <a:ext cx="802068" cy="7262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endParaRPr lang="ru-RU" sz="619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санкционирование операций на лицевых счетах</a:t>
            </a:r>
          </a:p>
          <a:p>
            <a:pPr algn="ctr" defTabSz="408093">
              <a:lnSpc>
                <a:spcPct val="90000"/>
              </a:lnSpc>
            </a:pPr>
            <a:endParaRPr lang="ru-RU" sz="619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олилиния 100"/>
          <p:cNvSpPr/>
          <p:nvPr/>
        </p:nvSpPr>
        <p:spPr>
          <a:xfrm>
            <a:off x="923632" y="2207106"/>
            <a:ext cx="1825579" cy="73101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t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ПРОВЕРЯЕТ  ПОСТУПИВШИЕ ЧЕРЕЗ ЛИЧНЫЙ </a:t>
            </a:r>
          </a:p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КЛИЕНТА ДОКУМЕНТЫ:</a:t>
            </a:r>
          </a:p>
          <a:p>
            <a:pPr marL="96441" indent="-96441" algn="just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19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целевыми средствами</a:t>
            </a:r>
          </a:p>
          <a:p>
            <a:pPr marL="96441" indent="-96441" algn="just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19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документы</a:t>
            </a:r>
          </a:p>
          <a:p>
            <a:pPr marL="96441" indent="-96441" algn="just" defTabSz="40809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619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 клиента   </a:t>
            </a:r>
          </a:p>
          <a:p>
            <a:pPr algn="ctr" defTabSz="408093">
              <a:lnSpc>
                <a:spcPct val="90000"/>
              </a:lnSpc>
            </a:pPr>
            <a:endParaRPr lang="ru-RU" sz="73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08093">
              <a:lnSpc>
                <a:spcPct val="90000"/>
              </a:lnSpc>
            </a:pPr>
            <a:endParaRPr lang="ru-RU" sz="338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105922" y="3593881"/>
            <a:ext cx="284981" cy="26587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defTabSz="408093">
              <a:lnSpc>
                <a:spcPct val="90000"/>
              </a:lnSpc>
            </a:pPr>
            <a:r>
              <a:rPr lang="ru-RU" sz="619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ПУДС</a:t>
            </a:r>
          </a:p>
        </p:txBody>
      </p:sp>
      <p:sp>
        <p:nvSpPr>
          <p:cNvPr id="114" name="Полилиния 113"/>
          <p:cNvSpPr/>
          <p:nvPr/>
        </p:nvSpPr>
        <p:spPr>
          <a:xfrm>
            <a:off x="3895223" y="2215936"/>
            <a:ext cx="734765" cy="72218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Запрос на выяснение принадлежности платежа</a:t>
            </a:r>
          </a:p>
        </p:txBody>
      </p:sp>
      <p:cxnSp>
        <p:nvCxnSpPr>
          <p:cNvPr id="123" name="Прямая со стрелкой 122"/>
          <p:cNvCxnSpPr/>
          <p:nvPr/>
        </p:nvCxnSpPr>
        <p:spPr>
          <a:xfrm flipV="1">
            <a:off x="4208813" y="2938118"/>
            <a:ext cx="0" cy="506228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олилиния 115"/>
          <p:cNvSpPr/>
          <p:nvPr/>
        </p:nvSpPr>
        <p:spPr>
          <a:xfrm>
            <a:off x="3953366" y="3185015"/>
            <a:ext cx="1437442" cy="51906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Обрабатывает банковскую выписку, в т.ч. </a:t>
            </a:r>
            <a:r>
              <a:rPr lang="ru-RU" sz="619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невыясненные </a:t>
            </a: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</a:t>
            </a: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3764729" y="4260005"/>
            <a:ext cx="185146" cy="1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олилиния 98"/>
          <p:cNvSpPr/>
          <p:nvPr/>
        </p:nvSpPr>
        <p:spPr>
          <a:xfrm>
            <a:off x="4768641" y="2209465"/>
            <a:ext cx="578323" cy="7262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</a:t>
            </a:r>
          </a:p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лицевого счета</a:t>
            </a:r>
          </a:p>
        </p:txBody>
      </p:sp>
      <p:cxnSp>
        <p:nvCxnSpPr>
          <p:cNvPr id="61" name="Прямая со стрелкой 60"/>
          <p:cNvCxnSpPr/>
          <p:nvPr/>
        </p:nvCxnSpPr>
        <p:spPr>
          <a:xfrm flipV="1">
            <a:off x="4393888" y="3704083"/>
            <a:ext cx="0" cy="372207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олилиния 51"/>
          <p:cNvSpPr/>
          <p:nvPr/>
        </p:nvSpPr>
        <p:spPr>
          <a:xfrm>
            <a:off x="2558895" y="1043002"/>
            <a:ext cx="1770329" cy="13080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75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ДОКУМЕНТООБОРОТ</a:t>
            </a:r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2346117" y="1957851"/>
            <a:ext cx="0" cy="24925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928812" y="590550"/>
            <a:ext cx="51535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ru-RU" altLang="ru-RU" sz="12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на уровне бюджета субъекта Российской Федерации (муниципального образования)</a:t>
            </a:r>
          </a:p>
          <a:p>
            <a:pPr algn="ctr"/>
            <a:endParaRPr lang="ru-RU" alt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034" y="1591804"/>
            <a:ext cx="859565" cy="36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91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ГИИС «Электронный бюджет»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2962661" y="3173069"/>
            <a:ext cx="802068" cy="51906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реестр платежных поручений для передачи в банк 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3335529" y="2938119"/>
            <a:ext cx="983" cy="203959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05922" y="4103869"/>
            <a:ext cx="284981" cy="20309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b="1" dirty="0">
                <a:solidFill>
                  <a:srgbClr val="3968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2948387" y="4076291"/>
            <a:ext cx="816342" cy="32298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Обрабатывает реестр платежных поручений 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2749211" y="2560705"/>
            <a:ext cx="199176" cy="1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73671" y="3118300"/>
            <a:ext cx="6423001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3335529" y="3692137"/>
            <a:ext cx="551" cy="339333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олилиния 55"/>
          <p:cNvSpPr/>
          <p:nvPr/>
        </p:nvSpPr>
        <p:spPr>
          <a:xfrm>
            <a:off x="3980090" y="4076290"/>
            <a:ext cx="816342" cy="32298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 банковскую выписку</a:t>
            </a:r>
          </a:p>
        </p:txBody>
      </p:sp>
      <p:cxnSp>
        <p:nvCxnSpPr>
          <p:cNvPr id="57" name="Прямая со стрелкой 56"/>
          <p:cNvCxnSpPr/>
          <p:nvPr/>
        </p:nvCxnSpPr>
        <p:spPr>
          <a:xfrm flipV="1">
            <a:off x="5057801" y="2941976"/>
            <a:ext cx="0" cy="24925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олилиния 61"/>
          <p:cNvSpPr/>
          <p:nvPr/>
        </p:nvSpPr>
        <p:spPr>
          <a:xfrm>
            <a:off x="5646548" y="3191232"/>
            <a:ext cx="802068" cy="51906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проводки по документам  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43962" y="2102826"/>
            <a:ext cx="21166" cy="183857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олилиния 65"/>
          <p:cNvSpPr/>
          <p:nvPr/>
        </p:nvSpPr>
        <p:spPr>
          <a:xfrm>
            <a:off x="6505957" y="3616208"/>
            <a:ext cx="284981" cy="26587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defTabSz="408093">
              <a:lnSpc>
                <a:spcPct val="90000"/>
              </a:lnSpc>
            </a:pPr>
            <a:r>
              <a:rPr lang="ru-RU" sz="619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ПУиО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398492" y="3449648"/>
            <a:ext cx="225644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5049009" y="1963129"/>
            <a:ext cx="0" cy="24925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3890091" y="1388499"/>
            <a:ext cx="744396" cy="5376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8093">
              <a:lnSpc>
                <a:spcPct val="90000"/>
              </a:lnSpc>
            </a:pPr>
            <a:r>
              <a:rPr lang="ru-RU" sz="67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выяснение принадлежности платежа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 flipV="1">
            <a:off x="4208813" y="1957851"/>
            <a:ext cx="0" cy="24925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олилиния 71"/>
          <p:cNvSpPr/>
          <p:nvPr/>
        </p:nvSpPr>
        <p:spPr>
          <a:xfrm>
            <a:off x="6495840" y="2911440"/>
            <a:ext cx="284981" cy="26587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830" tIns="5830" rIns="5830" bIns="5830" numCol="1" spcCol="1296" anchor="ctr" anchorCtr="0">
            <a:noAutofit/>
          </a:bodyPr>
          <a:lstStyle/>
          <a:p>
            <a:pPr defTabSz="408093">
              <a:lnSpc>
                <a:spcPct val="90000"/>
              </a:lnSpc>
            </a:pPr>
            <a:r>
              <a:rPr lang="ru-RU" sz="619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ПИАО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5518282" y="2223655"/>
            <a:ext cx="1181994" cy="7121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rgbClr val="FBDFF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40500" tIns="20250" rIns="40500" bIns="20250" numCol="1" spcCol="1296" anchor="ctr" anchorCtr="0">
            <a:noAutofit/>
          </a:bodyPr>
          <a:lstStyle/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Просматривает  реестр контрактов, реестр кооперации, реестр платежей</a:t>
            </a:r>
          </a:p>
          <a:p>
            <a:pPr algn="ctr" defTabSz="408093">
              <a:lnSpc>
                <a:spcPct val="90000"/>
              </a:lnSpc>
            </a:pPr>
            <a:endParaRPr lang="ru-RU" sz="619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08093">
              <a:lnSpc>
                <a:spcPct val="90000"/>
              </a:lnSpc>
            </a:pPr>
            <a:r>
              <a:rPr lang="ru-RU" sz="619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агрегированную информацию по цепочке кооперации по заданным параметрам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3764729" y="1671637"/>
            <a:ext cx="125362" cy="4994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205132" y="4857750"/>
            <a:ext cx="1577341" cy="20159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8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1302869" y="133350"/>
            <a:ext cx="5487075" cy="33855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ctr">
              <a:defRPr sz="2893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 defTabSz="914400"/>
            <a:r>
              <a:rPr lang="ru-RU" sz="1100" b="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ПОРЯДОК НАПРАВЛЕНИЯ ОБРАЩЕНИЙ ВЫСШИХ ИСПОЛНИТЕЛЬНЫХ ОРГАНОВ  ГОСУДАРСТВЕННОЙ ВЛАСТИ СУБЪЕКТОВ РФ (МЕСТНЫХ АДМИНИСТРАЦИЙ)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590550"/>
            <a:ext cx="61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ИЗМЕНЕНИЯ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</a:rPr>
              <a:t>, которые вносятся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в Порядок направления обращений высших исполнительных органов государственной власти субъектов Российской Федерации (местных администраций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</a:rPr>
              <a:t>), утвержденный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приказом Министерства финансов Российской Федерации от 31 марта 2020 г. № 50н</a:t>
            </a:r>
          </a:p>
          <a:p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1682" y="1657350"/>
            <a:ext cx="58584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/>
              <a:t>4. В </a:t>
            </a:r>
            <a:r>
              <a:rPr lang="ru-RU" sz="1000" dirty="0" smtClean="0"/>
              <a:t>обращении </a:t>
            </a:r>
            <a:r>
              <a:rPr lang="ru-RU" sz="1000" dirty="0"/>
              <a:t>указываются подлежащие передаче (прекращению осуществления) функции финансового органа субъекта Российской Федерации (финансового органа муниципального образования, органа управления государственным внебюджетным фондом), </a:t>
            </a:r>
            <a:r>
              <a:rPr lang="ru-RU" sz="1000" dirty="0" smtClean="0"/>
              <a:t>связанные:</a:t>
            </a:r>
            <a:endParaRPr lang="ru-RU" sz="1000" dirty="0"/>
          </a:p>
          <a:p>
            <a:pPr algn="just"/>
            <a:endParaRPr lang="ru-RU" sz="1000" dirty="0"/>
          </a:p>
          <a:p>
            <a:pPr algn="just"/>
            <a:r>
              <a:rPr lang="ru-RU" sz="1000" dirty="0" smtClean="0"/>
              <a:t>«е) с </a:t>
            </a:r>
            <a:r>
              <a:rPr lang="ru-RU" sz="1000" dirty="0"/>
              <a:t>открытием и ведением лицевых счетов, предназначенных для учета операций со средствами участников казначейского сопровождения, и санкционированием операций по расходам участников казначейского сопровождения, источником финансового обеспечения которых являются средства бюджета субъекта Российской Федерации (местного бюджета</a:t>
            </a:r>
            <a:r>
              <a:rPr lang="ru-RU" sz="1000" dirty="0" smtClean="0"/>
              <a:t>)».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9610" y="1212268"/>
            <a:ext cx="4549590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1000" b="1" dirty="0"/>
              <a:t>Пункт 4 Приказа № 50н дополняется новым подпунктом «е»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9610" y="3087529"/>
            <a:ext cx="3715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</a:rPr>
              <a:t>Пункт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5 Приказа № 50н излагается в новой редакции: </a:t>
            </a:r>
            <a:endParaRPr lang="ru-RU" sz="1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4212" y="3384887"/>
            <a:ext cx="58584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/>
              <a:t>«</a:t>
            </a:r>
            <a:r>
              <a:rPr lang="ru-RU" sz="1000" dirty="0"/>
              <a:t>5. В случае направления высшим исполнительным органом государственной власти субъекта Российской Федерации (местной администрацией), </a:t>
            </a:r>
            <a:r>
              <a:rPr lang="ru-RU" sz="1000" dirty="0" smtClean="0"/>
              <a:t>обращения </a:t>
            </a:r>
            <a:r>
              <a:rPr lang="ru-RU" sz="1000" dirty="0"/>
              <a:t>о передаче (прекращении осуществления) функций финансового органа субъекта Российской Федерации (муниципального образования</a:t>
            </a:r>
            <a:r>
              <a:rPr lang="ru-RU" sz="1000" dirty="0" smtClean="0"/>
              <a:t>), обращение </a:t>
            </a:r>
            <a:r>
              <a:rPr lang="ru-RU" sz="1000" dirty="0"/>
              <a:t>должно содержать функции, предусмотренные подпунктами «а» - «е», либо подпунктами «а» - «д», либо подпунктом «е» </a:t>
            </a:r>
            <a:r>
              <a:rPr lang="ru-RU" sz="1000" dirty="0" smtClean="0"/>
              <a:t>пункта </a:t>
            </a:r>
            <a:r>
              <a:rPr lang="ru-RU" sz="1000" dirty="0"/>
              <a:t>4 настоящего Порядка</a:t>
            </a:r>
            <a:r>
              <a:rPr lang="ru-RU" sz="1000" dirty="0" smtClean="0"/>
              <a:t>.»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9127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352550"/>
            <a:ext cx="2514600" cy="58477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Высший исполнительный орган государственной власти субъекта Российской Федерации, местная администрация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800" y="1352549"/>
            <a:ext cx="2133600" cy="58477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8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Территориальный орган </a:t>
            </a:r>
            <a:r>
              <a:rPr lang="ru-RU" dirty="0"/>
              <a:t>Федерального казначейства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1302869" y="41761"/>
            <a:ext cx="5487075" cy="33855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ctr">
              <a:defRPr sz="2893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 defTabSz="914400"/>
            <a:r>
              <a:rPr lang="ru-RU" sz="1100" b="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ПОРЯДОК НАПРАВЛЕНИЯ ОБРАЩЕНИЙ ВЫСШИХ ИСПОЛНИТЕЛЬНЫХ ОРГАНОВ  ГОСУДАРСТВЕННОЙ ВЛАСТИ СУБЪЕКТОВ РФ (МЕСТНЫХ АДМИНИСТРАЦИЙ)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819400" y="1577789"/>
            <a:ext cx="1600200" cy="0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95600" y="819150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ОБРАЩЕНИЕ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1958789"/>
            <a:ext cx="2514600" cy="21336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700" dirty="0">
                <a:solidFill>
                  <a:schemeClr val="tx1"/>
                </a:solidFill>
              </a:rPr>
              <a:t>письменное обращение о передаче (прекращении осуществления) отдельных функций финансового органа субъекта </a:t>
            </a:r>
            <a:r>
              <a:rPr lang="ru-RU" sz="700" dirty="0" smtClean="0">
                <a:solidFill>
                  <a:schemeClr val="tx1"/>
                </a:solidFill>
              </a:rPr>
              <a:t>РФ, </a:t>
            </a:r>
            <a:r>
              <a:rPr lang="ru-RU" sz="700" dirty="0">
                <a:solidFill>
                  <a:schemeClr val="tx1"/>
                </a:solidFill>
              </a:rPr>
              <a:t>финансового органа муниципального </a:t>
            </a:r>
            <a:r>
              <a:rPr lang="ru-RU" sz="700" dirty="0" smtClean="0">
                <a:solidFill>
                  <a:schemeClr val="tx1"/>
                </a:solidFill>
              </a:rPr>
              <a:t>образования оформляется </a:t>
            </a:r>
            <a:r>
              <a:rPr lang="ru-RU" sz="700" dirty="0">
                <a:solidFill>
                  <a:schemeClr val="tx1"/>
                </a:solidFill>
              </a:rPr>
              <a:t>на </a:t>
            </a:r>
            <a:r>
              <a:rPr lang="ru-RU" sz="700" b="1" dirty="0">
                <a:solidFill>
                  <a:schemeClr val="tx1"/>
                </a:solidFill>
              </a:rPr>
              <a:t>официальном бланке </a:t>
            </a:r>
            <a:r>
              <a:rPr lang="ru-RU" sz="700" dirty="0" smtClean="0">
                <a:solidFill>
                  <a:schemeClr val="tx1"/>
                </a:solidFill>
              </a:rPr>
              <a:t>и должно содержать следующую информацию: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</a:rPr>
              <a:t>наименование </a:t>
            </a:r>
            <a:r>
              <a:rPr lang="ru-RU" sz="700" dirty="0">
                <a:solidFill>
                  <a:schemeClr val="tx1"/>
                </a:solidFill>
              </a:rPr>
              <a:t>субъекта </a:t>
            </a:r>
            <a:r>
              <a:rPr lang="ru-RU" sz="700" dirty="0" smtClean="0">
                <a:solidFill>
                  <a:schemeClr val="tx1"/>
                </a:solidFill>
              </a:rPr>
              <a:t>РФ (МО);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</a:rPr>
              <a:t>наименование </a:t>
            </a:r>
            <a:r>
              <a:rPr lang="ru-RU" sz="700" dirty="0">
                <a:solidFill>
                  <a:schemeClr val="tx1"/>
                </a:solidFill>
              </a:rPr>
              <a:t>бюджета субъекта </a:t>
            </a:r>
            <a:r>
              <a:rPr lang="ru-RU" sz="700" dirty="0" smtClean="0">
                <a:solidFill>
                  <a:schemeClr val="tx1"/>
                </a:solidFill>
              </a:rPr>
              <a:t>РФ </a:t>
            </a:r>
            <a:r>
              <a:rPr lang="ru-RU" sz="700" dirty="0">
                <a:solidFill>
                  <a:schemeClr val="tx1"/>
                </a:solidFill>
              </a:rPr>
              <a:t>(местного </a:t>
            </a:r>
            <a:r>
              <a:rPr lang="ru-RU" sz="700" dirty="0" smtClean="0">
                <a:solidFill>
                  <a:schemeClr val="tx1"/>
                </a:solidFill>
              </a:rPr>
              <a:t>бюджета);</a:t>
            </a:r>
            <a:endParaRPr lang="ru-RU" sz="7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</a:rPr>
              <a:t>наименование </a:t>
            </a:r>
            <a:r>
              <a:rPr lang="ru-RU" sz="700" dirty="0">
                <a:solidFill>
                  <a:schemeClr val="tx1"/>
                </a:solidFill>
              </a:rPr>
              <a:t>финансового органа </a:t>
            </a:r>
            <a:r>
              <a:rPr lang="ru-RU" sz="700" dirty="0" smtClean="0">
                <a:solidFill>
                  <a:schemeClr val="tx1"/>
                </a:solidFill>
              </a:rPr>
              <a:t>субъекта РФ (</a:t>
            </a:r>
            <a:r>
              <a:rPr lang="ru-RU" sz="700" dirty="0">
                <a:solidFill>
                  <a:schemeClr val="tx1"/>
                </a:solidFill>
              </a:rPr>
              <a:t>финансового органа </a:t>
            </a:r>
            <a:r>
              <a:rPr lang="ru-RU" sz="700" dirty="0" smtClean="0">
                <a:solidFill>
                  <a:schemeClr val="tx1"/>
                </a:solidFill>
              </a:rPr>
              <a:t>МО);</a:t>
            </a:r>
            <a:endParaRPr lang="ru-RU" sz="7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</a:rPr>
              <a:t>перечень </a:t>
            </a:r>
            <a:r>
              <a:rPr lang="ru-RU" sz="700" dirty="0">
                <a:solidFill>
                  <a:schemeClr val="tx1"/>
                </a:solidFill>
              </a:rPr>
              <a:t>отдельных функций финансового </a:t>
            </a:r>
            <a:r>
              <a:rPr lang="ru-RU" sz="700" dirty="0" smtClean="0">
                <a:solidFill>
                  <a:schemeClr val="tx1"/>
                </a:solidFill>
              </a:rPr>
              <a:t>органа, которые </a:t>
            </a:r>
            <a:r>
              <a:rPr lang="ru-RU" sz="700" dirty="0">
                <a:solidFill>
                  <a:schemeClr val="tx1"/>
                </a:solidFill>
              </a:rPr>
              <a:t>передаются </a:t>
            </a:r>
            <a:r>
              <a:rPr lang="ru-RU" sz="700" dirty="0" smtClean="0">
                <a:solidFill>
                  <a:schemeClr val="tx1"/>
                </a:solidFill>
              </a:rPr>
              <a:t>ТОФК </a:t>
            </a:r>
            <a:r>
              <a:rPr lang="ru-RU" sz="700" dirty="0">
                <a:solidFill>
                  <a:schemeClr val="tx1"/>
                </a:solidFill>
              </a:rPr>
              <a:t>(отдельных функций, осуществление которых прекращается</a:t>
            </a:r>
            <a:r>
              <a:rPr lang="ru-RU" sz="700" dirty="0" smtClean="0">
                <a:solidFill>
                  <a:schemeClr val="tx1"/>
                </a:solidFill>
              </a:rPr>
              <a:t>). </a:t>
            </a:r>
          </a:p>
          <a:p>
            <a:r>
              <a:rPr lang="ru-RU" sz="700" b="1" dirty="0">
                <a:solidFill>
                  <a:schemeClr val="tx1"/>
                </a:solidFill>
              </a:rPr>
              <a:t> </a:t>
            </a:r>
            <a:r>
              <a:rPr lang="ru-RU" sz="700" b="1" dirty="0" smtClean="0">
                <a:solidFill>
                  <a:schemeClr val="tx1"/>
                </a:solidFill>
              </a:rPr>
              <a:t>      В случае передачи функции по казначейскому сопровождению указывается подпункт «е» пункта 4 Приказа № 50н .</a:t>
            </a:r>
            <a:endParaRPr lang="ru-RU" sz="7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700" dirty="0" smtClean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1"/>
              </a:solidFill>
            </a:endParaRPr>
          </a:p>
          <a:p>
            <a:pPr algn="ctr"/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75535" y="1149804"/>
            <a:ext cx="1219200" cy="35178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>
                <a:solidFill>
                  <a:srgbClr val="FF0000"/>
                </a:solidFill>
              </a:rPr>
              <a:t>не позднее, чем за 3 месяца до даты передачи (прекращения осуществления) отдельных функций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495800" y="1958789"/>
            <a:ext cx="2133600" cy="21336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700" dirty="0">
                <a:solidFill>
                  <a:schemeClr val="tx1"/>
                </a:solidFill>
              </a:rPr>
              <a:t>проверяет Обращение на соответствие требованиям Порядка № 50н и направляет </a:t>
            </a:r>
            <a:r>
              <a:rPr lang="ru-RU" sz="700" b="1" dirty="0">
                <a:solidFill>
                  <a:schemeClr val="tx1"/>
                </a:solidFill>
              </a:rPr>
              <a:t>информацию</a:t>
            </a:r>
            <a:r>
              <a:rPr lang="ru-RU" sz="700" dirty="0">
                <a:solidFill>
                  <a:schemeClr val="tx1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</a:rPr>
              <a:t>о </a:t>
            </a:r>
            <a:r>
              <a:rPr lang="ru-RU" sz="700" dirty="0">
                <a:solidFill>
                  <a:schemeClr val="tx1"/>
                </a:solidFill>
              </a:rPr>
              <a:t>приеме к исполнению (прекращении исполнения) отдельных функций;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</a:rPr>
              <a:t>об </a:t>
            </a:r>
            <a:r>
              <a:rPr lang="ru-RU" sz="700" dirty="0">
                <a:solidFill>
                  <a:schemeClr val="tx1"/>
                </a:solidFill>
              </a:rPr>
              <a:t>отказе в приеме к исполнению (прекращении исполнения) функций, в случае несоответствия Обращения требованиям, установленным пунктами 2 - 7.1 </a:t>
            </a:r>
            <a:r>
              <a:rPr lang="ru-RU" sz="700" dirty="0" smtClean="0">
                <a:solidFill>
                  <a:schemeClr val="tx1"/>
                </a:solidFill>
              </a:rPr>
              <a:t>Приказа № 50н, </a:t>
            </a:r>
            <a:r>
              <a:rPr lang="ru-RU" sz="700" dirty="0">
                <a:solidFill>
                  <a:schemeClr val="tx1"/>
                </a:solidFill>
              </a:rPr>
              <a:t>с указанием причин отказа.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2819400" y="1730189"/>
            <a:ext cx="1600200" cy="0"/>
          </a:xfrm>
          <a:prstGeom prst="straightConnector1">
            <a:avLst/>
          </a:prstGeom>
          <a:ln w="63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21746" y="1817417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ИНФОРМАЦИЯ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984500" y="2067564"/>
            <a:ext cx="1219200" cy="35178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>
                <a:solidFill>
                  <a:srgbClr val="FF0000"/>
                </a:solidFill>
              </a:rPr>
              <a:t>не </a:t>
            </a:r>
            <a:r>
              <a:rPr lang="ru-RU" sz="600" dirty="0" smtClean="0">
                <a:solidFill>
                  <a:srgbClr val="FF0000"/>
                </a:solidFill>
              </a:rPr>
              <a:t>позднее 10 рабочих дней со дня поступления Обращения </a:t>
            </a:r>
            <a:endParaRPr lang="ru-RU" sz="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0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4916696"/>
            <a:ext cx="229273" cy="153888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z="1000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 sz="1000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90801" y="35233"/>
            <a:ext cx="4191674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ИНФРАСТРУКТУРНЫЕ ПРОЕКТЫ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650" y="618600"/>
            <a:ext cx="663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 smtClean="0"/>
              <a:t>Правила отбора </a:t>
            </a:r>
            <a:r>
              <a:rPr lang="ru-RU" sz="800" b="1" dirty="0"/>
              <a:t>инфраструктурных </a:t>
            </a:r>
            <a:r>
              <a:rPr lang="ru-RU" sz="800" b="1" dirty="0" smtClean="0"/>
              <a:t>проектов, источником финансового обеспечения расходов на реализацию которых являются бюджетные кредиты из федерального бюджета бюджетам субъектов Российской </a:t>
            </a:r>
            <a:r>
              <a:rPr lang="ru-RU" sz="800" b="1" dirty="0"/>
              <a:t>Федерации на финансовое обеспечение </a:t>
            </a:r>
            <a:r>
              <a:rPr lang="ru-RU" sz="800" b="1" dirty="0" smtClean="0"/>
              <a:t>реализации инфраструктурных проектов утверждены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ПОСТАНОВЛЕНИЕМ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ПРАВИТЕЛЬСТВА </a:t>
            </a:r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РОССИЙСКОЙ ФЕДЕРАЦИИ от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14.07.2021 № 1189 </a:t>
            </a:r>
            <a:endParaRPr lang="ru-RU" sz="8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250" y="1212105"/>
            <a:ext cx="6584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ИНФРАСТРУКТУРНЫЙ ПРОЕКТ - </a:t>
            </a:r>
            <a:r>
              <a:rPr lang="ru-RU" sz="800" dirty="0" smtClean="0"/>
              <a:t>ограниченный </a:t>
            </a:r>
            <a:r>
              <a:rPr lang="ru-RU" sz="800" dirty="0"/>
              <a:t>по времени и ресурсам комплекс мероприятий, направленных на создание, реконструкцию и последующую эксплуатацию объектов инфраструктуры либо на осуществление инвестиций в общественный транспорт. </a:t>
            </a:r>
            <a:endParaRPr lang="ru-RU" sz="800" dirty="0" smtClean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060827"/>
              </p:ext>
            </p:extLst>
          </p:nvPr>
        </p:nvGraphicFramePr>
        <p:xfrm>
          <a:off x="95250" y="1872376"/>
          <a:ext cx="6642100" cy="2534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8149"/>
                <a:gridCol w="3200400"/>
                <a:gridCol w="3003551"/>
              </a:tblGrid>
              <a:tr h="250130">
                <a:tc rowSpan="6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ИНФРАСТРУКТУРНЫЙ ПРОЕКТ </a:t>
                      </a:r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vert="vert27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/>
                        <a:t>проектирование, строительство, реконструкция, техническое перевооружение, капитальный ремонт объектов транспортной, инженерной, коммунальной, социальной, туристской инфраструктур, объектов инфраструктуры индустриальных (промышленных) парков, промышленных технопарков, особых экономических зон,</a:t>
                      </a:r>
                      <a:r>
                        <a:rPr lang="ru-RU" sz="7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территорий опережающего социально-экономического развития, инновационных научно-технологических центров, а также объектов инфраструктуры, необходимых для создания и использования объектов недвижимости жилищного фонда;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товаров, работ, услуг для обеспечения государственных нужд;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осуществление бюджетных инвестиций в объекты капитального строительства государственной собственности;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финансирование государственного участия в рамках концессионных соглашений и соглашений о государственно-частном партнерстве (муниципально-частном партнерстве);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уплата лизинговых платежей по договору финансовой аренды (лизинга) подвижного состава городского транспорта общего пользования, предусматривающему переход в собственность лизингополучателя указанного подвижного состава;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/>
                        <a:t>приобретение подвижного состава городского транспорта общего пользования</a:t>
                      </a:r>
                    </a:p>
                    <a:p>
                      <a:endParaRPr lang="ru-RU" sz="7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межбюджетных трансфертов, имеющих целевое назначение, местным бюджетам из бюджета субъекта Российской Федерации в целях софинансирования расходных обязательств муниципальных образований при реализации мероприятий по направлениям использования; </a:t>
                      </a:r>
                      <a:endParaRPr lang="ru-RU" sz="70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/>
                        <a:t>технологическое присоединение к сетям инженерно-технического обеспечения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/>
                        <a:t>в иных формах в соответствии с бюджетным законодательством Российской Федерации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74751" y="1687710"/>
            <a:ext cx="266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i="1" dirty="0" smtClean="0"/>
              <a:t>Направления использования</a:t>
            </a:r>
            <a:endParaRPr lang="ru-RU" sz="8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32250" y="1680120"/>
            <a:ext cx="27819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i="1" dirty="0" smtClean="0"/>
              <a:t>Формы использования</a:t>
            </a:r>
            <a:endParaRPr lang="ru-RU" sz="8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35286" y="4400550"/>
            <a:ext cx="61655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700" u="sng" dirty="0" smtClean="0">
                <a:solidFill>
                  <a:schemeClr val="accent1">
                    <a:lumMod val="50000"/>
                  </a:schemeClr>
                </a:solidFill>
              </a:rPr>
              <a:t>Требование по отбору инфраструктурных проектов:</a:t>
            </a:r>
          </a:p>
          <a:p>
            <a:pPr algn="just"/>
            <a:endParaRPr lang="ru-RU" sz="700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700" dirty="0" smtClean="0">
                <a:solidFill>
                  <a:schemeClr val="accent1">
                    <a:lumMod val="50000"/>
                  </a:schemeClr>
                </a:solidFill>
              </a:rPr>
              <a:t>привлечение 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средств внебюджетных источников финансирования инфраструктурного проекта и (или) инвестиционных проектов, для обеспечения реализации которых реализуется (планируется реализовывать) инфраструктурный проект, в том числе в рамках комплексного развития территорий, </a:t>
            </a:r>
            <a:r>
              <a:rPr lang="ru-RU" sz="700" b="1" dirty="0">
                <a:solidFill>
                  <a:schemeClr val="accent1">
                    <a:lumMod val="50000"/>
                  </a:schemeClr>
                </a:solidFill>
              </a:rPr>
              <a:t>сумма которых составляет не менее объема финансирования инфраструктурного проекта за счет средств бюджетного </a:t>
            </a: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</a:rPr>
              <a:t>кредита</a:t>
            </a:r>
            <a:endParaRPr lang="ru-RU" sz="7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2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963" y="3290322"/>
            <a:ext cx="663007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/>
              <a:t>9. При казначейском сопровождении средств, источником финансового обеспечения которых являются средства бюджетного кредита,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операции по зачислению и списанию средств осуществляются и отражаются на лицевых счетах, открытых участникам казначейского сопровождения в установленном Федеральным казначейством порядке в территориальных органах Федерального казначейства</a:t>
            </a:r>
            <a:r>
              <a:rPr lang="ru-RU" sz="900" dirty="0" smtClean="0"/>
              <a:t>.</a:t>
            </a:r>
          </a:p>
          <a:p>
            <a:pPr algn="just"/>
            <a:endParaRPr lang="ru-RU" sz="900" dirty="0" smtClean="0"/>
          </a:p>
          <a:p>
            <a:pPr algn="just"/>
            <a:r>
              <a:rPr lang="ru-RU" sz="900" dirty="0"/>
              <a:t>10.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Федеральное казначейство </a:t>
            </a:r>
            <a:r>
              <a:rPr lang="ru-RU" sz="900" dirty="0"/>
              <a:t>в порядке, установленном Министерством финансов Российской Федерации,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осуществляет санкционирование операций, связанных с реализацией инфраструктурных проектов</a:t>
            </a:r>
            <a:r>
              <a:rPr lang="ru-RU" sz="900" dirty="0"/>
              <a:t>, источником финансового обеспечения которых являются средства бюджетного кредита.</a:t>
            </a:r>
          </a:p>
          <a:p>
            <a:pPr algn="just"/>
            <a:endParaRPr lang="ru-RU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113963" y="1212625"/>
            <a:ext cx="35436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Условия предоставления бюджетного кредита</a:t>
            </a:r>
            <a:endParaRPr lang="ru-RU" sz="1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012" y="1399807"/>
            <a:ext cx="661102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 smtClean="0"/>
              <a:t>…….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900" dirty="0" smtClean="0"/>
              <a:t>включение </a:t>
            </a:r>
            <a:r>
              <a:rPr lang="ru-RU" sz="900" dirty="0"/>
              <a:t>условия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об осуществлении Федеральным казначейством </a:t>
            </a:r>
            <a:r>
              <a:rPr lang="ru-RU" sz="900" dirty="0"/>
              <a:t>в соответствии с бюджетным законодательством Российской Федерации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казначейского сопровождения средств</a:t>
            </a:r>
            <a:r>
              <a:rPr lang="ru-RU" sz="900" dirty="0"/>
              <a:t>, источником финансового обеспечения которых являются средства бюджетного кредита, в соглашения о предоставлении из бюджета субъекта Российской Федерации субсидий юридическим лицам, в том числе бюджетным и автономным учреждениям, межбюджетных трансфертов, имеющих целевое назначение, местным бюджетам, соглашения о государственно-частном партнерстве, концессионные соглашения, государственные контракты (контракты, договоры) на поставку товаров, выполнение работ, оказание услуг</a:t>
            </a:r>
            <a:r>
              <a:rPr lang="ru-RU" sz="900" dirty="0" smtClean="0"/>
              <a:t>;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ru-RU" sz="900" dirty="0"/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900" dirty="0"/>
              <a:t>указание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аналитических кодов, формируемых Федеральным казначейством </a:t>
            </a:r>
            <a:r>
              <a:rPr lang="ru-RU" sz="900" dirty="0"/>
              <a:t>в порядке, установленном Министерством финансов Российской Федерации, в соглашениях и государственных контрактах (контрактах, договорах</a:t>
            </a:r>
            <a:r>
              <a:rPr lang="ru-RU" sz="900" dirty="0" smtClean="0"/>
              <a:t>), а также в распоряжениях о совершении казначейских платежей;</a:t>
            </a:r>
          </a:p>
          <a:p>
            <a:pPr algn="just"/>
            <a:r>
              <a:rPr lang="ru-RU" sz="900" dirty="0" smtClean="0"/>
              <a:t>…….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963" y="570815"/>
            <a:ext cx="66300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b="1" dirty="0" smtClean="0"/>
              <a:t>Правила предоставления, использования и возврата субъектами Российской Федерации бюджетных кредитов, полученных из федерального бюджета на финансовое обеспечение реализации инфраструктурных проектов утверждены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</a:rPr>
              <a:t>ПОСТАНОВЛЕНИЕМ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ПРАВИТЕЛЬСТВА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</a:rPr>
              <a:t>РОССИЙСКОЙ ФЕДЕРАЦИИ от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14.07.2021 № 1190 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90801" y="35233"/>
            <a:ext cx="4191674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БЮДЖЕТНЫЙ КРЕДИТ</a:t>
            </a:r>
          </a:p>
        </p:txBody>
      </p:sp>
    </p:spTree>
    <p:extLst>
      <p:ext uri="{BB962C8B-B14F-4D97-AF65-F5344CB8AC3E}">
        <p14:creationId xmlns:p14="http://schemas.microsoft.com/office/powerpoint/2010/main" val="360597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90801" y="35233"/>
            <a:ext cx="4191674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АНАЛИТИЧЕСКИЙ КОД ИНФРАСТРУКТУРНОГО ПРОЕКТА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5757"/>
            <a:ext cx="636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ХХ         ХХ        ХХ         ХХ          ХХ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53071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/>
              <a:t>код идентификатора  средств бюджетного кредита «98»</a:t>
            </a:r>
            <a:endParaRPr lang="ru-RU" sz="6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1524730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/>
              <a:t>последние две цифры года, в котором предоставлен кредит</a:t>
            </a:r>
            <a:endParaRPr lang="ru-RU" sz="600" dirty="0"/>
          </a:p>
        </p:txBody>
      </p:sp>
      <p:sp>
        <p:nvSpPr>
          <p:cNvPr id="8" name="TextBox 7"/>
          <p:cNvSpPr txBox="1"/>
          <p:nvPr/>
        </p:nvSpPr>
        <p:spPr>
          <a:xfrm>
            <a:off x="2971800" y="1524730"/>
            <a:ext cx="104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/>
              <a:t>первые две цифры кода, обозначающего субъект РФ согласно ОКТМО</a:t>
            </a:r>
            <a:endParaRPr lang="ru-RU" sz="600" dirty="0"/>
          </a:p>
        </p:txBody>
      </p:sp>
      <p:sp>
        <p:nvSpPr>
          <p:cNvPr id="9" name="TextBox 8"/>
          <p:cNvSpPr txBox="1"/>
          <p:nvPr/>
        </p:nvSpPr>
        <p:spPr>
          <a:xfrm>
            <a:off x="4057650" y="1524730"/>
            <a:ext cx="120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/>
              <a:t>порядковый номер кредита в рамках одного бюджета субъекта РФ</a:t>
            </a:r>
            <a:endParaRPr lang="ru-RU" sz="600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1524729"/>
            <a:ext cx="120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/>
              <a:t>порядковый номер инфраструктурного проекта в рамках одного соглашения</a:t>
            </a:r>
            <a:endParaRPr lang="ru-RU" sz="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080069"/>
              </p:ext>
            </p:extLst>
          </p:nvPr>
        </p:nvGraphicFramePr>
        <p:xfrm>
          <a:off x="685800" y="1152436"/>
          <a:ext cx="5772151" cy="37229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43000"/>
                <a:gridCol w="1143000"/>
                <a:gridCol w="1066800"/>
                <a:gridCol w="1219200"/>
                <a:gridCol w="1200151"/>
              </a:tblGrid>
              <a:tr h="179614">
                <a:tc gridSpan="5"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разряды</a:t>
                      </a:r>
                      <a:endParaRPr lang="ru-RU" sz="900" dirty="0"/>
                    </a:p>
                  </a:txBody>
                  <a:tcPr marL="48986" marR="48986" marT="24493" marB="2449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  <a:alpha val="7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</a:tr>
              <a:tr h="179614">
                <a:tc>
                  <a:txBody>
                    <a:bodyPr/>
                    <a:lstStyle/>
                    <a:p>
                      <a:pPr marL="0" algn="ctr" defTabSz="1093539" rtl="0" eaLnBrk="1" latinLnBrk="0" hangingPunct="1"/>
                      <a:r>
                        <a:rPr lang="ru-RU" sz="900" kern="1200" dirty="0" smtClean="0"/>
                        <a:t>1-2</a:t>
                      </a:r>
                      <a:endParaRPr lang="ru-RU" sz="9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86" marR="48986" marT="24493" marB="24493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3-4</a:t>
                      </a:r>
                      <a:endParaRPr lang="ru-RU" sz="9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48986" marR="48986" marT="24493" marB="24493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5-6</a:t>
                      </a:r>
                      <a:endParaRPr lang="ru-RU" sz="9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48986" marR="48986" marT="24493" marB="24493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7-8</a:t>
                      </a:r>
                      <a:endParaRPr lang="ru-RU" sz="9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48986" marR="48986" marT="24493" marB="24493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9-10</a:t>
                      </a:r>
                      <a:endParaRPr lang="ru-RU" sz="9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48986" marR="48986" marT="24493" marB="24493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66750" y="4324350"/>
            <a:ext cx="5867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АНАЛИТИЧЕСКИЙ КОД </a:t>
            </a:r>
            <a:r>
              <a:rPr lang="ru-RU" sz="800" dirty="0" smtClean="0"/>
              <a:t>сохраняется на весь период предоставления, использования и возврата бюджетного кредита</a:t>
            </a:r>
            <a:endParaRPr lang="ru-RU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666750" y="2039379"/>
            <a:ext cx="586740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АНАЛИТИЧЕСКИЙ КОД указывается в :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соглашениях о предоставлении из бюджета субъекта Российской Федерации (местного бюджета) субсидий, бюджетных инвестиций юридическим лицам, в том числе бюджетным и автономным учреждениям;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соглашениях о предоставлении из </a:t>
            </a:r>
            <a:r>
              <a:rPr lang="ru-RU" sz="800" dirty="0"/>
              <a:t>бюджета субъекта Российской Федерации </a:t>
            </a:r>
            <a:r>
              <a:rPr lang="ru-RU" sz="800" dirty="0" smtClean="0"/>
              <a:t>межбюджетных трансфертов, имеющих целевое назначение, местным бюджетам;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соглашениях о государственно-частном партнерстве (муниципально-частном партнерстве);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концессионных соглашениях;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государственных (муниципальных) контрактах (контрактах, договорах) на поставку товаров, выполнение работ, оказание услуг, договорах финансовой аренды (лизинга);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иных документах, на основании которых возникает бюджетное обязательств получателя средств бюджета субъекта Российской Федерации (местного бюджета) на реализацию инфраструктурного проекта;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800" dirty="0" smtClean="0"/>
              <a:t>распоряжениях о совершении казначейских платежей, распоряжениях о переводе денежных средств</a:t>
            </a:r>
            <a:endParaRPr lang="ru-RU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717550" y="549655"/>
            <a:ext cx="2482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 smtClean="0"/>
              <a:t>формируется Федеральным казначейством</a:t>
            </a:r>
            <a:endParaRPr lang="ru-RU" sz="800" i="1" dirty="0"/>
          </a:p>
        </p:txBody>
      </p:sp>
    </p:spTree>
    <p:extLst>
      <p:ext uri="{BB962C8B-B14F-4D97-AF65-F5344CB8AC3E}">
        <p14:creationId xmlns:p14="http://schemas.microsoft.com/office/powerpoint/2010/main" val="20903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963" y="1581150"/>
            <a:ext cx="66300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/>
            <a:r>
              <a:rPr lang="ru-RU" sz="10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При расширенном казначейском сопровождении </a:t>
            </a:r>
            <a:r>
              <a:rPr lang="ru-RU" sz="10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в случаях, установленных Правительством </a:t>
            </a:r>
            <a:r>
              <a:rPr lang="ru-RU" sz="10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Российской Федерации, осуществляется </a:t>
            </a:r>
            <a:r>
              <a:rPr lang="ru-RU" sz="10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раскрытие информации о структуре цены </a:t>
            </a:r>
            <a:r>
              <a:rPr lang="ru-RU" sz="10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государственного (муниципального) контракта (контракта, договора), суммы средств по соглашению </a:t>
            </a:r>
            <a:r>
              <a:rPr lang="ru-RU" sz="10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путем формирования Расходной декларации </a:t>
            </a:r>
            <a:r>
              <a:rPr lang="ru-RU" sz="10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 форме, установленной Минфином России.</a:t>
            </a:r>
            <a:endParaRPr lang="ru-RU" sz="10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  <a:hlinkClick r:id="rId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352550"/>
            <a:ext cx="65916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/>
              <a:t>Приказ Минфина России от 30.12.2020 </a:t>
            </a:r>
            <a:r>
              <a:rPr lang="ru-RU" sz="1000" i="1" dirty="0" smtClean="0"/>
              <a:t>№ 334н</a:t>
            </a:r>
            <a:endParaRPr lang="ru-RU" sz="10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29203" y="718631"/>
            <a:ext cx="6630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При казначейском сопровождении целевых средств </a:t>
            </a:r>
            <a:r>
              <a:rPr lang="ru-RU" sz="10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юридические лица в соответствии с установленным Минфином </a:t>
            </a:r>
            <a:r>
              <a:rPr lang="ru-RU" sz="1000" b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России порядком должны вести раздельный учет </a:t>
            </a:r>
            <a:r>
              <a:rPr lang="ru-RU" sz="10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результатов финансово-хозяйственной деятельности </a:t>
            </a:r>
            <a:r>
              <a:rPr lang="ru-RU" sz="1000" b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по каждому </a:t>
            </a:r>
            <a:r>
              <a:rPr lang="ru-RU" sz="10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соглашению, государственному (муниципальному) контракту, (контракту, договору)</a:t>
            </a:r>
            <a:endParaRPr lang="ru-RU" sz="1000" cap="all" spc="-63" dirty="0">
              <a:solidFill>
                <a:schemeClr val="tx1">
                  <a:lumMod val="50000"/>
                  <a:lumOff val="50000"/>
                </a:scheme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590801" y="35233"/>
            <a:ext cx="4191674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раздельный </a:t>
            </a:r>
            <a:r>
              <a:rPr lang="ru-RU" sz="11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учет результатов финансово-хозяйственной </a:t>
            </a:r>
            <a:r>
              <a:rPr lang="ru-RU" sz="11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деятельности</a:t>
            </a:r>
            <a:endParaRPr lang="ru-RU" sz="1100" cap="all" spc="-6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95400" y="2533350"/>
            <a:ext cx="4119183" cy="648000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lvl="0" algn="ctr">
              <a:defRPr/>
            </a:pPr>
            <a:r>
              <a:rPr lang="ru-RU" alt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ГК, контракта (договора), </a:t>
            </a:r>
            <a:endParaRPr lang="ru-RU" altLang="ru-RU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</a:t>
            </a:r>
            <a:r>
              <a:rPr lang="ru-RU" alt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9" name="Блок-схема: несколько документов 8"/>
          <p:cNvSpPr/>
          <p:nvPr/>
        </p:nvSpPr>
        <p:spPr>
          <a:xfrm>
            <a:off x="2514600" y="3287541"/>
            <a:ext cx="1561382" cy="732009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Condensed" pitchFamily="34" charset="0"/>
              </a:rPr>
              <a:t>Расходная декларация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295400" y="4079323"/>
            <a:ext cx="4119183" cy="7784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раздельного учета ФХД и данных Расходной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декларации</a:t>
            </a:r>
            <a:endParaRPr lang="ru-RU" altLang="ru-RU" sz="1200" b="1" dirty="0">
              <a:solidFill>
                <a:schemeClr val="tx1"/>
              </a:solidFill>
              <a:latin typeface="Open Sans Condensed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0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1752600" y="35233"/>
            <a:ext cx="5029875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Раскрытие структуры цены государственного (муниципального) контракта, договора (соглашения)</a:t>
            </a:r>
            <a:endParaRPr lang="ru-RU" sz="1100" cap="all" spc="-6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13970" t="22728" r="35926" b="6666"/>
          <a:stretch/>
        </p:blipFill>
        <p:spPr bwMode="auto">
          <a:xfrm>
            <a:off x="1157287" y="590550"/>
            <a:ext cx="4543425" cy="4352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704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4101" t="23503" r="36743" b="5539"/>
          <a:stretch/>
        </p:blipFill>
        <p:spPr bwMode="auto">
          <a:xfrm>
            <a:off x="1071562" y="571500"/>
            <a:ext cx="4714875" cy="4514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1752600" y="35233"/>
            <a:ext cx="5029875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Раскрытие структуры цены государственного (муниципального) контракта, договора (соглашения)</a:t>
            </a:r>
            <a:endParaRPr lang="ru-RU" sz="1100" cap="all" spc="-6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0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1752600" y="35233"/>
            <a:ext cx="5029875" cy="402917"/>
          </a:xfrm>
          <a:prstGeom prst="rect">
            <a:avLst/>
          </a:prstGeom>
        </p:spPr>
        <p:txBody>
          <a:bodyPr/>
          <a:lstStyle>
            <a:lvl1pPr>
              <a:defRPr sz="2378"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100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Раскрытие структуры цены государственного (муниципального) контракта, договора (соглашения)</a:t>
            </a:r>
            <a:endParaRPr lang="ru-RU" sz="1100" cap="all" spc="-63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16239" t="20877" r="36280" b="5789"/>
          <a:stretch/>
        </p:blipFill>
        <p:spPr bwMode="auto">
          <a:xfrm>
            <a:off x="1228724" y="581025"/>
            <a:ext cx="4562475" cy="3981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150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858465" y="1157702"/>
            <a:ext cx="622527" cy="23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874" tIns="22435" rIns="44874" bIns="22435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object 2"/>
          <p:cNvSpPr/>
          <p:nvPr/>
        </p:nvSpPr>
        <p:spPr bwMode="auto">
          <a:xfrm flipV="1">
            <a:off x="1" y="499970"/>
            <a:ext cx="6858000" cy="169011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4911" y="725604"/>
            <a:ext cx="2097392" cy="4188633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076" y="776312"/>
            <a:ext cx="2314067" cy="4188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endParaRPr lang="ru-RU" i="1" dirty="0">
              <a:solidFill>
                <a:prstClr val="white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304911" y="627909"/>
            <a:ext cx="2097392" cy="46367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85077" y="788543"/>
            <a:ext cx="2314067" cy="3354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 КАЗНАЧЕЙСТВА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359360" y="991272"/>
            <a:ext cx="1988026" cy="67194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дате приемки товаров (работ, услуг) с приложением госконтракта,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348295" y="1367319"/>
            <a:ext cx="1985164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 flipH="1">
            <a:off x="2578619" y="1162008"/>
            <a:ext cx="1562217" cy="164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</a:t>
            </a:r>
            <a:b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5 рабочих дней до даты приемки</a:t>
            </a:r>
            <a:endParaRPr lang="ru-RU" sz="700" b="1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333459" y="2045813"/>
            <a:ext cx="2227544" cy="28538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</a:t>
            </a: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осмотра.</a:t>
            </a:r>
          </a:p>
        </p:txBody>
      </p:sp>
      <p:cxnSp>
        <p:nvCxnSpPr>
          <p:cNvPr id="21" name="Прямая со стрелкой 20"/>
          <p:cNvCxnSpPr>
            <a:stCxn id="20" idx="3"/>
            <a:endCxn id="23" idx="1"/>
          </p:cNvCxnSpPr>
          <p:nvPr/>
        </p:nvCxnSpPr>
        <p:spPr>
          <a:xfrm flipH="1">
            <a:off x="2363238" y="2331198"/>
            <a:ext cx="1970220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 flipH="1">
            <a:off x="2434379" y="2092986"/>
            <a:ext cx="1882772" cy="191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1 рабочий день до даты начала осмотра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374304" y="2331198"/>
            <a:ext cx="1988935" cy="4596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7045" rIns="0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осмотра (содержит дату и место проведения осмотра, состав лиц, участвующих в осмотре)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336491" y="2625437"/>
            <a:ext cx="2224511" cy="56363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689" tIns="28689" rIns="28689" bIns="28689" rtlCol="0" anchor="ctr"/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</a:t>
            </a: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ОСМОТР,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совместно с представителями организаций, осуществляющих контроль в области строительства с использованием фото и видео-техники и средств измерений,</a:t>
            </a:r>
            <a:b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</a:t>
            </a: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endParaRPr lang="ru-RU" sz="7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317151" y="3351705"/>
            <a:ext cx="2243851" cy="72408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689" tIns="28689" rIns="28689" bIns="28689" rtlCol="0" anchor="ctr"/>
          <a:lstStyle/>
          <a:p>
            <a:pPr algn="ctr" defTabSz="491644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Подписывает и направляет </a:t>
            </a:r>
            <a:r>
              <a:rPr lang="ru-RU" sz="700" b="1" dirty="0">
                <a:solidFill>
                  <a:srgbClr val="81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СПРАВКУ</a:t>
            </a: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</a:t>
            </a:r>
            <a:r>
              <a:rPr lang="ru-RU" sz="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позднее 3  рабочих дней со дня окончания осмотра)</a:t>
            </a:r>
          </a:p>
          <a:p>
            <a:pPr algn="ctr" defTabSz="491644">
              <a:lnSpc>
                <a:spcPct val="90000"/>
              </a:lnSpc>
            </a:pPr>
            <a:endParaRPr lang="ru-RU" sz="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2402303" y="3496358"/>
            <a:ext cx="1899082" cy="0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 flipH="1">
            <a:off x="2578619" y="3322592"/>
            <a:ext cx="1562217" cy="113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sp>
        <p:nvSpPr>
          <p:cNvPr id="28" name="Блок-схема: несколько документов 27"/>
          <p:cNvSpPr/>
          <p:nvPr/>
        </p:nvSpPr>
        <p:spPr>
          <a:xfrm>
            <a:off x="359361" y="3314668"/>
            <a:ext cx="1988934" cy="407477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принятые работы, оказанные услуги, поставленные товары)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>
            <a:off x="2402304" y="3928812"/>
            <a:ext cx="1899081" cy="0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Блок-схема: несколько документов 30"/>
          <p:cNvSpPr/>
          <p:nvPr/>
        </p:nvSpPr>
        <p:spPr>
          <a:xfrm>
            <a:off x="359361" y="3792148"/>
            <a:ext cx="1988026" cy="435530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не приятые работы, не оказанные услуги, не поставленные товары )</a:t>
            </a:r>
          </a:p>
        </p:txBody>
      </p:sp>
      <p:sp>
        <p:nvSpPr>
          <p:cNvPr id="32" name="Прямоугольник 31"/>
          <p:cNvSpPr/>
          <p:nvPr/>
        </p:nvSpPr>
        <p:spPr>
          <a:xfrm flipH="1">
            <a:off x="2573479" y="3689994"/>
            <a:ext cx="1556729" cy="227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359361" y="4352026"/>
            <a:ext cx="1988934" cy="39989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ПЛАТЕЖНЫХ ДОКУМЕНТОВ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подтверждающих документов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4317151" y="4303804"/>
            <a:ext cx="2205402" cy="44811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7045" rIns="0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ПРОВЕРЯЕТ ПЛАТЕЖНЫЕ ДОКУМЕНТЫ И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ПЕРЕЧИСЛЯЕТ СРЕДСТВА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подтвержденную СПРАВКОЙ сумму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2335779" y="4551974"/>
            <a:ext cx="1965606" cy="5372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102132" y="4931785"/>
            <a:ext cx="7703103" cy="139519"/>
          </a:xfrm>
          <a:prstGeom prst="rect">
            <a:avLst/>
          </a:prstGeom>
        </p:spPr>
        <p:txBody>
          <a:bodyPr wrap="square" lIns="61968" tIns="30985" rIns="61968" bIns="30985">
            <a:spAutoFit/>
          </a:bodyPr>
          <a:lstStyle/>
          <a:p>
            <a:r>
              <a:rPr lang="ru-RU" sz="500" b="1" i="1" dirty="0">
                <a:solidFill>
                  <a:prstClr val="black"/>
                </a:solidFill>
              </a:rPr>
              <a:t>* </a:t>
            </a:r>
            <a:r>
              <a:rPr lang="ru-RU" sz="500" i="1" dirty="0">
                <a:solidFill>
                  <a:prstClr val="black"/>
                </a:solidFill>
              </a:rPr>
              <a:t>Повторный осмотр  осуществляется после устранения всех замечаний, указанных в Акте</a:t>
            </a:r>
          </a:p>
        </p:txBody>
      </p:sp>
      <p:sp>
        <p:nvSpPr>
          <p:cNvPr id="39" name="Блок-схема: узел 38"/>
          <p:cNvSpPr/>
          <p:nvPr/>
        </p:nvSpPr>
        <p:spPr>
          <a:xfrm>
            <a:off x="2439705" y="910484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42" name="Блок-схема: узел 41"/>
          <p:cNvSpPr/>
          <p:nvPr/>
        </p:nvSpPr>
        <p:spPr>
          <a:xfrm>
            <a:off x="6486240" y="2544650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4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3" name="Блок-схема: узел 42"/>
          <p:cNvSpPr/>
          <p:nvPr/>
        </p:nvSpPr>
        <p:spPr>
          <a:xfrm>
            <a:off x="6468787" y="3266570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5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4" name="Блок-схема: узел 43"/>
          <p:cNvSpPr/>
          <p:nvPr/>
        </p:nvSpPr>
        <p:spPr>
          <a:xfrm>
            <a:off x="2252452" y="3233150"/>
            <a:ext cx="154568" cy="15559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500" b="1" dirty="0">
                <a:solidFill>
                  <a:prstClr val="white"/>
                </a:solidFill>
              </a:rPr>
              <a:t>5.1.</a:t>
            </a:r>
          </a:p>
        </p:txBody>
      </p:sp>
      <p:sp>
        <p:nvSpPr>
          <p:cNvPr id="45" name="Блок-схема: узел 44"/>
          <p:cNvSpPr/>
          <p:nvPr/>
        </p:nvSpPr>
        <p:spPr>
          <a:xfrm>
            <a:off x="2258495" y="3708529"/>
            <a:ext cx="154568" cy="15559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500" b="1" dirty="0">
                <a:solidFill>
                  <a:prstClr val="white"/>
                </a:solidFill>
              </a:rPr>
              <a:t>5.2.</a:t>
            </a:r>
          </a:p>
        </p:txBody>
      </p:sp>
      <p:sp>
        <p:nvSpPr>
          <p:cNvPr id="46" name="Блок-схема: узел 45"/>
          <p:cNvSpPr/>
          <p:nvPr/>
        </p:nvSpPr>
        <p:spPr>
          <a:xfrm>
            <a:off x="2272747" y="4227678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6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7" name="Блок-схема: узел 46"/>
          <p:cNvSpPr/>
          <p:nvPr/>
        </p:nvSpPr>
        <p:spPr>
          <a:xfrm>
            <a:off x="6448392" y="4190449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7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50324" y="57150"/>
            <a:ext cx="5606720" cy="562433"/>
          </a:xfrm>
          <a:prstGeom prst="rect">
            <a:avLst/>
          </a:prstGeom>
          <a:noFill/>
          <a:ln>
            <a:noFill/>
          </a:ln>
        </p:spPr>
        <p:txBody>
          <a:bodyPr wrap="square" lIns="63209" tIns="31609" rIns="63209" bIns="31609" rtlCol="0">
            <a:sp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9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ПРОВЕРКА СООТВЕТСТВИЯ ИНФОРМАЦИИ, УКАЗАННОЙ В ГОСКОНТРАКТЕ (КОНТРАКТЕ, ДОГОВОРЕ) ФАКТИЧЕСКИ ПОСТАВЛЕННЫМ ТОВАРАМ (ВЫПОЛНЕННЫМ РАБОТАМ, ОКАЗАННЫМ УСЛУГАМ) С ИСПОЛЬЗОВАНИЕМ ФОТО- И ВИДЕОТЕХНИКИ ПРИ </a:t>
            </a:r>
            <a:r>
              <a:rPr lang="ru-RU" sz="900" b="1" cap="all" spc="-63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ОСУЩЕСТВЛЕНИИ РАСШИРЕННОГО </a:t>
            </a:r>
            <a:r>
              <a:rPr lang="ru-RU" sz="900" b="1" cap="all" spc="-63" dirty="0">
                <a:solidFill>
                  <a:schemeClr val="tx1">
                    <a:lumMod val="50000"/>
                    <a:lumOff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КАЗНАЧЕЙСКОГО СОПРОВОЖДЕНИЯ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4336492" y="1570833"/>
            <a:ext cx="2211237" cy="3516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</a:t>
            </a: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осмотра. (ответственные сотрудники + специалисты ФКУ ЦОКР) </a:t>
            </a:r>
          </a:p>
          <a:p>
            <a:pPr algn="ctr" defTabSz="491644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Блок-схема: узел 40"/>
          <p:cNvSpPr/>
          <p:nvPr/>
        </p:nvSpPr>
        <p:spPr>
          <a:xfrm>
            <a:off x="6464727" y="1965754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40" name="Блок-схема: узел 39"/>
          <p:cNvSpPr/>
          <p:nvPr/>
        </p:nvSpPr>
        <p:spPr>
          <a:xfrm>
            <a:off x="6477000" y="1489334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5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205132" y="4916696"/>
            <a:ext cx="1577341" cy="20159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1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858465" y="1157702"/>
            <a:ext cx="622527" cy="23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874" tIns="22435" rIns="44874" bIns="22435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object 2"/>
          <p:cNvSpPr/>
          <p:nvPr/>
        </p:nvSpPr>
        <p:spPr bwMode="auto">
          <a:xfrm flipV="1">
            <a:off x="1" y="499970"/>
            <a:ext cx="6858000" cy="169011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150324" y="114029"/>
            <a:ext cx="5639389" cy="437784"/>
          </a:xfrm>
          <a:prstGeom prst="rect">
            <a:avLst/>
          </a:prstGeom>
          <a:noFill/>
          <a:ln>
            <a:noFill/>
          </a:ln>
        </p:spPr>
        <p:txBody>
          <a:bodyPr wrap="square" lIns="63209" tIns="31609" rIns="63209" bIns="31609" rtlCol="0">
            <a:spAutoFit/>
          </a:bodyPr>
          <a:lstStyle>
            <a:defPPr>
              <a:defRPr lang="ru-RU"/>
            </a:defPPr>
            <a:lvl1pPr algn="ctr" defTabSz="723218">
              <a:lnSpc>
                <a:spcPct val="90000"/>
              </a:lnSpc>
              <a:spcAft>
                <a:spcPts val="0"/>
              </a:spcAft>
              <a:defRPr sz="95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491644"/>
            <a:r>
              <a:rPr lang="ru-RU" sz="900" cap="all" spc="-63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ПРОВЕРКА СООТВЕТСТВИЯ ИНФОРМАЦИИ, УКАЗАННОЙ В ГОСКОНТРАКТЕ (КОНТРАКТЕ, ДОГОВОРЕ) ДАННЫМ РАЗДЕЛЬНОГО УЧЕТА РЕЗУЛЬТАТОВ ФИНАНСОВО-ХОЗЯЙСТВЕННОЙ ДЕЯТЕЛЬНОСТИ И ИНФОРМАЦИИ О СТРУКТУРЕ ЦЕНЫ ГОСУДАРСТВЕННОГО КОНТРАКТА (КОНТРАКТА, ДОГОВОРА)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3738" y="767790"/>
            <a:ext cx="2488723" cy="4245431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30209" y="727032"/>
            <a:ext cx="2368934" cy="4286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cap="flat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endParaRPr lang="ru-RU" i="1" dirty="0">
              <a:solidFill>
                <a:prstClr val="white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243738" y="668957"/>
            <a:ext cx="2488723" cy="3209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</a:t>
            </a:r>
            <a:endParaRPr lang="ru-RU" sz="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230210" y="687760"/>
            <a:ext cx="2368932" cy="3354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 КАЗНАЧЕЙСТВА 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319285" y="1421977"/>
            <a:ext cx="2320841" cy="36971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информации для формирования Расходной декларации 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69736" y="1657543"/>
            <a:ext cx="2280404" cy="64926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689" tIns="28689" rIns="28689" bIns="28689" rtlCol="0" anchor="ctr"/>
          <a:lstStyle/>
          <a:p>
            <a:pPr algn="ctr"/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НАПРАВЛЕНИЕ ИНФОРМАЦИИ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отраженной на аналитических разделах, открываемых в разрезе каждого государственного контракта, контракта (договора), в части плановых и фактических показателей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2640125" y="1064539"/>
            <a:ext cx="1590313" cy="5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699595" y="2867266"/>
            <a:ext cx="1578064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 flipH="1">
            <a:off x="2683793" y="1116156"/>
            <a:ext cx="1562217" cy="197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следующего рабочего дня  после получения доступа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319285" y="2072824"/>
            <a:ext cx="2320841" cy="58978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ДЕКЛАРАЦИЯ, 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заполненная на основании данных раздельного учета ФХД с приложением</a:t>
            </a: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Справки, Расчета накладных расходов, Выписки из регистров аналитического учета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652373" y="1586764"/>
            <a:ext cx="1577834" cy="1468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олилиния 25"/>
          <p:cNvSpPr/>
          <p:nvPr/>
        </p:nvSpPr>
        <p:spPr>
          <a:xfrm>
            <a:off x="319285" y="899330"/>
            <a:ext cx="2320841" cy="33328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ДОСТУПА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информационным системам, в которых осуществляется ведение бухгалтерского и управленческого учета</a:t>
            </a:r>
            <a:endParaRPr lang="ru-RU" sz="700" dirty="0">
              <a:solidFill>
                <a:srgbClr val="BC64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262443" y="2505400"/>
            <a:ext cx="2287696" cy="16715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</a:t>
            </a: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проверки</a:t>
            </a: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640127" y="2649194"/>
            <a:ext cx="1703496" cy="191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1 рабочий день до даты начала проверки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319285" y="2776508"/>
            <a:ext cx="2333089" cy="1698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7045" rIns="0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проверки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266089" y="2909507"/>
            <a:ext cx="2280403" cy="988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689" tIns="28689" rIns="28689" bIns="28689" rtlCol="0" anchor="ctr"/>
          <a:lstStyle/>
          <a:p>
            <a:pPr algn="ctr"/>
            <a:endParaRPr lang="ru-RU" sz="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соответствия фактических затрат по результатам ФХД данным раздельного учета, отраженным в информационных системам в которых осуществляется ведение бухгалтерского и управленческого учета, информации, содержащихся в первичных учетных документах и (или) в информации о структуре цены с проведение анализа экономической обоснованности затрат</a:t>
            </a:r>
          </a:p>
          <a:p>
            <a:pPr algn="ctr"/>
            <a:endParaRPr lang="ru-RU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269735" y="3964152"/>
            <a:ext cx="2280404" cy="52585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5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689" tIns="28689" rIns="28689" bIns="28689" rtlCol="0" anchor="ctr"/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Расходной декларации данных раздельного учета, указанных в бухгалтерском и управленческом учете, и  суммы экономически обоснованных затрат с приложением </a:t>
            </a:r>
            <a:r>
              <a:rPr lang="ru-RU" sz="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проведенной проверки</a:t>
            </a:r>
            <a:endParaRPr lang="ru-RU" sz="7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2699595" y="4387712"/>
            <a:ext cx="1530612" cy="2400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 flipH="1">
            <a:off x="2732460" y="4208584"/>
            <a:ext cx="1497748" cy="227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окончания проверки</a:t>
            </a:r>
          </a:p>
        </p:txBody>
      </p:sp>
      <p:sp>
        <p:nvSpPr>
          <p:cNvPr id="35" name="Блок-схема: несколько документов 34"/>
          <p:cNvSpPr/>
          <p:nvPr/>
        </p:nvSpPr>
        <p:spPr>
          <a:xfrm>
            <a:off x="331533" y="4117529"/>
            <a:ext cx="2308593" cy="441312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ПРОВЕРКИ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(отрицательный)</a:t>
            </a:r>
          </a:p>
          <a:p>
            <a:pPr algn="ctr" defTabSz="491644">
              <a:lnSpc>
                <a:spcPct val="90000"/>
              </a:lnSpc>
            </a:pPr>
            <a:endParaRPr lang="ru-RU" sz="70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319286" y="4588178"/>
            <a:ext cx="2316752" cy="38828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ПЛАТЕЖНЫХ ДОКУМЕНТОВ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подтверждающих документов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2628499" y="4781159"/>
            <a:ext cx="1641237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олилиния 38"/>
          <p:cNvSpPr/>
          <p:nvPr/>
        </p:nvSpPr>
        <p:spPr>
          <a:xfrm>
            <a:off x="4269736" y="4578534"/>
            <a:ext cx="2276787" cy="41390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7045" rIns="0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endParaRPr lang="ru-RU" sz="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ПЛАТЕЖНЫХ ДОКУМЕНТОВ И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 </a:t>
            </a:r>
          </a:p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подтвержденные АКТОМ суммы</a:t>
            </a:r>
          </a:p>
          <a:p>
            <a:pPr algn="ctr" defTabSz="491644">
              <a:lnSpc>
                <a:spcPct val="90000"/>
              </a:lnSpc>
            </a:pPr>
            <a:endParaRPr lang="ru-RU" sz="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Блок-схема: узел 39"/>
          <p:cNvSpPr/>
          <p:nvPr/>
        </p:nvSpPr>
        <p:spPr>
          <a:xfrm>
            <a:off x="2574732" y="815912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1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2" name="Блок-схема: узел 41"/>
          <p:cNvSpPr/>
          <p:nvPr/>
        </p:nvSpPr>
        <p:spPr>
          <a:xfrm>
            <a:off x="2564578" y="1335366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3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3" name="Блок-схема: узел 42"/>
          <p:cNvSpPr/>
          <p:nvPr/>
        </p:nvSpPr>
        <p:spPr>
          <a:xfrm>
            <a:off x="6483521" y="1558331"/>
            <a:ext cx="151095" cy="16348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4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4" name="Блок-схема: узел 43"/>
          <p:cNvSpPr/>
          <p:nvPr/>
        </p:nvSpPr>
        <p:spPr>
          <a:xfrm>
            <a:off x="2564579" y="1987294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>
                <a:solidFill>
                  <a:prstClr val="white"/>
                </a:solidFill>
              </a:rPr>
              <a:t>5</a:t>
            </a:r>
          </a:p>
        </p:txBody>
      </p:sp>
      <p:sp>
        <p:nvSpPr>
          <p:cNvPr id="45" name="Блок-схема: узел 44"/>
          <p:cNvSpPr/>
          <p:nvPr/>
        </p:nvSpPr>
        <p:spPr>
          <a:xfrm>
            <a:off x="6474592" y="2424612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6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6" name="Блок-схема: узел 45"/>
          <p:cNvSpPr/>
          <p:nvPr/>
        </p:nvSpPr>
        <p:spPr>
          <a:xfrm>
            <a:off x="2569286" y="2693039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7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9" name="Блок-схема: узел 48"/>
          <p:cNvSpPr/>
          <p:nvPr/>
        </p:nvSpPr>
        <p:spPr>
          <a:xfrm>
            <a:off x="6483521" y="2841570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8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50" name="Блок-схема: узел 49"/>
          <p:cNvSpPr/>
          <p:nvPr/>
        </p:nvSpPr>
        <p:spPr>
          <a:xfrm rot="10647585" flipV="1">
            <a:off x="6470977" y="3877105"/>
            <a:ext cx="151095" cy="17806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 smtClean="0">
                <a:solidFill>
                  <a:prstClr val="white"/>
                </a:solidFill>
              </a:rPr>
              <a:t>9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51" name="Блок-схема: узел 50"/>
          <p:cNvSpPr/>
          <p:nvPr/>
        </p:nvSpPr>
        <p:spPr>
          <a:xfrm>
            <a:off x="2569286" y="4522027"/>
            <a:ext cx="154568" cy="15559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>
                <a:solidFill>
                  <a:prstClr val="white"/>
                </a:solidFill>
              </a:rPr>
              <a:t>10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4262443" y="1177632"/>
            <a:ext cx="2287697" cy="27156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045" tIns="7045" rIns="7045" bIns="7045" numCol="1" spcCol="881" anchor="ctr" anchorCtr="0">
            <a:noAutofit/>
          </a:bodyPr>
          <a:lstStyle/>
          <a:p>
            <a:pPr algn="ctr" defTabSz="491644">
              <a:lnSpc>
                <a:spcPct val="90000"/>
              </a:lnSpc>
            </a:pPr>
            <a:r>
              <a:rPr lang="ru-RU" sz="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наличия ведения раздельного учета результатов финансово-хозяйственной деятельности</a:t>
            </a: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2732459" y="1326916"/>
            <a:ext cx="1497749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Блок-схема: узел 40"/>
          <p:cNvSpPr/>
          <p:nvPr/>
        </p:nvSpPr>
        <p:spPr>
          <a:xfrm>
            <a:off x="6474592" y="1092874"/>
            <a:ext cx="151095" cy="1615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/>
            <a:r>
              <a:rPr lang="ru-RU" sz="1000" dirty="0">
                <a:solidFill>
                  <a:prstClr val="white"/>
                </a:solidFill>
              </a:rPr>
              <a:t>2</a:t>
            </a:r>
          </a:p>
        </p:txBody>
      </p:sp>
      <p:cxnSp>
        <p:nvCxnSpPr>
          <p:cNvPr id="57" name="Прямая со стрелкой 56"/>
          <p:cNvCxnSpPr/>
          <p:nvPr/>
        </p:nvCxnSpPr>
        <p:spPr>
          <a:xfrm flipH="1">
            <a:off x="2732689" y="1935366"/>
            <a:ext cx="1497749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 flipH="1">
            <a:off x="2644833" y="1714509"/>
            <a:ext cx="1562217" cy="197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следующего рабочего дня  после получения обращения</a:t>
            </a:r>
          </a:p>
        </p:txBody>
      </p:sp>
      <p:sp>
        <p:nvSpPr>
          <p:cNvPr id="61" name="Блок-схема: узел 60"/>
          <p:cNvSpPr/>
          <p:nvPr/>
        </p:nvSpPr>
        <p:spPr>
          <a:xfrm>
            <a:off x="6471120" y="4499548"/>
            <a:ext cx="154568" cy="15559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>
                <a:solidFill>
                  <a:prstClr val="white"/>
                </a:solidFill>
              </a:rPr>
              <a:t>11</a:t>
            </a:r>
          </a:p>
        </p:txBody>
      </p:sp>
      <p:cxnSp>
        <p:nvCxnSpPr>
          <p:cNvPr id="63" name="Прямая со стрелкой 62"/>
          <p:cNvCxnSpPr/>
          <p:nvPr/>
        </p:nvCxnSpPr>
        <p:spPr>
          <a:xfrm flipV="1">
            <a:off x="2636038" y="2396831"/>
            <a:ext cx="1626405" cy="5944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Блок-схема: несколько документов 65"/>
          <p:cNvSpPr/>
          <p:nvPr/>
        </p:nvSpPr>
        <p:spPr>
          <a:xfrm>
            <a:off x="344683" y="3609079"/>
            <a:ext cx="2307690" cy="477229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68" tIns="30985" rIns="61968" bIns="30985" rtlCol="0" anchor="ctr"/>
          <a:lstStyle/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ПРОВЕРКИ</a:t>
            </a:r>
          </a:p>
          <a:p>
            <a:pPr algn="ctr" defTabSz="491644">
              <a:lnSpc>
                <a:spcPct val="90000"/>
              </a:lnSpc>
            </a:pPr>
            <a:r>
              <a:rPr lang="ru-RU" sz="7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(положительный)</a:t>
            </a:r>
          </a:p>
        </p:txBody>
      </p:sp>
      <p:sp>
        <p:nvSpPr>
          <p:cNvPr id="47" name="Блок-схема: узел 46"/>
          <p:cNvSpPr/>
          <p:nvPr/>
        </p:nvSpPr>
        <p:spPr>
          <a:xfrm>
            <a:off x="2552952" y="3517426"/>
            <a:ext cx="154568" cy="15559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500" b="1" dirty="0">
                <a:solidFill>
                  <a:prstClr val="white"/>
                </a:solidFill>
              </a:rPr>
              <a:t>9.1.</a:t>
            </a:r>
          </a:p>
        </p:txBody>
      </p:sp>
      <p:sp>
        <p:nvSpPr>
          <p:cNvPr id="67" name="Блок-схема: узел 66"/>
          <p:cNvSpPr/>
          <p:nvPr/>
        </p:nvSpPr>
        <p:spPr>
          <a:xfrm>
            <a:off x="2561106" y="4009984"/>
            <a:ext cx="154568" cy="15559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500" b="1" dirty="0">
                <a:solidFill>
                  <a:prstClr val="white"/>
                </a:solidFill>
              </a:rPr>
              <a:t>9.2.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 flipH="1">
            <a:off x="2652374" y="3966138"/>
            <a:ext cx="1625285" cy="0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 flipH="1">
            <a:off x="2721135" y="3732777"/>
            <a:ext cx="1497748" cy="227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209" tIns="31609" rIns="63209" bIns="31609" rtlCol="0" anchor="ctr"/>
          <a:lstStyle/>
          <a:p>
            <a:pPr algn="ctr"/>
            <a:r>
              <a:rPr lang="ru-RU" sz="7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окончания проверки</a:t>
            </a:r>
          </a:p>
        </p:txBody>
      </p:sp>
      <p:sp>
        <p:nvSpPr>
          <p:cNvPr id="5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280659" y="4960956"/>
            <a:ext cx="1577341" cy="20159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8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47436" y="2162001"/>
            <a:ext cx="4502009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8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38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="" xmlns:a16="http://schemas.microsoft.com/office/drawing/2014/main" id="{29760D1F-BC02-4ED3-B30B-CDD267D4F23A}"/>
              </a:ext>
            </a:extLst>
          </p:cNvPr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CB34B2-90F9-4E55-82AC-70A24B09259B}"/>
              </a:ext>
            </a:extLst>
          </p:cNvPr>
          <p:cNvSpPr txBox="1"/>
          <p:nvPr/>
        </p:nvSpPr>
        <p:spPr>
          <a:xfrm>
            <a:off x="1" y="4894439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="" xmlns:a16="http://schemas.microsoft.com/office/drawing/2014/main" id="{7B4351C8-5198-41E4-8B0B-DB3A21822AC6}"/>
              </a:ext>
            </a:extLst>
          </p:cNvPr>
          <p:cNvSpPr/>
          <p:nvPr/>
        </p:nvSpPr>
        <p:spPr>
          <a:xfrm flipV="1">
            <a:off x="0" y="322686"/>
            <a:ext cx="5693612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0969A82-2E8D-4CC9-92AC-2C2BC007B9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72849"/>
            <a:ext cx="1051831" cy="411739"/>
          </a:xfrm>
          <a:prstGeom prst="rect">
            <a:avLst/>
          </a:prstGeom>
        </p:spPr>
      </p:pic>
      <p:sp>
        <p:nvSpPr>
          <p:cNvPr id="15" name="object 9">
            <a:extLst>
              <a:ext uri="{FF2B5EF4-FFF2-40B4-BE49-F238E27FC236}">
                <a16:creationId xmlns="" xmlns:a16="http://schemas.microsoft.com/office/drawing/2014/main" id="{07EEABDB-7C23-4BB8-A74E-84574EE567D5}"/>
              </a:ext>
            </a:extLst>
          </p:cNvPr>
          <p:cNvSpPr/>
          <p:nvPr/>
        </p:nvSpPr>
        <p:spPr>
          <a:xfrm>
            <a:off x="4876800" y="412865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4. Гнып КС БС_САМАРА</Template>
  <TotalTime>0</TotalTime>
  <Words>3199</Words>
  <Application>Microsoft Office PowerPoint</Application>
  <PresentationFormat>Произвольный</PresentationFormat>
  <Paragraphs>414</Paragraphs>
  <Slides>25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Arial</vt:lpstr>
      <vt:lpstr>Calibri</vt:lpstr>
      <vt:lpstr>Calibri Light</vt:lpstr>
      <vt:lpstr>FrankRuehl</vt:lpstr>
      <vt:lpstr>Helvetica Neue Medium</vt:lpstr>
      <vt:lpstr>Open Sans Condensed</vt:lpstr>
      <vt:lpstr>Segoe UI Black</vt:lpstr>
      <vt:lpstr>Segoe UI Historic</vt:lpstr>
      <vt:lpstr>Segoe UI Light</vt:lpstr>
      <vt:lpstr>Times New Roman</vt:lpstr>
      <vt:lpstr>Wingdings</vt:lpstr>
      <vt:lpstr>Тема Office</vt:lpstr>
      <vt:lpstr>Лист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cp:lastPrinted>2021-09-28T20:33:33Z</cp:lastPrinted>
  <dcterms:created xsi:type="dcterms:W3CDTF">2021-10-05T09:36:37Z</dcterms:created>
  <dcterms:modified xsi:type="dcterms:W3CDTF">2021-10-05T09:37:08Z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