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5" r:id="rId2"/>
  </p:sldMasterIdLst>
  <p:notesMasterIdLst>
    <p:notesMasterId r:id="rId18"/>
  </p:notesMasterIdLst>
  <p:sldIdLst>
    <p:sldId id="273" r:id="rId3"/>
    <p:sldId id="319" r:id="rId4"/>
    <p:sldId id="313" r:id="rId5"/>
    <p:sldId id="326" r:id="rId6"/>
    <p:sldId id="334" r:id="rId7"/>
    <p:sldId id="339" r:id="rId8"/>
    <p:sldId id="340" r:id="rId9"/>
    <p:sldId id="314" r:id="rId10"/>
    <p:sldId id="307" r:id="rId11"/>
    <p:sldId id="333" r:id="rId12"/>
    <p:sldId id="293" r:id="rId13"/>
    <p:sldId id="328" r:id="rId14"/>
    <p:sldId id="337" r:id="rId15"/>
    <p:sldId id="325" r:id="rId16"/>
    <p:sldId id="294" r:id="rId17"/>
  </p:sldIdLst>
  <p:sldSz cx="12192000" cy="6858000"/>
  <p:notesSz cx="7104063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оскалев Дмитрий Александрович" initials="МДА" lastIdx="1" clrIdx="0">
    <p:extLst>
      <p:ext uri="{19B8F6BF-5375-455C-9EA6-DF929625EA0E}">
        <p15:presenceInfo xmlns:p15="http://schemas.microsoft.com/office/powerpoint/2012/main" userId="S-1-5-21-1908438591-1278307452-1436800534-2828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D7EE"/>
    <a:srgbClr val="D2DEEF"/>
    <a:srgbClr val="FFFFFF"/>
    <a:srgbClr val="9DC3E6"/>
    <a:srgbClr val="F8CBAD"/>
    <a:srgbClr val="FBE5D6"/>
    <a:srgbClr val="B4C7E7"/>
    <a:srgbClr val="000000"/>
    <a:srgbClr val="E7DE9D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3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Лист1!$C$7</c:f>
              <c:strCache>
                <c:ptCount val="1"/>
                <c:pt idx="0">
                  <c:v>Количество юридических лиц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Лист1!$D$5:$J$5</c:f>
              <c:numCache>
                <c:formatCode>General</c:formatCod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</c:numCache>
            </c:numRef>
          </c:cat>
          <c:val>
            <c:numRef>
              <c:f>Лист1!$D$7:$J$7</c:f>
              <c:numCache>
                <c:formatCode>General</c:formatCode>
                <c:ptCount val="7"/>
                <c:pt idx="0">
                  <c:v>211</c:v>
                </c:pt>
                <c:pt idx="1">
                  <c:v>1556</c:v>
                </c:pt>
                <c:pt idx="2">
                  <c:v>3604</c:v>
                </c:pt>
                <c:pt idx="3">
                  <c:v>5111</c:v>
                </c:pt>
                <c:pt idx="4">
                  <c:v>7014</c:v>
                </c:pt>
                <c:pt idx="5">
                  <c:v>7272</c:v>
                </c:pt>
                <c:pt idx="6">
                  <c:v>7474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2677824"/>
        <c:axId val="152682408"/>
      </c:barChart>
      <c:catAx>
        <c:axId val="15267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2682408"/>
        <c:crosses val="autoZero"/>
        <c:auto val="1"/>
        <c:lblAlgn val="ctr"/>
        <c:lblOffset val="100"/>
        <c:noMultiLvlLbl val="0"/>
      </c:catAx>
      <c:valAx>
        <c:axId val="152682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267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[Книга6.xlsx]Лист1!$C$8</c:f>
              <c:strCache>
                <c:ptCount val="1"/>
                <c:pt idx="0">
                  <c:v>Количество платежных поручений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[1]Лист1!$D$5:$J$5</c:f>
              <c:numCache>
                <c:formatCode>General</c:formatCod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</c:numCache>
            </c:numRef>
          </c:cat>
          <c:val>
            <c:numRef>
              <c:f>[1]Лист1!$D$8:$J$8</c:f>
              <c:numCache>
                <c:formatCode>General</c:formatCode>
                <c:ptCount val="7"/>
                <c:pt idx="0">
                  <c:v>66109</c:v>
                </c:pt>
                <c:pt idx="1">
                  <c:v>195697</c:v>
                </c:pt>
                <c:pt idx="2">
                  <c:v>346483</c:v>
                </c:pt>
                <c:pt idx="3" formatCode="#,##0">
                  <c:v>455163</c:v>
                </c:pt>
                <c:pt idx="4" formatCode="#,##0">
                  <c:v>518678</c:v>
                </c:pt>
                <c:pt idx="5" formatCode="#,##0">
                  <c:v>550983</c:v>
                </c:pt>
                <c:pt idx="6" formatCode="#,##0">
                  <c:v>394770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2593328"/>
        <c:axId val="152593712"/>
      </c:barChart>
      <c:catAx>
        <c:axId val="152593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2593712"/>
        <c:crosses val="autoZero"/>
        <c:auto val="1"/>
        <c:lblAlgn val="ctr"/>
        <c:lblOffset val="100"/>
        <c:noMultiLvlLbl val="0"/>
      </c:catAx>
      <c:valAx>
        <c:axId val="15259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2593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Кассовые обороты</a:t>
            </a:r>
            <a:endParaRPr lang="ru-RU" dirty="0"/>
          </a:p>
        </c:rich>
      </c:tx>
      <c:layout>
        <c:manualLayout>
          <c:xMode val="edge"/>
          <c:yMode val="edge"/>
          <c:x val="0.33649733659199577"/>
          <c:y val="3.56026519770685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Лист1!$B$8</c:f>
              <c:strCache>
                <c:ptCount val="1"/>
                <c:pt idx="0">
                  <c:v>Сумма дебетовых платежных поручений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Лист1!$C$3:$I$3</c:f>
              <c:numCache>
                <c:formatCode>General</c:formatCod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</c:numCache>
            </c:numRef>
          </c:cat>
          <c:val>
            <c:numRef>
              <c:f>Лист1!$C$8:$I$8</c:f>
              <c:numCache>
                <c:formatCode>#,##0.00</c:formatCode>
                <c:ptCount val="7"/>
                <c:pt idx="0">
                  <c:v>253.27119930473987</c:v>
                </c:pt>
                <c:pt idx="1">
                  <c:v>1361.3485857840594</c:v>
                </c:pt>
                <c:pt idx="2">
                  <c:v>2553.9456546262104</c:v>
                </c:pt>
                <c:pt idx="3">
                  <c:v>1941.1147957309197</c:v>
                </c:pt>
                <c:pt idx="4">
                  <c:v>2584.30444427357</c:v>
                </c:pt>
                <c:pt idx="5">
                  <c:v>3868.26588360393</c:v>
                </c:pt>
                <c:pt idx="6">
                  <c:v>3166.4805387554502</c:v>
                </c:pt>
              </c:numCache>
            </c:numRef>
          </c:val>
        </c:ser>
        <c:ser>
          <c:idx val="1"/>
          <c:order val="1"/>
          <c:tx>
            <c:strRef>
              <c:f>Лист1!$B$10</c:f>
              <c:strCache>
                <c:ptCount val="1"/>
                <c:pt idx="0">
                  <c:v>Сумма кредитовых платежных поручений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Лист1!$C$3:$I$3</c:f>
              <c:numCache>
                <c:formatCode>General</c:formatCod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</c:numCache>
            </c:numRef>
          </c:cat>
          <c:val>
            <c:numRef>
              <c:f>Лист1!$C$10:$I$10</c:f>
              <c:numCache>
                <c:formatCode>#,##0.00</c:formatCode>
                <c:ptCount val="7"/>
                <c:pt idx="0">
                  <c:v>315.3956435481299</c:v>
                </c:pt>
                <c:pt idx="1">
                  <c:v>1485.8654466285991</c:v>
                </c:pt>
                <c:pt idx="2">
                  <c:v>2425.7949700592917</c:v>
                </c:pt>
                <c:pt idx="3">
                  <c:v>1957.0363884689198</c:v>
                </c:pt>
                <c:pt idx="4">
                  <c:v>2543.95718902304</c:v>
                </c:pt>
                <c:pt idx="5">
                  <c:v>3871.3980204130498</c:v>
                </c:pt>
                <c:pt idx="6">
                  <c:v>3126.68443298067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4599608"/>
        <c:axId val="154567752"/>
      </c:barChart>
      <c:catAx>
        <c:axId val="154599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4567752"/>
        <c:crosses val="autoZero"/>
        <c:auto val="1"/>
        <c:lblAlgn val="ctr"/>
        <c:lblOffset val="100"/>
        <c:noMultiLvlLbl val="0"/>
      </c:catAx>
      <c:valAx>
        <c:axId val="154567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4599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914260717410323E-2"/>
          <c:y val="0.19432888597258677"/>
          <c:w val="0.90808573928258962"/>
          <c:h val="0.71621919563568526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Лист1!$B$25:$E$25</c:f>
              <c:strCache>
                <c:ptCount val="3"/>
                <c:pt idx="0">
                  <c:v>Назначено на функциональные отделы</c:v>
                </c:pt>
                <c:pt idx="1">
                  <c:v>Решено ОТО</c:v>
                </c:pt>
                <c:pt idx="2">
                  <c:v>Решено ОТР (ГП ПУРКС)</c:v>
                </c:pt>
              </c:strCache>
              <c:extLst/>
            </c:strRef>
          </c:cat>
          <c:val>
            <c:numRef>
              <c:f>Лист1!$B$26:$E$26</c:f>
              <c:numCache>
                <c:formatCode>General</c:formatCode>
                <c:ptCount val="3"/>
              </c:numCache>
              <c:extLst/>
            </c:numRef>
          </c:val>
        </c:ser>
        <c:ser>
          <c:idx val="1"/>
          <c:order val="1"/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800" b="1" i="0" u="none" strike="noStrike" baseline="0" dirty="0" smtClean="0">
                        <a:effectLst/>
                      </a:rPr>
                      <a:t>922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8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</a:rPr>
                      <a:t>1876</a:t>
                    </a:r>
                    <a:endParaRPr lang="en-US" sz="800" b="1" i="0" u="none" strike="noStrike" kern="1200" baseline="0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</a:endParaRP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800" b="1" i="0" u="none" strike="noStrike" baseline="0" dirty="0" smtClean="0">
                        <a:effectLst/>
                      </a:rPr>
                      <a:t>2673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Лист1!$B$25:$E$25</c:f>
              <c:strCache>
                <c:ptCount val="3"/>
                <c:pt idx="0">
                  <c:v>Назначено на функциональные отделы</c:v>
                </c:pt>
                <c:pt idx="1">
                  <c:v>Решено ОТО</c:v>
                </c:pt>
                <c:pt idx="2">
                  <c:v>Решено ОТР (ГП ПУРКС)</c:v>
                </c:pt>
              </c:strCache>
              <c:extLst/>
            </c:strRef>
          </c:cat>
          <c:val>
            <c:numRef>
              <c:f>Лист1!$B$29:$E$29</c:f>
              <c:numCache>
                <c:formatCode>General</c:formatCode>
                <c:ptCount val="3"/>
                <c:pt idx="0">
                  <c:v>1115</c:v>
                </c:pt>
                <c:pt idx="1">
                  <c:v>2602</c:v>
                </c:pt>
                <c:pt idx="2">
                  <c:v>3717</c:v>
                </c:pt>
              </c:numCache>
              <c:extLst/>
            </c:numRef>
          </c:val>
          <c:extLst/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4"/>
        <c:overlap val="83"/>
        <c:axId val="154948088"/>
        <c:axId val="154948472"/>
      </c:barChart>
      <c:catAx>
        <c:axId val="1549480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4948472"/>
        <c:crosses val="autoZero"/>
        <c:auto val="1"/>
        <c:lblAlgn val="ctr"/>
        <c:lblOffset val="100"/>
        <c:noMultiLvlLbl val="0"/>
      </c:catAx>
      <c:valAx>
        <c:axId val="154948472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4948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0154275414145"/>
          <c:y val="0.14220328677956404"/>
          <c:w val="0.26606558180889428"/>
          <c:h val="0.7495708231254805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>
                <a:softEdge rad="0"/>
              </a:effectLst>
              <a:scene3d>
                <a:camera prst="orthographicFront"/>
                <a:lightRig rig="threePt" dir="t"/>
              </a:scene3d>
              <a:sp3d>
                <a:bevelT w="0"/>
                <a:bevelB w="0"/>
              </a:sp3d>
            </c:spPr>
          </c:dPt>
          <c:dLbls>
            <c:dLbl>
              <c:idx val="0"/>
              <c:layout>
                <c:manualLayout>
                  <c:x val="-5.1723706158624899E-2"/>
                  <c:y val="-6.4676192059036491E-2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97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Calibri (Основной текст)"/>
                        <a:ea typeface="+mn-ea"/>
                        <a:cs typeface="+mn-cs"/>
                      </a:defRPr>
                    </a:pPr>
                    <a:r>
                      <a:rPr lang="en-US" sz="1197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Calibri (Основной текст)"/>
                      </a:rPr>
                      <a:t>4 942</a:t>
                    </a:r>
                    <a:br>
                      <a:rPr lang="en-US" sz="1197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Calibri (Основной текст)"/>
                      </a:rPr>
                    </a:br>
                    <a:r>
                      <a:rPr lang="en-US" sz="1197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Calibri (Основной текст)"/>
                      </a:rPr>
                      <a:t>41,5%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197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Calibri (Основной текст)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288045147060715"/>
                      <c:h val="0.17895960372668587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1.290831845654342E-2"/>
                  <c:y val="-0.3310455242821505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 6</a:t>
                    </a:r>
                    <a:r>
                      <a:rPr lang="en-US" sz="1197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Calibri (Основной текст)"/>
                      </a:rPr>
                      <a:t> 953</a:t>
                    </a:r>
                    <a:br>
                      <a:rPr lang="en-US" sz="1197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Calibri (Основной текст)"/>
                      </a:rPr>
                    </a:br>
                    <a:r>
                      <a:rPr lang="en-US" sz="1197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Calibri (Основной текст)"/>
                      </a:rPr>
                      <a:t>58,5%</a:t>
                    </a:r>
                    <a:endParaRPr lang="en-US" sz="1197" b="1" i="0" u="none" strike="noStrike" kern="1200" baseline="0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Calibri (Основной текст)"/>
                    </a:endParaRPr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1272721386885511"/>
                      <c:h val="0.218703170544160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 (Основной текст)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1"/>
            <c:showVal val="1"/>
            <c:showCatName val="0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Москва - 4227 (35,5%), Московская область - 715 (6,0%)</c:v>
                </c:pt>
                <c:pt idx="1">
                  <c:v>Иные ТОФК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4942</c:v>
                </c:pt>
                <c:pt idx="1">
                  <c:v>6953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76200" dir="7800000" sx="4000" sy="4000" algn="ctr" rotWithShape="0">
                    <a:srgbClr val="000000"/>
                  </a:outerShdw>
                </a:effectLst>
                <a:latin typeface="Calibri (Основной текст)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76200" dir="7800000" sx="4000" sy="4000" algn="ctr" rotWithShape="0">
                    <a:srgbClr val="000000"/>
                  </a:outerShdw>
                </a:effectLst>
                <a:latin typeface="Calibri (Основной текст)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68577349300192869"/>
          <c:y val="0.49208384104710284"/>
          <c:w val="0.28108345988978245"/>
          <c:h val="0.5079161589528972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76200" dir="7800000" sx="4000" sy="4000" algn="ctr" rotWithShape="0">
                  <a:srgbClr val="000000"/>
                </a:outerShdw>
              </a:effectLst>
              <a:latin typeface="Calibri (Основной текст)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Calibri (Основной текст)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73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baseline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Этапы миграции 41 лицевых счетов</a:t>
            </a:r>
            <a:endParaRPr lang="ru-RU" sz="1800" b="1" baseline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c:rich>
      </c:tx>
      <c:layout>
        <c:manualLayout>
          <c:xMode val="edge"/>
          <c:yMode val="edge"/>
          <c:x val="0.14700978658261529"/>
          <c:y val="4.6382232960008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3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9.9206974128234066E-2"/>
          <c:y val="0.23893487509516206"/>
          <c:w val="0.63870359955005662"/>
          <c:h val="0.49540274132709322"/>
        </c:manualLayout>
      </c:layout>
      <c:barChart>
        <c:barDir val="col"/>
        <c:grouping val="stacked"/>
        <c:varyColors val="0"/>
        <c:ser>
          <c:idx val="0"/>
          <c:order val="0"/>
          <c:tx>
            <c:v>Москва и Московская область</c:v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2E75B6"/>
              </a:solidFill>
              <a:ln>
                <a:noFill/>
              </a:ln>
              <a:effectLst/>
            </c:spPr>
          </c:dPt>
          <c:cat>
            <c:strRef>
              <c:f>Лист1!$A$2:$A$10</c:f>
              <c:strCache>
                <c:ptCount val="9"/>
                <c:pt idx="0">
                  <c:v>1 волна</c:v>
                </c:pt>
                <c:pt idx="1">
                  <c:v>2 волна</c:v>
                </c:pt>
                <c:pt idx="2">
                  <c:v>3 волна</c:v>
                </c:pt>
                <c:pt idx="3">
                  <c:v>Восточный</c:v>
                </c:pt>
                <c:pt idx="4">
                  <c:v>4 волна</c:v>
                </c:pt>
                <c:pt idx="5">
                  <c:v>5 волна</c:v>
                </c:pt>
                <c:pt idx="6">
                  <c:v>АВТОДОР</c:v>
                </c:pt>
                <c:pt idx="7">
                  <c:v>ФОНД</c:v>
                </c:pt>
                <c:pt idx="8">
                  <c:v>6 волна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31</c:v>
                </c:pt>
                <c:pt idx="1">
                  <c:v>73</c:v>
                </c:pt>
                <c:pt idx="2">
                  <c:v>302</c:v>
                </c:pt>
                <c:pt idx="3">
                  <c:v>18</c:v>
                </c:pt>
                <c:pt idx="4">
                  <c:v>1106</c:v>
                </c:pt>
                <c:pt idx="5">
                  <c:v>164</c:v>
                </c:pt>
                <c:pt idx="6">
                  <c:v>430</c:v>
                </c:pt>
                <c:pt idx="7">
                  <c:v>41</c:v>
                </c:pt>
                <c:pt idx="8">
                  <c:v>2777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Иные ТОФК</c:v>
                </c:pt>
              </c:strCache>
            </c:strRef>
          </c:tx>
          <c:spPr>
            <a:solidFill>
              <a:srgbClr val="BDD7EE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</c:dPt>
          <c:cat>
            <c:strRef>
              <c:f>Лист1!$A$2:$A$10</c:f>
              <c:strCache>
                <c:ptCount val="9"/>
                <c:pt idx="0">
                  <c:v>1 волна</c:v>
                </c:pt>
                <c:pt idx="1">
                  <c:v>2 волна</c:v>
                </c:pt>
                <c:pt idx="2">
                  <c:v>3 волна</c:v>
                </c:pt>
                <c:pt idx="3">
                  <c:v>Восточный</c:v>
                </c:pt>
                <c:pt idx="4">
                  <c:v>4 волна</c:v>
                </c:pt>
                <c:pt idx="5">
                  <c:v>5 волна</c:v>
                </c:pt>
                <c:pt idx="6">
                  <c:v>АВТОДОР</c:v>
                </c:pt>
                <c:pt idx="7">
                  <c:v>ФОНД</c:v>
                </c:pt>
                <c:pt idx="8">
                  <c:v>6 волна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0</c:v>
                </c:pt>
                <c:pt idx="1">
                  <c:v>75</c:v>
                </c:pt>
                <c:pt idx="2">
                  <c:v>288</c:v>
                </c:pt>
                <c:pt idx="3">
                  <c:v>51</c:v>
                </c:pt>
                <c:pt idx="4">
                  <c:v>1088</c:v>
                </c:pt>
                <c:pt idx="5">
                  <c:v>561</c:v>
                </c:pt>
                <c:pt idx="6">
                  <c:v>307</c:v>
                </c:pt>
                <c:pt idx="7">
                  <c:v>45</c:v>
                </c:pt>
                <c:pt idx="8">
                  <c:v>4538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4680576"/>
        <c:axId val="154680968"/>
      </c:barChart>
      <c:catAx>
        <c:axId val="15468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154680968"/>
        <c:crosses val="autoZero"/>
        <c:auto val="1"/>
        <c:lblAlgn val="ctr"/>
        <c:lblOffset val="100"/>
        <c:noMultiLvlLbl val="0"/>
      </c:catAx>
      <c:valAx>
        <c:axId val="15468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15468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682160541397058"/>
          <c:y val="0.24854755067703227"/>
          <c:w val="0.23965420455017378"/>
          <c:h val="0.522421614080679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Россия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Всего счетов</c:v>
                </c:pt>
                <c:pt idx="1">
                  <c:v>Миграция</c:v>
                </c:pt>
                <c:pt idx="2">
                  <c:v>Не подлежит миграции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8240</c:v>
                </c:pt>
                <c:pt idx="1">
                  <c:v>3832</c:v>
                </c:pt>
                <c:pt idx="2">
                  <c:v>4408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Москва и Московская область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Всего счетов</c:v>
                </c:pt>
                <c:pt idx="1">
                  <c:v>Миграция</c:v>
                </c:pt>
                <c:pt idx="2">
                  <c:v>Не подлежит миграции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2633</c:v>
                </c:pt>
                <c:pt idx="1">
                  <c:v>1313</c:v>
                </c:pt>
                <c:pt idx="2">
                  <c:v>1320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4682144"/>
        <c:axId val="154682536"/>
      </c:barChart>
      <c:catAx>
        <c:axId val="154682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4682536"/>
        <c:crosses val="autoZero"/>
        <c:auto val="1"/>
        <c:lblAlgn val="ctr"/>
        <c:lblOffset val="100"/>
        <c:noMultiLvlLbl val="0"/>
      </c:catAx>
      <c:valAx>
        <c:axId val="154682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468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E869C3-9C92-4B6A-992A-C9EB31F4B4A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300BB55D-A7AD-4F24-8583-B45FF6B5A1B7}">
      <dgm:prSet phldrT="[Текст]" custT="1"/>
      <dgm:spPr>
        <a:solidFill>
          <a:srgbClr val="FFCCCC">
            <a:alpha val="76471"/>
          </a:srgb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Реализовать в Подсистеме учета денежных средств возможность отражения платежей,</a:t>
          </a:r>
          <a:r>
            <a:rPr lang="en-US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поступивших из кредитных организаций, на невыясненных поступлениях в случае указания лицевого счета получателя платежа, соответствующего другому </a:t>
          </a:r>
          <a:r>
            <a:rPr lang="ru-RU" sz="12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Платежному центру, 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без передачи информации в Подсистему управления расходами с обеспечением возможности возврата (перечисления по назначению) такого платежа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D0032B-28EB-4D74-B65B-44C44B52A52B}" type="parTrans" cxnId="{1695C668-4249-44AF-AF18-D5A5DB8E4CC1}">
      <dgm:prSet/>
      <dgm:spPr/>
      <dgm:t>
        <a:bodyPr/>
        <a:lstStyle/>
        <a:p>
          <a:endParaRPr lang="ru-RU"/>
        </a:p>
      </dgm:t>
    </dgm:pt>
    <dgm:pt modelId="{92DBD1D0-9985-4715-B3A5-F2449D7223C2}" type="sibTrans" cxnId="{1695C668-4249-44AF-AF18-D5A5DB8E4CC1}">
      <dgm:prSet/>
      <dgm:spPr/>
      <dgm:t>
        <a:bodyPr/>
        <a:lstStyle/>
        <a:p>
          <a:endParaRPr lang="ru-RU"/>
        </a:p>
      </dgm:t>
    </dgm:pt>
    <dgm:pt modelId="{35371936-054C-43DB-B604-3C88286F8D6E}">
      <dgm:prSet phldrT="[Текст]" custT="1"/>
      <dgm:spPr>
        <a:solidFill>
          <a:schemeClr val="accent6">
            <a:lumMod val="20000"/>
            <a:lumOff val="80000"/>
            <a:alpha val="9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Реализовать в информационных системах Федерального казначейства контроль соответствия лицевого счета казначейскому счету при приеме распоряжений о совершении казначейских платежей, совершаемых внутри СКП 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144C68-DA12-4327-ABD1-A6B18D109C5F}" type="sibTrans" cxnId="{87268F5F-7C70-47D6-B8FE-ADC6365D285E}">
      <dgm:prSet/>
      <dgm:spPr/>
      <dgm:t>
        <a:bodyPr/>
        <a:lstStyle/>
        <a:p>
          <a:endParaRPr lang="ru-RU"/>
        </a:p>
      </dgm:t>
    </dgm:pt>
    <dgm:pt modelId="{942F9981-3156-40CF-B7BA-827F83B187D9}" type="parTrans" cxnId="{87268F5F-7C70-47D6-B8FE-ADC6365D285E}">
      <dgm:prSet/>
      <dgm:spPr/>
      <dgm:t>
        <a:bodyPr/>
        <a:lstStyle/>
        <a:p>
          <a:endParaRPr lang="ru-RU"/>
        </a:p>
      </dgm:t>
    </dgm:pt>
    <dgm:pt modelId="{1BCD247C-DDCF-4738-83BD-94767A2AA3DB}" type="pres">
      <dgm:prSet presAssocID="{ABE869C3-9C92-4B6A-992A-C9EB31F4B4A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DE9CBA20-E9D9-47FB-814F-DB5CDB2FD9B8}" type="pres">
      <dgm:prSet presAssocID="{ABE869C3-9C92-4B6A-992A-C9EB31F4B4AB}" presName="Name1" presStyleCnt="0"/>
      <dgm:spPr/>
    </dgm:pt>
    <dgm:pt modelId="{C6155349-A1BD-46FF-A22D-60D9F56A2422}" type="pres">
      <dgm:prSet presAssocID="{ABE869C3-9C92-4B6A-992A-C9EB31F4B4AB}" presName="cycle" presStyleCnt="0"/>
      <dgm:spPr/>
    </dgm:pt>
    <dgm:pt modelId="{27ABEF64-D289-4E36-9450-0C02AF1D4BD4}" type="pres">
      <dgm:prSet presAssocID="{ABE869C3-9C92-4B6A-992A-C9EB31F4B4AB}" presName="srcNode" presStyleLbl="node1" presStyleIdx="0" presStyleCnt="2"/>
      <dgm:spPr/>
    </dgm:pt>
    <dgm:pt modelId="{397FB782-3F16-4281-9FEB-64DD568AD53D}" type="pres">
      <dgm:prSet presAssocID="{ABE869C3-9C92-4B6A-992A-C9EB31F4B4AB}" presName="conn" presStyleLbl="parChTrans1D2" presStyleIdx="0" presStyleCnt="1"/>
      <dgm:spPr/>
      <dgm:t>
        <a:bodyPr/>
        <a:lstStyle/>
        <a:p>
          <a:endParaRPr lang="ru-RU"/>
        </a:p>
      </dgm:t>
    </dgm:pt>
    <dgm:pt modelId="{02AB90CC-94BB-4ED4-A9A9-C7CD2C9F5EC8}" type="pres">
      <dgm:prSet presAssocID="{ABE869C3-9C92-4B6A-992A-C9EB31F4B4AB}" presName="extraNode" presStyleLbl="node1" presStyleIdx="0" presStyleCnt="2"/>
      <dgm:spPr/>
    </dgm:pt>
    <dgm:pt modelId="{39807417-19F6-4C7C-95F1-F36372EEF28E}" type="pres">
      <dgm:prSet presAssocID="{ABE869C3-9C92-4B6A-992A-C9EB31F4B4AB}" presName="dstNode" presStyleLbl="node1" presStyleIdx="0" presStyleCnt="2"/>
      <dgm:spPr/>
    </dgm:pt>
    <dgm:pt modelId="{BE1E1B81-C539-4D7B-BF39-C76E27702F89}" type="pres">
      <dgm:prSet presAssocID="{35371936-054C-43DB-B604-3C88286F8D6E}" presName="text_1" presStyleLbl="node1" presStyleIdx="0" presStyleCnt="2" custScaleX="106728" custScaleY="885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3CE725-A963-48C5-B02C-F9433EC3B1E7}" type="pres">
      <dgm:prSet presAssocID="{35371936-054C-43DB-B604-3C88286F8D6E}" presName="accent_1" presStyleCnt="0"/>
      <dgm:spPr/>
    </dgm:pt>
    <dgm:pt modelId="{EEB2F29D-845F-4F2D-932B-1C64B18D5CB4}" type="pres">
      <dgm:prSet presAssocID="{35371936-054C-43DB-B604-3C88286F8D6E}" presName="accentRepeatNode" presStyleLbl="solidFgAcc1" presStyleIdx="0" presStyleCnt="2" custScaleX="75562" custScaleY="71059" custLinFactNeighborX="3561" custLinFactNeighborY="-396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42F3CAA8-3CCD-449F-A385-7410D66C2A68}" type="pres">
      <dgm:prSet presAssocID="{300BB55D-A7AD-4F24-8583-B45FF6B5A1B7}" presName="text_2" presStyleLbl="node1" presStyleIdx="1" presStyleCnt="2" custScaleX="106415" custScaleY="93920" custLinFactNeighborX="3705" custLinFactNeighborY="-54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FADFBF-CBFC-4F43-A3A6-3D2F722E60A3}" type="pres">
      <dgm:prSet presAssocID="{300BB55D-A7AD-4F24-8583-B45FF6B5A1B7}" presName="accent_2" presStyleCnt="0"/>
      <dgm:spPr/>
    </dgm:pt>
    <dgm:pt modelId="{4BF560F6-E237-4970-BCC8-91A4E8A06C14}" type="pres">
      <dgm:prSet presAssocID="{300BB55D-A7AD-4F24-8583-B45FF6B5A1B7}" presName="accentRepeatNode" presStyleLbl="solidFgAcc1" presStyleIdx="1" presStyleCnt="2" custScaleX="76495" custScaleY="74128" custLinFactNeighborX="6580" custLinFactNeighborY="-3838"/>
      <dgm:spPr>
        <a:solidFill>
          <a:srgbClr val="FFCCCC"/>
        </a:solidFill>
      </dgm:spPr>
      <dgm:t>
        <a:bodyPr/>
        <a:lstStyle/>
        <a:p>
          <a:endParaRPr lang="ru-RU"/>
        </a:p>
      </dgm:t>
    </dgm:pt>
  </dgm:ptLst>
  <dgm:cxnLst>
    <dgm:cxn modelId="{596528BB-0AFD-48EE-B202-21B828C66F2F}" type="presOf" srcId="{35371936-054C-43DB-B604-3C88286F8D6E}" destId="{BE1E1B81-C539-4D7B-BF39-C76E27702F89}" srcOrd="0" destOrd="0" presId="urn:microsoft.com/office/officeart/2008/layout/VerticalCurvedList"/>
    <dgm:cxn modelId="{1695C668-4249-44AF-AF18-D5A5DB8E4CC1}" srcId="{ABE869C3-9C92-4B6A-992A-C9EB31F4B4AB}" destId="{300BB55D-A7AD-4F24-8583-B45FF6B5A1B7}" srcOrd="1" destOrd="0" parTransId="{F3D0032B-28EB-4D74-B65B-44C44B52A52B}" sibTransId="{92DBD1D0-9985-4715-B3A5-F2449D7223C2}"/>
    <dgm:cxn modelId="{AD2711EE-11B1-46B8-A5C8-D0B46B7C2574}" type="presOf" srcId="{300BB55D-A7AD-4F24-8583-B45FF6B5A1B7}" destId="{42F3CAA8-3CCD-449F-A385-7410D66C2A68}" srcOrd="0" destOrd="0" presId="urn:microsoft.com/office/officeart/2008/layout/VerticalCurvedList"/>
    <dgm:cxn modelId="{9385B3B1-5BF1-4FA7-B72C-94DC723C5288}" type="presOf" srcId="{28144C68-DA12-4327-ABD1-A6B18D109C5F}" destId="{397FB782-3F16-4281-9FEB-64DD568AD53D}" srcOrd="0" destOrd="0" presId="urn:microsoft.com/office/officeart/2008/layout/VerticalCurvedList"/>
    <dgm:cxn modelId="{87268F5F-7C70-47D6-B8FE-ADC6365D285E}" srcId="{ABE869C3-9C92-4B6A-992A-C9EB31F4B4AB}" destId="{35371936-054C-43DB-B604-3C88286F8D6E}" srcOrd="0" destOrd="0" parTransId="{942F9981-3156-40CF-B7BA-827F83B187D9}" sibTransId="{28144C68-DA12-4327-ABD1-A6B18D109C5F}"/>
    <dgm:cxn modelId="{F5F2302C-AE3C-4515-85F7-F842A7548982}" type="presOf" srcId="{ABE869C3-9C92-4B6A-992A-C9EB31F4B4AB}" destId="{1BCD247C-DDCF-4738-83BD-94767A2AA3DB}" srcOrd="0" destOrd="0" presId="urn:microsoft.com/office/officeart/2008/layout/VerticalCurvedList"/>
    <dgm:cxn modelId="{BF24D7CB-D401-4AE4-BA01-CAB103DA1B6A}" type="presParOf" srcId="{1BCD247C-DDCF-4738-83BD-94767A2AA3DB}" destId="{DE9CBA20-E9D9-47FB-814F-DB5CDB2FD9B8}" srcOrd="0" destOrd="0" presId="urn:microsoft.com/office/officeart/2008/layout/VerticalCurvedList"/>
    <dgm:cxn modelId="{E3E67E30-2865-4CAA-AF09-9F3777D068A0}" type="presParOf" srcId="{DE9CBA20-E9D9-47FB-814F-DB5CDB2FD9B8}" destId="{C6155349-A1BD-46FF-A22D-60D9F56A2422}" srcOrd="0" destOrd="0" presId="urn:microsoft.com/office/officeart/2008/layout/VerticalCurvedList"/>
    <dgm:cxn modelId="{EB3E1C37-7FDD-46F1-A793-82A56742E246}" type="presParOf" srcId="{C6155349-A1BD-46FF-A22D-60D9F56A2422}" destId="{27ABEF64-D289-4E36-9450-0C02AF1D4BD4}" srcOrd="0" destOrd="0" presId="urn:microsoft.com/office/officeart/2008/layout/VerticalCurvedList"/>
    <dgm:cxn modelId="{7C4FE946-204E-455C-95BD-030420CB0933}" type="presParOf" srcId="{C6155349-A1BD-46FF-A22D-60D9F56A2422}" destId="{397FB782-3F16-4281-9FEB-64DD568AD53D}" srcOrd="1" destOrd="0" presId="urn:microsoft.com/office/officeart/2008/layout/VerticalCurvedList"/>
    <dgm:cxn modelId="{F1646882-D963-4401-8CA4-D54D514CE45B}" type="presParOf" srcId="{C6155349-A1BD-46FF-A22D-60D9F56A2422}" destId="{02AB90CC-94BB-4ED4-A9A9-C7CD2C9F5EC8}" srcOrd="2" destOrd="0" presId="urn:microsoft.com/office/officeart/2008/layout/VerticalCurvedList"/>
    <dgm:cxn modelId="{C8A95A80-E96B-4B7E-AB8B-DC5A301A8C59}" type="presParOf" srcId="{C6155349-A1BD-46FF-A22D-60D9F56A2422}" destId="{39807417-19F6-4C7C-95F1-F36372EEF28E}" srcOrd="3" destOrd="0" presId="urn:microsoft.com/office/officeart/2008/layout/VerticalCurvedList"/>
    <dgm:cxn modelId="{6F68C6E4-A795-4C6E-9572-0127BD79CB85}" type="presParOf" srcId="{DE9CBA20-E9D9-47FB-814F-DB5CDB2FD9B8}" destId="{BE1E1B81-C539-4D7B-BF39-C76E27702F89}" srcOrd="1" destOrd="0" presId="urn:microsoft.com/office/officeart/2008/layout/VerticalCurvedList"/>
    <dgm:cxn modelId="{EAC7F0A6-BF49-4411-8289-70AE9891D9A1}" type="presParOf" srcId="{DE9CBA20-E9D9-47FB-814F-DB5CDB2FD9B8}" destId="{E23CE725-A963-48C5-B02C-F9433EC3B1E7}" srcOrd="2" destOrd="0" presId="urn:microsoft.com/office/officeart/2008/layout/VerticalCurvedList"/>
    <dgm:cxn modelId="{913B9A59-A1C0-40A2-952C-D664136FE20F}" type="presParOf" srcId="{E23CE725-A963-48C5-B02C-F9433EC3B1E7}" destId="{EEB2F29D-845F-4F2D-932B-1C64B18D5CB4}" srcOrd="0" destOrd="0" presId="urn:microsoft.com/office/officeart/2008/layout/VerticalCurvedList"/>
    <dgm:cxn modelId="{A909D857-32B4-4E1E-94CD-5BC88E140DF7}" type="presParOf" srcId="{DE9CBA20-E9D9-47FB-814F-DB5CDB2FD9B8}" destId="{42F3CAA8-3CCD-449F-A385-7410D66C2A68}" srcOrd="3" destOrd="0" presId="urn:microsoft.com/office/officeart/2008/layout/VerticalCurvedList"/>
    <dgm:cxn modelId="{0C90EDC2-38B3-45D9-A6CD-E57152E0EC48}" type="presParOf" srcId="{DE9CBA20-E9D9-47FB-814F-DB5CDB2FD9B8}" destId="{13FADFBF-CBFC-4F43-A3A6-3D2F722E60A3}" srcOrd="4" destOrd="0" presId="urn:microsoft.com/office/officeart/2008/layout/VerticalCurvedList"/>
    <dgm:cxn modelId="{31BC7B08-0C45-4C53-8A9A-5F93600C3C6E}" type="presParOf" srcId="{13FADFBF-CBFC-4F43-A3A6-3D2F722E60A3}" destId="{4BF560F6-E237-4970-BCC8-91A4E8A06C1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BAA49D36-50F6-46F1-9D8B-712E581CC0E4}" type="datetimeFigureOut">
              <a:rPr lang="ru-RU" smtClean="0"/>
              <a:t>05.10.2021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3D3A828D-76AD-41DF-B32C-6873F1C16FC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6650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898650" y="455613"/>
            <a:ext cx="2174875" cy="12239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4671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AC04-0C71-4FDD-B2AE-46A311667590}" type="datetimeFigureOut">
              <a:rPr lang="ru-RU" smtClean="0"/>
              <a:t>05.10.2021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CE16-3E40-40AE-BE1B-1F279588D5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9203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AC04-0C71-4FDD-B2AE-46A311667590}" type="datetimeFigureOut">
              <a:rPr lang="ru-RU" smtClean="0"/>
              <a:t>05.10.2021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CE16-3E40-40AE-BE1B-1F279588D5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3031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AC04-0C71-4FDD-B2AE-46A311667590}" type="datetimeFigureOut">
              <a:rPr lang="ru-RU" smtClean="0"/>
              <a:t>05.10.2021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CE16-3E40-40AE-BE1B-1F279588D5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0370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AC04-0C71-4FDD-B2AE-46A311667590}" type="datetimeFigureOut">
              <a:rPr lang="ru-RU" smtClean="0"/>
              <a:t>05.10.2021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CE16-3E40-40AE-BE1B-1F279588D5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5869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AC04-0C71-4FDD-B2AE-46A311667590}" type="datetimeFigureOut">
              <a:rPr lang="ru-RU" smtClean="0"/>
              <a:t>05.10.2021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CE16-3E40-40AE-BE1B-1F279588D5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4851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AC04-0C71-4FDD-B2AE-46A311667590}" type="datetimeFigureOut">
              <a:rPr lang="ru-RU" smtClean="0"/>
              <a:t>05.10.2021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CE16-3E40-40AE-BE1B-1F279588D5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1339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AC04-0C71-4FDD-B2AE-46A311667590}" type="datetimeFigureOut">
              <a:rPr lang="ru-RU" smtClean="0"/>
              <a:t>05.10.2021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CE16-3E40-40AE-BE1B-1F279588D5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7097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AC04-0C71-4FDD-B2AE-46A311667590}" type="datetimeFigureOut">
              <a:rPr lang="ru-RU" smtClean="0"/>
              <a:t>05.10.2021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CE16-3E40-40AE-BE1B-1F279588D5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5985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AC04-0C71-4FDD-B2AE-46A311667590}" type="datetimeFigureOut">
              <a:rPr lang="ru-RU" smtClean="0"/>
              <a:t>05.10.2021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CE16-3E40-40AE-BE1B-1F279588D5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9356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AC04-0C71-4FDD-B2AE-46A311667590}" type="datetimeFigureOut">
              <a:rPr lang="ru-RU" smtClean="0"/>
              <a:t>05.10.2021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CE16-3E40-40AE-BE1B-1F279588D5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39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AC04-0C71-4FDD-B2AE-46A311667590}" type="datetimeFigureOut">
              <a:rPr lang="ru-RU" smtClean="0"/>
              <a:t>05.10.2021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CE16-3E40-40AE-BE1B-1F279588D5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7520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10/5/2021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6954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79"/>
            <a:ext cx="103632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0549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1088796"/>
            <a:ext cx="790492" cy="56219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894044" y="1149138"/>
            <a:ext cx="10747435" cy="46799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0"/>
            <a:ext cx="8016319" cy="390235"/>
          </a:xfrm>
        </p:spPr>
        <p:txBody>
          <a:bodyPr lIns="0" tIns="0" rIns="0" bIns="0"/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365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92270" y="4134318"/>
            <a:ext cx="241007" cy="321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1552102" y="4687494"/>
            <a:ext cx="321342" cy="321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1552103" y="5198930"/>
            <a:ext cx="321327" cy="3216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19" name="bk object 19"/>
          <p:cNvSpPr/>
          <p:nvPr/>
        </p:nvSpPr>
        <p:spPr>
          <a:xfrm>
            <a:off x="6626351" y="5897198"/>
            <a:ext cx="256419" cy="3216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20" name="bk object 20"/>
          <p:cNvSpPr/>
          <p:nvPr/>
        </p:nvSpPr>
        <p:spPr>
          <a:xfrm>
            <a:off x="6593669" y="5372213"/>
            <a:ext cx="321782" cy="3065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21" name="bk object 21"/>
          <p:cNvSpPr/>
          <p:nvPr/>
        </p:nvSpPr>
        <p:spPr>
          <a:xfrm>
            <a:off x="6593669" y="4832595"/>
            <a:ext cx="321782" cy="3211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0"/>
            <a:ext cx="8016319" cy="390235"/>
          </a:xfrm>
        </p:spPr>
        <p:txBody>
          <a:bodyPr lIns="0" tIns="0" rIns="0" bIns="0"/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979559" y="1175567"/>
            <a:ext cx="3191672" cy="390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021219" y="1480256"/>
            <a:ext cx="4351792" cy="1951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68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4707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0"/>
            <a:ext cx="8016319" cy="390235"/>
          </a:xfrm>
        </p:spPr>
        <p:txBody>
          <a:bodyPr lIns="0" tIns="0" rIns="0" bIns="0"/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6530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2025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00" y="6377940"/>
            <a:ext cx="2804160" cy="276999"/>
          </a:xfrm>
        </p:spPr>
        <p:txBody>
          <a:bodyPr/>
          <a:lstStyle/>
          <a:p>
            <a:fld id="{98206734-726E-46B9-B3CD-75FDA00F97B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0" y="6377940"/>
            <a:ext cx="3901440" cy="276999"/>
          </a:xfr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78240" y="6377940"/>
            <a:ext cx="2804160" cy="276999"/>
          </a:xfrm>
        </p:spPr>
        <p:txBody>
          <a:bodyPr/>
          <a:lstStyle/>
          <a:p>
            <a:fld id="{FAA6C436-0D4A-4340-A2B7-930FFE7E96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16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AC04-0C71-4FDD-B2AE-46A311667590}" type="datetimeFigureOut">
              <a:rPr lang="ru-RU" smtClean="0"/>
              <a:t>05.10.2021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CE16-3E40-40AE-BE1B-1F279588D5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2552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AC04-0C71-4FDD-B2AE-46A311667590}" type="datetimeFigureOut">
              <a:rPr lang="ru-RU" smtClean="0"/>
              <a:t>05.10.2021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ECE16-3E40-40AE-BE1B-1F279588D5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287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0"/>
            <a:ext cx="8016319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39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39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39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432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96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66292">
        <a:defRPr>
          <a:latin typeface="+mn-lt"/>
          <a:ea typeface="+mn-ea"/>
          <a:cs typeface="+mn-cs"/>
        </a:defRPr>
      </a:lvl2pPr>
      <a:lvl3pPr marL="1932584">
        <a:defRPr>
          <a:latin typeface="+mn-lt"/>
          <a:ea typeface="+mn-ea"/>
          <a:cs typeface="+mn-cs"/>
        </a:defRPr>
      </a:lvl3pPr>
      <a:lvl4pPr marL="2898877">
        <a:defRPr>
          <a:latin typeface="+mn-lt"/>
          <a:ea typeface="+mn-ea"/>
          <a:cs typeface="+mn-cs"/>
        </a:defRPr>
      </a:lvl4pPr>
      <a:lvl5pPr marL="3865169">
        <a:defRPr>
          <a:latin typeface="+mn-lt"/>
          <a:ea typeface="+mn-ea"/>
          <a:cs typeface="+mn-cs"/>
        </a:defRPr>
      </a:lvl5pPr>
      <a:lvl6pPr marL="4831461">
        <a:defRPr>
          <a:latin typeface="+mn-lt"/>
          <a:ea typeface="+mn-ea"/>
          <a:cs typeface="+mn-cs"/>
        </a:defRPr>
      </a:lvl6pPr>
      <a:lvl7pPr marL="5797753">
        <a:defRPr>
          <a:latin typeface="+mn-lt"/>
          <a:ea typeface="+mn-ea"/>
          <a:cs typeface="+mn-cs"/>
        </a:defRPr>
      </a:lvl7pPr>
      <a:lvl8pPr marL="6764045">
        <a:defRPr>
          <a:latin typeface="+mn-lt"/>
          <a:ea typeface="+mn-ea"/>
          <a:cs typeface="+mn-cs"/>
        </a:defRPr>
      </a:lvl8pPr>
      <a:lvl9pPr marL="773033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66292">
        <a:defRPr>
          <a:latin typeface="+mn-lt"/>
          <a:ea typeface="+mn-ea"/>
          <a:cs typeface="+mn-cs"/>
        </a:defRPr>
      </a:lvl2pPr>
      <a:lvl3pPr marL="1932584">
        <a:defRPr>
          <a:latin typeface="+mn-lt"/>
          <a:ea typeface="+mn-ea"/>
          <a:cs typeface="+mn-cs"/>
        </a:defRPr>
      </a:lvl3pPr>
      <a:lvl4pPr marL="2898877">
        <a:defRPr>
          <a:latin typeface="+mn-lt"/>
          <a:ea typeface="+mn-ea"/>
          <a:cs typeface="+mn-cs"/>
        </a:defRPr>
      </a:lvl4pPr>
      <a:lvl5pPr marL="3865169">
        <a:defRPr>
          <a:latin typeface="+mn-lt"/>
          <a:ea typeface="+mn-ea"/>
          <a:cs typeface="+mn-cs"/>
        </a:defRPr>
      </a:lvl5pPr>
      <a:lvl6pPr marL="4831461">
        <a:defRPr>
          <a:latin typeface="+mn-lt"/>
          <a:ea typeface="+mn-ea"/>
          <a:cs typeface="+mn-cs"/>
        </a:defRPr>
      </a:lvl6pPr>
      <a:lvl7pPr marL="5797753">
        <a:defRPr>
          <a:latin typeface="+mn-lt"/>
          <a:ea typeface="+mn-ea"/>
          <a:cs typeface="+mn-cs"/>
        </a:defRPr>
      </a:lvl7pPr>
      <a:lvl8pPr marL="6764045">
        <a:defRPr>
          <a:latin typeface="+mn-lt"/>
          <a:ea typeface="+mn-ea"/>
          <a:cs typeface="+mn-cs"/>
        </a:defRPr>
      </a:lvl8pPr>
      <a:lvl9pPr marL="773033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3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6" Type="http://schemas.openxmlformats.org/officeDocument/2006/relationships/chart" Target="../charts/chart4.xml"/><Relationship Id="rId5" Type="http://schemas.openxmlformats.org/officeDocument/2006/relationships/image" Target="../media/image17.emf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6.xml"/><Relationship Id="rId5" Type="http://schemas.openxmlformats.org/officeDocument/2006/relationships/image" Target="../media/image10.jpeg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9.png"/><Relationship Id="rId7" Type="http://schemas.openxmlformats.org/officeDocument/2006/relationships/image" Target="../media/image2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5" Type="http://schemas.openxmlformats.org/officeDocument/2006/relationships/hyperlink" Target="consultantplus://offline/ref=7DF519BB0AB44E84F5AF483F1920C5763B54E2C23174F467F1A2AE9334E1C800581EBA5A5CF04E87BB4FEDB381D628288DF5D457F490CCF068pAG" TargetMode="Externa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9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0.jpeg"/><Relationship Id="rId9" Type="http://schemas.microsoft.com/office/2007/relationships/diagramDrawing" Target="../diagrams/drawing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1594" y="2339649"/>
            <a:ext cx="10068698" cy="2119420"/>
          </a:xfrm>
        </p:spPr>
        <p:txBody>
          <a:bodyPr>
            <a:noAutofit/>
          </a:bodyPr>
          <a:lstStyle/>
          <a:p>
            <a:pPr algn="just"/>
            <a:r>
              <a:rPr lang="ru-RU" sz="3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работы Управления Федерального казначейства по г. Москве в рамках казначейского сопровождения</a:t>
            </a:r>
            <a:endParaRPr lang="ru-RU" sz="36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40" y="91555"/>
            <a:ext cx="1943191" cy="7606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8240" y="6256345"/>
            <a:ext cx="4848492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91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www.moscow.roskazna.gov.ru</a:t>
            </a:r>
            <a:endParaRPr lang="ru-RU" sz="1691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081153" y="6256345"/>
            <a:ext cx="1110847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91" dirty="0" smtClean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 г.</a:t>
            </a:r>
            <a:endParaRPr lang="ru-RU" sz="1691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924643" y="241053"/>
            <a:ext cx="2503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254D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Г. МОСКВЕ</a:t>
            </a:r>
            <a:endParaRPr lang="ru-RU" sz="1200" dirty="0">
              <a:solidFill>
                <a:srgbClr val="254D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492" y="91555"/>
            <a:ext cx="617853" cy="806575"/>
          </a:xfrm>
          <a:prstGeom prst="rect">
            <a:avLst/>
          </a:prstGeom>
        </p:spPr>
      </p:pic>
      <p:sp>
        <p:nvSpPr>
          <p:cNvPr id="18" name="object 8"/>
          <p:cNvSpPr/>
          <p:nvPr/>
        </p:nvSpPr>
        <p:spPr>
          <a:xfrm>
            <a:off x="18898" y="6096000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1270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4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076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72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9"/>
          <p:cNvSpPr/>
          <p:nvPr/>
        </p:nvSpPr>
        <p:spPr>
          <a:xfrm>
            <a:off x="9554901" y="376294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0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01250" y="6439004"/>
            <a:ext cx="4831468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Москва</a:t>
            </a:r>
          </a:p>
        </p:txBody>
      </p:sp>
      <p:sp>
        <p:nvSpPr>
          <p:cNvPr id="27" name="Объект 2"/>
          <p:cNvSpPr txBox="1">
            <a:spLocks/>
          </p:cNvSpPr>
          <p:nvPr/>
        </p:nvSpPr>
        <p:spPr>
          <a:xfrm>
            <a:off x="6098934" y="4866385"/>
            <a:ext cx="5085723" cy="1025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84" name="Рисунок 8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2" y="68327"/>
            <a:ext cx="1943191" cy="760662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492" y="91556"/>
            <a:ext cx="617853" cy="760662"/>
          </a:xfrm>
          <a:prstGeom prst="rect">
            <a:avLst/>
          </a:prstGeom>
        </p:spPr>
      </p:pic>
      <p:sp>
        <p:nvSpPr>
          <p:cNvPr id="87" name="TextBox 86"/>
          <p:cNvSpPr txBox="1"/>
          <p:nvPr/>
        </p:nvSpPr>
        <p:spPr>
          <a:xfrm>
            <a:off x="9156907" y="270827"/>
            <a:ext cx="25033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254D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Г. МОСКВЕ</a:t>
            </a:r>
            <a:endParaRPr lang="ru-RU" sz="1100" dirty="0">
              <a:solidFill>
                <a:srgbClr val="254D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V="1">
            <a:off x="6098934" y="1051206"/>
            <a:ext cx="1" cy="525074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25"/>
          <p:cNvSpPr>
            <a:spLocks noChangeArrowheads="1"/>
          </p:cNvSpPr>
          <p:nvPr/>
        </p:nvSpPr>
        <p:spPr bwMode="auto">
          <a:xfrm>
            <a:off x="6397211" y="1405554"/>
            <a:ext cx="1657288" cy="309456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Отдел казначейского сопровождения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89818" y="979757"/>
            <a:ext cx="3934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u="sng" dirty="0" smtClean="0"/>
              <a:t>Организационная структура Управления, в части казначейского сопровождения в 2015 - 2016 годах</a:t>
            </a:r>
            <a:endParaRPr lang="ru-RU" sz="1000" u="sng" dirty="0"/>
          </a:p>
        </p:txBody>
      </p:sp>
      <p:sp>
        <p:nvSpPr>
          <p:cNvPr id="18" name="Скругленный прямоугольник 25"/>
          <p:cNvSpPr>
            <a:spLocks noChangeArrowheads="1"/>
          </p:cNvSpPr>
          <p:nvPr/>
        </p:nvSpPr>
        <p:spPr bwMode="auto">
          <a:xfrm>
            <a:off x="9851065" y="1427829"/>
            <a:ext cx="1809235" cy="253461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Территориальные отделы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33484" y="1712274"/>
            <a:ext cx="2397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В 2015 году создан специализированный отдел</a:t>
            </a:r>
            <a:endParaRPr lang="ru-RU" sz="1000" dirty="0"/>
          </a:p>
        </p:txBody>
      </p:sp>
      <p:sp>
        <p:nvSpPr>
          <p:cNvPr id="20" name="TextBox 19"/>
          <p:cNvSpPr txBox="1"/>
          <p:nvPr/>
        </p:nvSpPr>
        <p:spPr>
          <a:xfrm>
            <a:off x="9603071" y="1752259"/>
            <a:ext cx="23052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Лицевые счета 03,20,21,41 и др.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89818" y="2037624"/>
            <a:ext cx="3934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u="sng" dirty="0"/>
              <a:t>Организационная структура Управления, в части казначейского сопровождения с </a:t>
            </a:r>
            <a:r>
              <a:rPr lang="ru-RU" sz="1000" u="sng" dirty="0" smtClean="0"/>
              <a:t>2017 года</a:t>
            </a:r>
            <a:endParaRPr lang="ru-RU" sz="1000" u="sng" dirty="0"/>
          </a:p>
        </p:txBody>
      </p:sp>
      <p:sp>
        <p:nvSpPr>
          <p:cNvPr id="22" name="Скругленный прямоугольник 25"/>
          <p:cNvSpPr>
            <a:spLocks noChangeArrowheads="1"/>
          </p:cNvSpPr>
          <p:nvPr/>
        </p:nvSpPr>
        <p:spPr bwMode="auto">
          <a:xfrm>
            <a:off x="6397211" y="2491788"/>
            <a:ext cx="1657288" cy="337139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Отдел казначейского сопровождения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Скругленный прямоугольник 25"/>
          <p:cNvSpPr>
            <a:spLocks noChangeArrowheads="1"/>
          </p:cNvSpPr>
          <p:nvPr/>
        </p:nvSpPr>
        <p:spPr bwMode="auto">
          <a:xfrm>
            <a:off x="8352775" y="2497089"/>
            <a:ext cx="1823670" cy="247065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Территориальный отдел  23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Скругленный прямоугольник 25"/>
          <p:cNvSpPr>
            <a:spLocks noChangeArrowheads="1"/>
          </p:cNvSpPr>
          <p:nvPr/>
        </p:nvSpPr>
        <p:spPr bwMode="auto">
          <a:xfrm>
            <a:off x="10264346" y="2498287"/>
            <a:ext cx="1777999" cy="245867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Территориальный отдел 24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Скругленный прямоугольник 25"/>
          <p:cNvSpPr>
            <a:spLocks noChangeArrowheads="1"/>
          </p:cNvSpPr>
          <p:nvPr/>
        </p:nvSpPr>
        <p:spPr bwMode="auto">
          <a:xfrm>
            <a:off x="10296645" y="2822853"/>
            <a:ext cx="1745700" cy="272638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Территориальный отдел 27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Скругленный прямоугольник 25"/>
          <p:cNvSpPr>
            <a:spLocks noChangeArrowheads="1"/>
          </p:cNvSpPr>
          <p:nvPr/>
        </p:nvSpPr>
        <p:spPr bwMode="auto">
          <a:xfrm>
            <a:off x="6176340" y="2883715"/>
            <a:ext cx="2136983" cy="489347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Отдел казначейского сопровождения средств, предоставляемых в</a:t>
            </a:r>
            <a:r>
              <a:rPr kumimoji="0" lang="ru-RU" altLang="ru-RU" sz="1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рамках ГОЗ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681436" y="3091566"/>
            <a:ext cx="23052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Лицевые счета 41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89818" y="3393171"/>
            <a:ext cx="3934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u="sng" dirty="0"/>
              <a:t>Организационная структура Управления, в части казначейского сопровождения </a:t>
            </a:r>
            <a:r>
              <a:rPr lang="ru-RU" sz="1000" u="sng" dirty="0" smtClean="0"/>
              <a:t>с 2019 года</a:t>
            </a:r>
            <a:endParaRPr lang="ru-RU" sz="1000" u="sng" dirty="0"/>
          </a:p>
        </p:txBody>
      </p:sp>
      <p:sp>
        <p:nvSpPr>
          <p:cNvPr id="35" name="Скругленный прямоугольник 25"/>
          <p:cNvSpPr>
            <a:spLocks noChangeArrowheads="1"/>
          </p:cNvSpPr>
          <p:nvPr/>
        </p:nvSpPr>
        <p:spPr bwMode="auto">
          <a:xfrm>
            <a:off x="8447728" y="4110245"/>
            <a:ext cx="1728717" cy="273685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Территориальный отдел 25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Скругленный прямоугольник 25"/>
          <p:cNvSpPr>
            <a:spLocks noChangeArrowheads="1"/>
          </p:cNvSpPr>
          <p:nvPr/>
        </p:nvSpPr>
        <p:spPr bwMode="auto">
          <a:xfrm>
            <a:off x="6397211" y="3766014"/>
            <a:ext cx="1657288" cy="337139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Отдел казначейского сопровождения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" name="Скругленный прямоугольник 25"/>
          <p:cNvSpPr>
            <a:spLocks noChangeArrowheads="1"/>
          </p:cNvSpPr>
          <p:nvPr/>
        </p:nvSpPr>
        <p:spPr bwMode="auto">
          <a:xfrm>
            <a:off x="8352775" y="3771315"/>
            <a:ext cx="1823670" cy="247065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Территориальный отдел  23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Скругленный прямоугольник 25"/>
          <p:cNvSpPr>
            <a:spLocks noChangeArrowheads="1"/>
          </p:cNvSpPr>
          <p:nvPr/>
        </p:nvSpPr>
        <p:spPr bwMode="auto">
          <a:xfrm>
            <a:off x="10264346" y="3772513"/>
            <a:ext cx="1777999" cy="245867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Территориальный отдел 24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Скругленный прямоугольник 40"/>
          <p:cNvSpPr>
            <a:spLocks noChangeArrowheads="1"/>
          </p:cNvSpPr>
          <p:nvPr/>
        </p:nvSpPr>
        <p:spPr bwMode="auto">
          <a:xfrm>
            <a:off x="10296645" y="4097079"/>
            <a:ext cx="1745700" cy="272638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Территориальный отдел 27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" name="Скругленный прямоугольник 25"/>
          <p:cNvSpPr>
            <a:spLocks noChangeArrowheads="1"/>
          </p:cNvSpPr>
          <p:nvPr/>
        </p:nvSpPr>
        <p:spPr bwMode="auto">
          <a:xfrm>
            <a:off x="6176340" y="4147649"/>
            <a:ext cx="2136983" cy="489347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Отдел казначейского сопровождения средств, предоставляемых в</a:t>
            </a:r>
            <a:r>
              <a:rPr kumimoji="0" lang="ru-RU" altLang="ru-RU" sz="1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рамках ГОЗ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599337" y="4675312"/>
            <a:ext cx="3934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u="sng" dirty="0"/>
              <a:t>Организационная структура Управления, в части казначейского сопровождения </a:t>
            </a:r>
            <a:r>
              <a:rPr lang="ru-RU" sz="1000" u="sng" dirty="0" smtClean="0"/>
              <a:t>в 2021 году</a:t>
            </a:r>
            <a:endParaRPr lang="ru-RU" sz="1000" u="sng" dirty="0"/>
          </a:p>
        </p:txBody>
      </p:sp>
      <p:sp>
        <p:nvSpPr>
          <p:cNvPr id="44" name="Скругленный прямоугольник 25"/>
          <p:cNvSpPr>
            <a:spLocks noChangeArrowheads="1"/>
          </p:cNvSpPr>
          <p:nvPr/>
        </p:nvSpPr>
        <p:spPr bwMode="auto">
          <a:xfrm>
            <a:off x="6873405" y="5118034"/>
            <a:ext cx="1657288" cy="337139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Отдел казначейского сопровождения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Скругленный прямоугольник 25"/>
          <p:cNvSpPr>
            <a:spLocks noChangeArrowheads="1"/>
          </p:cNvSpPr>
          <p:nvPr/>
        </p:nvSpPr>
        <p:spPr bwMode="auto">
          <a:xfrm>
            <a:off x="9918762" y="5167123"/>
            <a:ext cx="1777999" cy="245867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Территориальный отдел 24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Скругленный прямоугольник 45"/>
          <p:cNvSpPr>
            <a:spLocks noChangeArrowheads="1"/>
          </p:cNvSpPr>
          <p:nvPr/>
        </p:nvSpPr>
        <p:spPr bwMode="auto">
          <a:xfrm>
            <a:off x="9945345" y="5655166"/>
            <a:ext cx="1745700" cy="236952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Территориальный отдел 27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Скругленный прямоугольник 25"/>
          <p:cNvSpPr>
            <a:spLocks noChangeArrowheads="1"/>
          </p:cNvSpPr>
          <p:nvPr/>
        </p:nvSpPr>
        <p:spPr bwMode="auto">
          <a:xfrm>
            <a:off x="6606236" y="5546812"/>
            <a:ext cx="2136983" cy="489347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Отдел казначейского сопровождения средств, предоставляемых в</a:t>
            </a:r>
            <a:r>
              <a:rPr kumimoji="0" lang="ru-RU" altLang="ru-RU" sz="1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рамках ГОЗ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2" name="Диаграмма 5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7005769"/>
              </p:ext>
            </p:extLst>
          </p:nvPr>
        </p:nvGraphicFramePr>
        <p:xfrm>
          <a:off x="367855" y="1047968"/>
          <a:ext cx="5289435" cy="2396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3" name="Скругленный прямоугольник 25"/>
          <p:cNvSpPr>
            <a:spLocks noChangeArrowheads="1"/>
          </p:cNvSpPr>
          <p:nvPr/>
        </p:nvSpPr>
        <p:spPr bwMode="auto">
          <a:xfrm>
            <a:off x="10313628" y="4417011"/>
            <a:ext cx="1728717" cy="273685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Территориальный отдел 29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Скругленный прямоугольник 25"/>
          <p:cNvSpPr>
            <a:spLocks noChangeArrowheads="1"/>
          </p:cNvSpPr>
          <p:nvPr/>
        </p:nvSpPr>
        <p:spPr bwMode="auto">
          <a:xfrm>
            <a:off x="11318788" y="1010238"/>
            <a:ext cx="589505" cy="30945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Этап </a:t>
            </a:r>
            <a:r>
              <a:rPr kumimoji="0" lang="en-US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endParaRPr kumimoji="0" lang="ru-RU" alt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Скругленный прямоугольник 25"/>
          <p:cNvSpPr>
            <a:spLocks noChangeArrowheads="1"/>
          </p:cNvSpPr>
          <p:nvPr/>
        </p:nvSpPr>
        <p:spPr bwMode="auto">
          <a:xfrm>
            <a:off x="11325747" y="2060632"/>
            <a:ext cx="660911" cy="30945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Этап </a:t>
            </a:r>
            <a:r>
              <a:rPr kumimoji="0" lang="en-US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</a:t>
            </a:r>
            <a:endParaRPr kumimoji="0" lang="ru-RU" alt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Скругленный прямоугольник 25"/>
          <p:cNvSpPr>
            <a:spLocks noChangeArrowheads="1"/>
          </p:cNvSpPr>
          <p:nvPr/>
        </p:nvSpPr>
        <p:spPr bwMode="auto">
          <a:xfrm>
            <a:off x="11277599" y="3365318"/>
            <a:ext cx="691210" cy="30945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Этап </a:t>
            </a:r>
            <a:r>
              <a:rPr kumimoji="0" lang="en-US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</a:t>
            </a:r>
            <a:endParaRPr kumimoji="0" lang="ru-RU" alt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Скругленный прямоугольник 25"/>
          <p:cNvSpPr>
            <a:spLocks noChangeArrowheads="1"/>
          </p:cNvSpPr>
          <p:nvPr/>
        </p:nvSpPr>
        <p:spPr bwMode="auto">
          <a:xfrm>
            <a:off x="11296012" y="4755097"/>
            <a:ext cx="691210" cy="30945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Этап </a:t>
            </a:r>
            <a:r>
              <a:rPr kumimoji="0" lang="en-US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IV</a:t>
            </a:r>
            <a:endParaRPr kumimoji="0" lang="ru-RU" alt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801166" y="298960"/>
            <a:ext cx="75547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2000" b="1">
                <a:solidFill>
                  <a:srgbClr val="11437F"/>
                </a:solidFill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ru-RU" sz="1600" dirty="0" smtClean="0">
                <a:latin typeface="Times New Roman" panose="02020603050405020304" pitchFamily="18" charset="0"/>
              </a:rPr>
              <a:t>Динамика казначейского сопровождения 2015-2021</a:t>
            </a:r>
            <a:endParaRPr lang="ru-RU" sz="16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48" name="Диаграмма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5486988"/>
              </p:ext>
            </p:extLst>
          </p:nvPr>
        </p:nvGraphicFramePr>
        <p:xfrm>
          <a:off x="493401" y="3628989"/>
          <a:ext cx="5277098" cy="2420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45881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9"/>
          <p:cNvSpPr/>
          <p:nvPr/>
        </p:nvSpPr>
        <p:spPr>
          <a:xfrm>
            <a:off x="9570151" y="244622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0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40" y="91555"/>
            <a:ext cx="1943191" cy="760662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9156907" y="270827"/>
            <a:ext cx="25033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254D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Г. МОСКВЕ</a:t>
            </a:r>
            <a:endParaRPr lang="ru-RU" sz="1100" dirty="0">
              <a:solidFill>
                <a:srgbClr val="254D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6" name="Рисунок 6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492" y="91556"/>
            <a:ext cx="617853" cy="760662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418396" y="1558509"/>
            <a:ext cx="17028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Платежный документ поступил в ПУР КС ГИИС ЭБ</a:t>
            </a:r>
            <a:r>
              <a:rPr lang="ru-RU" sz="1000" dirty="0"/>
              <a:t> </a:t>
            </a:r>
            <a:r>
              <a:rPr lang="ru-RU" sz="1000" dirty="0" smtClean="0"/>
              <a:t>в статусе </a:t>
            </a:r>
          </a:p>
          <a:p>
            <a:pPr algn="ctr"/>
            <a:r>
              <a:rPr lang="ru-RU" sz="1000" dirty="0" smtClean="0"/>
              <a:t>«На исполнении ЦС»</a:t>
            </a:r>
            <a:endParaRPr lang="ru-RU" sz="1000" dirty="0"/>
          </a:p>
        </p:txBody>
      </p:sp>
      <p:sp>
        <p:nvSpPr>
          <p:cNvPr id="59" name="TextBox 58"/>
          <p:cNvSpPr txBox="1"/>
          <p:nvPr/>
        </p:nvSpPr>
        <p:spPr>
          <a:xfrm>
            <a:off x="3329279" y="1501335"/>
            <a:ext cx="22897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err="1" smtClean="0"/>
              <a:t>Нач.отд</a:t>
            </a:r>
            <a:r>
              <a:rPr lang="ru-RU" sz="1000" dirty="0" smtClean="0"/>
              <a:t>./</a:t>
            </a:r>
            <a:r>
              <a:rPr lang="ru-RU" sz="1000" dirty="0" err="1" smtClean="0"/>
              <a:t>Зам.нач.отд</a:t>
            </a:r>
            <a:r>
              <a:rPr lang="ru-RU" sz="1000" dirty="0" smtClean="0"/>
              <a:t>. Распределяет поступившие платежные документы по сотрудникам отдела исходя из нагрузки, должности, сложности платежа и т.д.</a:t>
            </a:r>
            <a:endParaRPr lang="ru-RU" sz="1000" dirty="0"/>
          </a:p>
        </p:txBody>
      </p:sp>
      <p:sp>
        <p:nvSpPr>
          <p:cNvPr id="61" name="TextBox 60"/>
          <p:cNvSpPr txBox="1"/>
          <p:nvPr/>
        </p:nvSpPr>
        <p:spPr>
          <a:xfrm>
            <a:off x="6057665" y="1624522"/>
            <a:ext cx="17028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Сотрудник осуществляет санкционирование платежных документов</a:t>
            </a:r>
            <a:endParaRPr lang="ru-RU" sz="1000" dirty="0"/>
          </a:p>
        </p:txBody>
      </p:sp>
      <p:cxnSp>
        <p:nvCxnSpPr>
          <p:cNvPr id="69" name="Прямая со стрелкой 68"/>
          <p:cNvCxnSpPr/>
          <p:nvPr/>
        </p:nvCxnSpPr>
        <p:spPr>
          <a:xfrm>
            <a:off x="5493774" y="1907508"/>
            <a:ext cx="703140" cy="0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>
            <a:off x="2308526" y="1907508"/>
            <a:ext cx="803445" cy="4944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 flipV="1">
            <a:off x="7850441" y="1898592"/>
            <a:ext cx="681491" cy="2929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8793631" y="1624522"/>
            <a:ext cx="22862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Платежный </a:t>
            </a:r>
            <a:r>
              <a:rPr lang="ru-RU" sz="1000" dirty="0"/>
              <a:t>документ </a:t>
            </a:r>
            <a:r>
              <a:rPr lang="ru-RU" sz="1000" dirty="0" smtClean="0"/>
              <a:t>утверждается </a:t>
            </a:r>
            <a:r>
              <a:rPr lang="ru-RU" sz="1000" dirty="0" err="1" smtClean="0"/>
              <a:t>Нач.отд</a:t>
            </a:r>
            <a:r>
              <a:rPr lang="ru-RU" sz="1000" dirty="0" smtClean="0"/>
              <a:t>./</a:t>
            </a:r>
            <a:r>
              <a:rPr lang="ru-RU" sz="1000" dirty="0" err="1" smtClean="0"/>
              <a:t>Зам.нач.отд</a:t>
            </a:r>
            <a:r>
              <a:rPr lang="ru-RU" sz="1000" dirty="0"/>
              <a:t>. </a:t>
            </a:r>
            <a:r>
              <a:rPr lang="ru-RU" sz="1000" dirty="0" smtClean="0"/>
              <a:t>соответствующего территориального отдела</a:t>
            </a:r>
            <a:endParaRPr lang="ru-RU" sz="1000" dirty="0"/>
          </a:p>
        </p:txBody>
      </p:sp>
      <p:sp>
        <p:nvSpPr>
          <p:cNvPr id="75" name="Овал 74"/>
          <p:cNvSpPr/>
          <p:nvPr/>
        </p:nvSpPr>
        <p:spPr>
          <a:xfrm>
            <a:off x="291977" y="1437361"/>
            <a:ext cx="337331" cy="338893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76" name="Овал 75"/>
          <p:cNvSpPr/>
          <p:nvPr/>
        </p:nvSpPr>
        <p:spPr>
          <a:xfrm>
            <a:off x="3136344" y="1489463"/>
            <a:ext cx="337331" cy="338893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7" name="Овал 76"/>
          <p:cNvSpPr/>
          <p:nvPr/>
        </p:nvSpPr>
        <p:spPr>
          <a:xfrm>
            <a:off x="5851218" y="1489463"/>
            <a:ext cx="337331" cy="338893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</a:rPr>
              <a:t>3</a:t>
            </a: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8" name="Овал 77"/>
          <p:cNvSpPr/>
          <p:nvPr/>
        </p:nvSpPr>
        <p:spPr>
          <a:xfrm>
            <a:off x="8552975" y="1489463"/>
            <a:ext cx="337331" cy="338893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</a:rPr>
              <a:t>4</a:t>
            </a: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710249" y="1004231"/>
            <a:ext cx="71174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u="sng" spc="70" dirty="0" smtClean="0">
                <a:solidFill>
                  <a:schemeClr val="accent1">
                    <a:lumMod val="50000"/>
                  </a:schemeClr>
                </a:solidFill>
              </a:rPr>
              <a:t>Схема обработки документов применяемая Управлением в двух территориальных отделах</a:t>
            </a:r>
            <a:endParaRPr lang="ru-RU" sz="1200" b="1" u="sng" spc="7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8515105" y="2676348"/>
            <a:ext cx="23437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Количество лицевых счетов (разделов) в территориальном отделе 27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8586610" y="3419750"/>
            <a:ext cx="23437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Количество юридических лиц в территориальном отделе 27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8586610" y="4178908"/>
            <a:ext cx="23437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Количество сотрудников в территориальном отделе 27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1338719" y="428662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28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01166" y="298960"/>
            <a:ext cx="75547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2000" b="1">
                <a:solidFill>
                  <a:srgbClr val="11437F"/>
                </a:solidFill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ru-RU" sz="1600" dirty="0" smtClean="0">
                <a:latin typeface="Times New Roman" panose="02020603050405020304" pitchFamily="18" charset="0"/>
              </a:rPr>
              <a:t>Апробирование новой модели сопровождения клиентов</a:t>
            </a:r>
            <a:endParaRPr lang="ru-RU" sz="1600" dirty="0">
              <a:latin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180108" y="2845625"/>
            <a:ext cx="681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15 807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225793" y="3530983"/>
            <a:ext cx="590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2 435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851490"/>
              </p:ext>
            </p:extLst>
          </p:nvPr>
        </p:nvGraphicFramePr>
        <p:xfrm>
          <a:off x="231576" y="2387543"/>
          <a:ext cx="8127999" cy="33725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48609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Должность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Было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b="1" kern="1200" dirty="0" err="1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пп</a:t>
                      </a:r>
                      <a:r>
                        <a:rPr lang="ru-RU" sz="1400" b="1" kern="1200" baseline="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день на сотрудника)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Стало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b="1" kern="1200" dirty="0" err="1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пп</a:t>
                      </a:r>
                      <a:r>
                        <a:rPr lang="ru-RU" sz="1400" b="1" kern="1200" baseline="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день на сотрудника)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1715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Главный казначей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80-100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171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Главный казначей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80-100*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171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…….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1715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Старший казначей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171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Старший казначей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171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…….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1715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Казначей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171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Казначей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171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…….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231576" y="5959978"/>
            <a:ext cx="8127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u="sng" spc="70" dirty="0" smtClean="0">
                <a:solidFill>
                  <a:schemeClr val="accent1">
                    <a:lumMod val="50000"/>
                  </a:schemeClr>
                </a:solidFill>
              </a:rPr>
              <a:t>* - </a:t>
            </a:r>
            <a:r>
              <a:rPr lang="ru-RU" sz="1200" b="1" u="sng" spc="70" dirty="0" err="1">
                <a:solidFill>
                  <a:schemeClr val="accent1">
                    <a:lumMod val="50000"/>
                  </a:schemeClr>
                </a:solidFill>
              </a:rPr>
              <a:t>Нач.отд</a:t>
            </a:r>
            <a:r>
              <a:rPr lang="ru-RU" sz="1200" b="1" u="sng" spc="70" dirty="0">
                <a:solidFill>
                  <a:schemeClr val="accent1">
                    <a:lumMod val="50000"/>
                  </a:schemeClr>
                </a:solidFill>
              </a:rPr>
              <a:t>./</a:t>
            </a:r>
            <a:r>
              <a:rPr lang="ru-RU" sz="1200" b="1" u="sng" spc="70" dirty="0" err="1">
                <a:solidFill>
                  <a:schemeClr val="accent1">
                    <a:lumMod val="50000"/>
                  </a:schemeClr>
                </a:solidFill>
              </a:rPr>
              <a:t>Зам.нач.отд</a:t>
            </a:r>
            <a:r>
              <a:rPr lang="ru-RU" sz="1200" b="1" u="sng" spc="70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sz="1200" b="1" u="sng" spc="70" dirty="0" smtClean="0">
                <a:solidFill>
                  <a:schemeClr val="accent1">
                    <a:lumMod val="50000"/>
                  </a:schemeClr>
                </a:solidFill>
              </a:rPr>
              <a:t>учитывает сложность платежа, при этом сотрудник обрабатывает меньшее количество документов</a:t>
            </a:r>
            <a:endParaRPr lang="ru-RU" sz="1200" b="1" u="sng" spc="7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030237" y="6443181"/>
            <a:ext cx="4831468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Москва</a:t>
            </a:r>
          </a:p>
        </p:txBody>
      </p:sp>
    </p:spTree>
    <p:extLst>
      <p:ext uri="{BB962C8B-B14F-4D97-AF65-F5344CB8AC3E}">
        <p14:creationId xmlns:p14="http://schemas.microsoft.com/office/powerpoint/2010/main" val="328113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9"/>
          <p:cNvSpPr/>
          <p:nvPr/>
        </p:nvSpPr>
        <p:spPr>
          <a:xfrm>
            <a:off x="9554901" y="376294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0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60532" y="6432226"/>
            <a:ext cx="4831468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Москва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01166" y="298960"/>
            <a:ext cx="75547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2000" b="1">
                <a:solidFill>
                  <a:srgbClr val="11437F"/>
                </a:solidFill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ru-RU" sz="1600" dirty="0" smtClean="0">
                <a:latin typeface="Times New Roman" panose="02020603050405020304" pitchFamily="18" charset="0"/>
              </a:rPr>
              <a:t>УФК по г. Москве как платежный центр</a:t>
            </a:r>
            <a:endParaRPr lang="ru-RU" sz="1600" dirty="0">
              <a:latin typeface="Times New Roman" panose="02020603050405020304" pitchFamily="18" charset="0"/>
            </a:endParaRPr>
          </a:p>
        </p:txBody>
      </p:sp>
      <p:sp>
        <p:nvSpPr>
          <p:cNvPr id="27" name="Объект 2"/>
          <p:cNvSpPr txBox="1">
            <a:spLocks/>
          </p:cNvSpPr>
          <p:nvPr/>
        </p:nvSpPr>
        <p:spPr>
          <a:xfrm>
            <a:off x="6098934" y="4866385"/>
            <a:ext cx="5085723" cy="1025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84" name="Рисунок 8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2" y="68327"/>
            <a:ext cx="1943191" cy="760662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492" y="91556"/>
            <a:ext cx="617853" cy="760662"/>
          </a:xfrm>
          <a:prstGeom prst="rect">
            <a:avLst/>
          </a:prstGeom>
        </p:spPr>
      </p:pic>
      <p:sp>
        <p:nvSpPr>
          <p:cNvPr id="87" name="TextBox 86"/>
          <p:cNvSpPr txBox="1"/>
          <p:nvPr/>
        </p:nvSpPr>
        <p:spPr>
          <a:xfrm>
            <a:off x="9156907" y="270827"/>
            <a:ext cx="25033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254D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Г. МОСКВЕ</a:t>
            </a:r>
            <a:endParaRPr lang="ru-RU" sz="1100" dirty="0">
              <a:solidFill>
                <a:srgbClr val="254D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8600" y="914400"/>
            <a:ext cx="4876800" cy="5447645"/>
          </a:xfrm>
          <a:prstGeom prst="rect">
            <a:avLst/>
          </a:prstGeom>
          <a:ln w="4127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/>
              <a:t>МИНИСТЕРСТВО ФИНАНСОВ РОССИЙСКОЙ ФЕДЕРАЦИИ</a:t>
            </a:r>
          </a:p>
          <a:p>
            <a:pPr algn="ctr"/>
            <a:r>
              <a:rPr lang="ru-RU" sz="1200" b="1" dirty="0" smtClean="0"/>
              <a:t>ФЕДЕРАЛЬНОЕ КАЗНАЧЕЙСТВО</a:t>
            </a:r>
          </a:p>
          <a:p>
            <a:pPr algn="ctr"/>
            <a:endParaRPr lang="ru-RU" sz="1200" b="1" dirty="0" smtClean="0"/>
          </a:p>
          <a:p>
            <a:pPr algn="ctr"/>
            <a:r>
              <a:rPr lang="ru-RU" sz="1200" b="1" dirty="0" smtClean="0"/>
              <a:t>ПРИКАЗ</a:t>
            </a:r>
          </a:p>
          <a:p>
            <a:pPr algn="ctr"/>
            <a:r>
              <a:rPr lang="ru-RU" sz="1200" b="1" dirty="0" smtClean="0"/>
              <a:t>от 2 июля 2020 г. N 202</a:t>
            </a:r>
          </a:p>
          <a:p>
            <a:pPr algn="ctr"/>
            <a:endParaRPr lang="ru-RU" sz="1200" b="1" dirty="0" smtClean="0"/>
          </a:p>
          <a:p>
            <a:pPr algn="ctr"/>
            <a:r>
              <a:rPr lang="ru-RU" sz="1200" b="1" dirty="0" smtClean="0"/>
              <a:t>О НАДЕЛЕНИИ ОТДЕЛЬНЫХ УПРАВЛЕНИЙ ФЕДЕРАЛЬНОГО КАЗНАЧЕЙСТВА ПО СУБЪЕКТАМ РОССИЙСКОЙ ФЕДЕРАЦИИ ПОЛНОМОЧИЯМИ ПО ОТКРЫТИЮ И ВЕДЕНИЮ ЛИЦЕВЫХ СЧЕТОВ, УЧЕТУ ОПЕРАЦИЙ НА УКАЗАННЫХ ЛИЦЕВЫХ СЧЕТАХ, ФОРМИРОВАНИЮ РАСЧЕТНЫХ ДОКУМЕНТОВ И ИХ</a:t>
            </a:r>
          </a:p>
          <a:p>
            <a:pPr algn="ctr"/>
            <a:r>
              <a:rPr lang="ru-RU" sz="1200" b="1" dirty="0" smtClean="0"/>
              <a:t>ПЕРЕДАЧЕ В ПОДРАЗДЕЛЕНИЯ БАНКА РОССИИ (КРЕДИТНЫЕ</a:t>
            </a:r>
          </a:p>
          <a:p>
            <a:pPr algn="ctr"/>
            <a:r>
              <a:rPr lang="ru-RU" sz="1200" b="1" dirty="0" smtClean="0"/>
              <a:t>ОРГАНИЗАЦИИ), ВЕДЕНИЮ КАЗНАЧЕЙСКОГО УЧЕТА, СОСТАВЛЕНИЮ</a:t>
            </a:r>
          </a:p>
          <a:p>
            <a:pPr algn="ctr"/>
            <a:r>
              <a:rPr lang="ru-RU" sz="1200" b="1" dirty="0" smtClean="0"/>
              <a:t>И ПРЕДСТАВЛЕНИЮ БЮДЖЕТНОЙ ОТЧЕТНОСТИ ПО ОПЕРАЦИЯМ</a:t>
            </a:r>
          </a:p>
          <a:p>
            <a:pPr algn="ctr"/>
            <a:r>
              <a:rPr lang="ru-RU" sz="1200" b="1" dirty="0" smtClean="0"/>
              <a:t>ПРИ КАЗНАЧЕЙСКОМ СОПРОВОЖДЕНИИ СРЕДСТВ В ВАЛЮТЕ</a:t>
            </a:r>
          </a:p>
          <a:p>
            <a:pPr algn="ctr"/>
            <a:r>
              <a:rPr lang="ru-RU" sz="1200" b="1" dirty="0" smtClean="0"/>
              <a:t>РОССИЙСКОЙ ФЕДЕРАЦИИ В СЛУЧАЯХ, ПРЕДУСМОТРЕННЫХ</a:t>
            </a:r>
          </a:p>
          <a:p>
            <a:pPr algn="ctr"/>
            <a:r>
              <a:rPr lang="ru-RU" sz="1200" b="1" dirty="0" smtClean="0"/>
              <a:t>ФЕДЕРАЛЬНЫМ ЗАКОНОМ О ФЕДЕРАЛЬНОМ БЮДЖЕТЕ</a:t>
            </a:r>
          </a:p>
          <a:p>
            <a:r>
              <a:rPr lang="ru-RU" sz="1200" dirty="0" smtClean="0"/>
              <a:t>…</a:t>
            </a:r>
          </a:p>
          <a:p>
            <a:r>
              <a:rPr lang="ru-RU" sz="1200" dirty="0" smtClean="0"/>
              <a:t>В связи со служебной необходимостью приказываю:</a:t>
            </a:r>
          </a:p>
          <a:p>
            <a:r>
              <a:rPr lang="ru-RU" sz="1200" dirty="0" smtClean="0"/>
              <a:t>2. Наделить полномочиями по осуществлению функций по формированию расчетных документов и их передаче в подразделения Банка России (кредитные организации) для осуществления операций с целевыми средствами, отраженными на лицевых счетах, открытых в Центрах специализации по казначейскому сопровождению, следующие управления Федерального казначейства по субъектам Российской Федерации:</a:t>
            </a:r>
          </a:p>
          <a:p>
            <a:endParaRPr lang="ru-RU" sz="1200" dirty="0" smtClean="0"/>
          </a:p>
          <a:p>
            <a:r>
              <a:rPr lang="ru-RU" sz="1200" dirty="0" smtClean="0"/>
              <a:t>Управление Федерального казначейства по г. Москве;</a:t>
            </a:r>
          </a:p>
          <a:p>
            <a:r>
              <a:rPr lang="ru-RU" sz="1200" dirty="0" smtClean="0"/>
              <a:t>…</a:t>
            </a:r>
            <a:endParaRPr lang="ru-RU" sz="12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790093" y="4713324"/>
            <a:ext cx="3048000" cy="367909"/>
          </a:xfrm>
          <a:prstGeom prst="rect">
            <a:avLst/>
          </a:prstGeom>
          <a:solidFill>
            <a:srgbClr val="F8FBFE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rtlCol="0" anchor="ctr"/>
          <a:lstStyle/>
          <a:p>
            <a:pPr algn="ctr" defTabSz="913464"/>
            <a:r>
              <a:rPr lang="ru-RU" sz="1000" dirty="0">
                <a:solidFill>
                  <a:schemeClr val="accent1">
                    <a:lumMod val="75000"/>
                  </a:schemeClr>
                </a:solidFill>
              </a:rPr>
              <a:t>1. УФК по г. </a:t>
            </a:r>
            <a:r>
              <a:rPr lang="ru-RU" sz="1000" dirty="0" smtClean="0">
                <a:solidFill>
                  <a:schemeClr val="accent1">
                    <a:lumMod val="75000"/>
                  </a:schemeClr>
                </a:solidFill>
              </a:rPr>
              <a:t>Москве 2</a:t>
            </a:r>
            <a:r>
              <a:rPr lang="ru-RU" sz="1000" dirty="0">
                <a:solidFill>
                  <a:schemeClr val="accent1">
                    <a:lumMod val="75000"/>
                  </a:schemeClr>
                </a:solidFill>
              </a:rPr>
              <a:t>. УФК по Московской области  </a:t>
            </a:r>
            <a:endParaRPr lang="ru-RU" sz="1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 defTabSz="913464"/>
            <a:r>
              <a:rPr lang="ru-RU" sz="1000" dirty="0" smtClean="0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lang="ru-RU" sz="1000" dirty="0">
                <a:solidFill>
                  <a:schemeClr val="accent1">
                    <a:lumMod val="75000"/>
                  </a:schemeClr>
                </a:solidFill>
              </a:rPr>
              <a:t>. МОУ </a:t>
            </a:r>
            <a:r>
              <a:rPr lang="ru-RU" sz="1000" dirty="0" smtClean="0">
                <a:solidFill>
                  <a:schemeClr val="accent1">
                    <a:lumMod val="75000"/>
                  </a:schemeClr>
                </a:solidFill>
              </a:rPr>
              <a:t>ФК</a:t>
            </a:r>
            <a:endParaRPr lang="ru-RU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641795" y="3993607"/>
            <a:ext cx="1693125" cy="435655"/>
          </a:xfrm>
          <a:prstGeom prst="roundRect">
            <a:avLst/>
          </a:prstGeom>
          <a:solidFill>
            <a:srgbClr val="F8FBFE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rtlCol="0" anchor="ctr"/>
          <a:lstStyle/>
          <a:p>
            <a:pPr algn="ctr" defTabSz="913464"/>
            <a:r>
              <a:rPr lang="ru-RU" sz="1200" b="1" cap="all" dirty="0" smtClean="0">
                <a:solidFill>
                  <a:srgbClr val="002060"/>
                </a:solidFill>
                <a:ea typeface="Open Sans Condensed" panose="020B0604020202020204" charset="0"/>
                <a:cs typeface="Open Sans Condensed" panose="020B0604020202020204" charset="0"/>
              </a:rPr>
              <a:t>Платежный Центр</a:t>
            </a:r>
            <a:endParaRPr lang="ru-RU" sz="1200" b="1" cap="all" dirty="0">
              <a:solidFill>
                <a:srgbClr val="002060"/>
              </a:solidFill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 defTabSz="913464"/>
            <a:r>
              <a:rPr lang="ru-RU" sz="1200" b="1" cap="all" dirty="0">
                <a:solidFill>
                  <a:srgbClr val="002060"/>
                </a:solidFill>
                <a:ea typeface="Open Sans Condensed" panose="020B0604020202020204" charset="0"/>
                <a:cs typeface="Open Sans Condensed" panose="020B0604020202020204" charset="0"/>
              </a:rPr>
              <a:t>УФК по г. </a:t>
            </a:r>
            <a:r>
              <a:rPr lang="ru-RU" sz="1200" b="1" cap="all" dirty="0" smtClean="0">
                <a:solidFill>
                  <a:srgbClr val="002060"/>
                </a:solidFill>
                <a:ea typeface="Open Sans Condensed" panose="020B0604020202020204" charset="0"/>
                <a:cs typeface="Open Sans Condensed" panose="020B0604020202020204" charset="0"/>
              </a:rPr>
              <a:t>Москве</a:t>
            </a:r>
            <a:endParaRPr lang="ru-RU" sz="800" b="1" cap="all" dirty="0">
              <a:solidFill>
                <a:prstClr val="black">
                  <a:lumMod val="50000"/>
                  <a:lumOff val="50000"/>
                </a:prstClr>
              </a:solidFill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37591" y="3153426"/>
            <a:ext cx="4953000" cy="646331"/>
          </a:xfrm>
          <a:prstGeom prst="rect">
            <a:avLst/>
          </a:prstGeom>
          <a:noFill/>
          <a:ln w="38100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Схема привязки территориальных органов Федерального казначейства </a:t>
            </a:r>
          </a:p>
          <a:p>
            <a:pPr algn="ctr"/>
            <a:r>
              <a:rPr lang="ru-RU" sz="1200" b="1" dirty="0" smtClean="0"/>
              <a:t>к Центрам специализации по казначейскому сопровождению и к Центру специализации по обеспечению расчетов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01434" y="5145628"/>
            <a:ext cx="4876800" cy="707886"/>
          </a:xfrm>
          <a:prstGeom prst="rect">
            <a:avLst/>
          </a:prstGeom>
          <a:noFill/>
          <a:ln w="38100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/>
              <a:t>Преимущества:</a:t>
            </a:r>
          </a:p>
          <a:p>
            <a:pPr marL="228600" indent="-228600">
              <a:buAutoNum type="arabicPeriod"/>
            </a:pPr>
            <a:r>
              <a:rPr lang="ru-RU" sz="1000" dirty="0" smtClean="0"/>
              <a:t>Оперативность </a:t>
            </a:r>
            <a:r>
              <a:rPr lang="ru-RU" sz="1000" dirty="0"/>
              <a:t>исполнения распоряжений </a:t>
            </a:r>
            <a:r>
              <a:rPr lang="ru-RU" sz="1000" dirty="0" smtClean="0"/>
              <a:t>о </a:t>
            </a:r>
            <a:r>
              <a:rPr lang="ru-RU" sz="1000" dirty="0"/>
              <a:t>совершении казначейских </a:t>
            </a:r>
            <a:r>
              <a:rPr lang="ru-RU" sz="1000" dirty="0" smtClean="0"/>
              <a:t>платежей;</a:t>
            </a:r>
          </a:p>
          <a:p>
            <a:pPr marL="228600" indent="-228600">
              <a:buAutoNum type="arabicPeriod"/>
            </a:pPr>
            <a:r>
              <a:rPr lang="ru-RU" sz="1000" dirty="0" smtClean="0"/>
              <a:t>Управление всем жизненным циклом распоряжений о совершении казначейских платежей</a:t>
            </a:r>
            <a:endParaRPr lang="ru-RU" sz="1200" b="1" dirty="0" smtClean="0"/>
          </a:p>
        </p:txBody>
      </p:sp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395395"/>
              </p:ext>
            </p:extLst>
          </p:nvPr>
        </p:nvGraphicFramePr>
        <p:xfrm>
          <a:off x="5837591" y="985933"/>
          <a:ext cx="5250416" cy="2140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3" name="Прямая со стрелкой 2"/>
          <p:cNvCxnSpPr/>
          <p:nvPr/>
        </p:nvCxnSpPr>
        <p:spPr>
          <a:xfrm flipH="1">
            <a:off x="8382000" y="4211435"/>
            <a:ext cx="1793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7551835" y="4403128"/>
            <a:ext cx="1607" cy="2557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Объект 20"/>
          <p:cNvSpPr txBox="1">
            <a:spLocks/>
          </p:cNvSpPr>
          <p:nvPr/>
        </p:nvSpPr>
        <p:spPr>
          <a:xfrm>
            <a:off x="6790093" y="3945011"/>
            <a:ext cx="1526699" cy="532849"/>
          </a:xfrm>
          <a:prstGeom prst="ellipse">
            <a:avLst/>
          </a:prstGeom>
          <a:solidFill>
            <a:srgbClr val="F8FBFE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7916" tIns="38958" rIns="77916" bIns="38958" rtlCol="0" anchor="ctr"/>
          <a:lstStyle>
            <a:defPPr>
              <a:defRPr lang="ru-RU"/>
            </a:defPPr>
            <a:lvl1pPr algn="ctr">
              <a:defRPr sz="1100" b="1" cap="all">
                <a:solidFill>
                  <a:srgbClr val="AC75D5"/>
                </a:solidFill>
                <a:ea typeface="Open Sans Condensed" panose="020B0604020202020204" charset="0"/>
                <a:cs typeface="Open Sans Condensed" panose="020B0604020202020204" charset="0"/>
              </a:defRPr>
            </a:lvl1pPr>
          </a:lstStyle>
          <a:p>
            <a:pPr defTabSz="913464"/>
            <a:r>
              <a:rPr lang="ru-RU" sz="1000" dirty="0" smtClean="0">
                <a:solidFill>
                  <a:schemeClr val="accent5">
                    <a:lumMod val="75000"/>
                  </a:schemeClr>
                </a:solidFill>
              </a:rPr>
              <a:t>Центр специализации</a:t>
            </a:r>
          </a:p>
          <a:p>
            <a:pPr defTabSz="913464"/>
            <a:r>
              <a:rPr lang="ru-RU" sz="1000" dirty="0" smtClean="0">
                <a:solidFill>
                  <a:schemeClr val="accent5">
                    <a:lumMod val="75000"/>
                  </a:schemeClr>
                </a:solidFill>
              </a:rPr>
              <a:t>УФК </a:t>
            </a:r>
            <a:r>
              <a:rPr lang="ru-RU" sz="1000" dirty="0">
                <a:solidFill>
                  <a:schemeClr val="accent5">
                    <a:lumMod val="75000"/>
                  </a:schemeClr>
                </a:solidFill>
              </a:rPr>
              <a:t>по г. </a:t>
            </a:r>
            <a:r>
              <a:rPr lang="ru-RU" sz="1000" dirty="0" smtClean="0">
                <a:solidFill>
                  <a:schemeClr val="accent5">
                    <a:lumMod val="75000"/>
                  </a:schemeClr>
                </a:solidFill>
              </a:rPr>
              <a:t>Москве </a:t>
            </a:r>
            <a:endParaRPr lang="ru-RU" sz="1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52231" y="6054134"/>
            <a:ext cx="6887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chemeClr val="accent1">
                    <a:lumMod val="75000"/>
                  </a:schemeClr>
                </a:solidFill>
              </a:rPr>
              <a:t>За истекший период 2021 года Управлением 16 раз продлевался операционный день для проведения срочных платежей</a:t>
            </a:r>
            <a:endParaRPr lang="ru-RU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52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Box 82"/>
          <p:cNvSpPr txBox="1"/>
          <p:nvPr/>
        </p:nvSpPr>
        <p:spPr>
          <a:xfrm>
            <a:off x="6554583" y="903624"/>
            <a:ext cx="5373311" cy="385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2" b="1" dirty="0">
                <a:solidFill>
                  <a:srgbClr val="11437F"/>
                </a:solidFill>
                <a:cs typeface="Arial" panose="020B0604020202020204" pitchFamily="34" charset="0"/>
              </a:rPr>
              <a:t>Система</a:t>
            </a:r>
            <a:r>
              <a:rPr lang="ru-RU" sz="1268" b="1" dirty="0">
                <a:solidFill>
                  <a:srgbClr val="11437F"/>
                </a:solidFill>
                <a:cs typeface="Arial" panose="020B0604020202020204" pitchFamily="34" charset="0"/>
              </a:rPr>
              <a:t>  </a:t>
            </a:r>
            <a:r>
              <a:rPr lang="ru-RU" sz="1902" b="1" dirty="0">
                <a:solidFill>
                  <a:srgbClr val="11437F"/>
                </a:solidFill>
                <a:cs typeface="Arial" panose="020B0604020202020204" pitchFamily="34" charset="0"/>
              </a:rPr>
              <a:t>регистрации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69037" y="170657"/>
            <a:ext cx="6864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 совершенствование функций единого центра приема и выдачи документов (Единое окно</a:t>
            </a:r>
            <a:r>
              <a:rPr lang="ru-RU" sz="16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902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40" y="91555"/>
            <a:ext cx="1943191" cy="760662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6438403" y="3868762"/>
            <a:ext cx="5390521" cy="6127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91" b="1" i="1" dirty="0">
                <a:solidFill>
                  <a:srgbClr val="476E9C"/>
                </a:solidFill>
              </a:rPr>
              <a:t>Среднее время ожидания заявителя </a:t>
            </a:r>
          </a:p>
          <a:p>
            <a:pPr algn="ctr"/>
            <a:r>
              <a:rPr lang="ru-RU" sz="1691" b="1" i="1" dirty="0">
                <a:solidFill>
                  <a:srgbClr val="476E9C"/>
                </a:solidFill>
              </a:rPr>
              <a:t> в очереди</a:t>
            </a: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0887" y="4479920"/>
            <a:ext cx="1354783" cy="1258012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8333137" y="5569442"/>
            <a:ext cx="1478123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68" b="1" dirty="0">
                <a:solidFill>
                  <a:prstClr val="black"/>
                </a:solidFill>
              </a:rPr>
              <a:t>6 мин. 26 сек.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6525080" y="4479918"/>
            <a:ext cx="1962842" cy="1373132"/>
            <a:chOff x="2724366" y="661730"/>
            <a:chExt cx="1341522" cy="964600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2724366" y="661730"/>
              <a:ext cx="847366" cy="817293"/>
              <a:chOff x="2739244" y="533370"/>
              <a:chExt cx="847366" cy="817293"/>
            </a:xfrm>
          </p:grpSpPr>
          <p:pic>
            <p:nvPicPr>
              <p:cNvPr id="46" name="Рисунок 45"/>
              <p:cNvPicPr>
                <a:picLocks noChangeAspect="1"/>
              </p:cNvPicPr>
              <p:nvPr/>
            </p:nvPicPr>
            <p:blipFill rotWithShape="1">
              <a:blip r:embed="rId4"/>
              <a:srcRect r="8466" b="5808"/>
              <a:stretch/>
            </p:blipFill>
            <p:spPr>
              <a:xfrm>
                <a:off x="2739244" y="533370"/>
                <a:ext cx="847366" cy="817293"/>
              </a:xfrm>
              <a:prstGeom prst="rect">
                <a:avLst/>
              </a:prstGeom>
            </p:spPr>
          </p:pic>
          <p:sp>
            <p:nvSpPr>
              <p:cNvPr id="53" name="Полилиния 52"/>
              <p:cNvSpPr/>
              <p:nvPr/>
            </p:nvSpPr>
            <p:spPr>
              <a:xfrm>
                <a:off x="3209009" y="784225"/>
                <a:ext cx="109782" cy="88559"/>
              </a:xfrm>
              <a:custGeom>
                <a:avLst/>
                <a:gdLst>
                  <a:gd name="connsiteX0" fmla="*/ 1377 w 177589"/>
                  <a:gd name="connsiteY0" fmla="*/ 5534 h 167459"/>
                  <a:gd name="connsiteX1" fmla="*/ 6139 w 177589"/>
                  <a:gd name="connsiteY1" fmla="*/ 79353 h 167459"/>
                  <a:gd name="connsiteX2" fmla="*/ 10902 w 177589"/>
                  <a:gd name="connsiteY2" fmla="*/ 96021 h 167459"/>
                  <a:gd name="connsiteX3" fmla="*/ 13283 w 177589"/>
                  <a:gd name="connsiteY3" fmla="*/ 122215 h 167459"/>
                  <a:gd name="connsiteX4" fmla="*/ 15664 w 177589"/>
                  <a:gd name="connsiteY4" fmla="*/ 129359 h 167459"/>
                  <a:gd name="connsiteX5" fmla="*/ 20427 w 177589"/>
                  <a:gd name="connsiteY5" fmla="*/ 167459 h 167459"/>
                  <a:gd name="connsiteX6" fmla="*/ 46621 w 177589"/>
                  <a:gd name="connsiteY6" fmla="*/ 165078 h 167459"/>
                  <a:gd name="connsiteX7" fmla="*/ 53764 w 177589"/>
                  <a:gd name="connsiteY7" fmla="*/ 162696 h 167459"/>
                  <a:gd name="connsiteX8" fmla="*/ 63289 w 177589"/>
                  <a:gd name="connsiteY8" fmla="*/ 160315 h 167459"/>
                  <a:gd name="connsiteX9" fmla="*/ 70433 w 177589"/>
                  <a:gd name="connsiteY9" fmla="*/ 157934 h 167459"/>
                  <a:gd name="connsiteX10" fmla="*/ 89483 w 177589"/>
                  <a:gd name="connsiteY10" fmla="*/ 153171 h 167459"/>
                  <a:gd name="connsiteX11" fmla="*/ 99008 w 177589"/>
                  <a:gd name="connsiteY11" fmla="*/ 150790 h 167459"/>
                  <a:gd name="connsiteX12" fmla="*/ 125202 w 177589"/>
                  <a:gd name="connsiteY12" fmla="*/ 141265 h 167459"/>
                  <a:gd name="connsiteX13" fmla="*/ 134727 w 177589"/>
                  <a:gd name="connsiteY13" fmla="*/ 138884 h 167459"/>
                  <a:gd name="connsiteX14" fmla="*/ 141871 w 177589"/>
                  <a:gd name="connsiteY14" fmla="*/ 136503 h 167459"/>
                  <a:gd name="connsiteX15" fmla="*/ 158539 w 177589"/>
                  <a:gd name="connsiteY15" fmla="*/ 134121 h 167459"/>
                  <a:gd name="connsiteX16" fmla="*/ 175208 w 177589"/>
                  <a:gd name="connsiteY16" fmla="*/ 119834 h 167459"/>
                  <a:gd name="connsiteX17" fmla="*/ 177589 w 177589"/>
                  <a:gd name="connsiteY17" fmla="*/ 112690 h 167459"/>
                  <a:gd name="connsiteX18" fmla="*/ 172827 w 177589"/>
                  <a:gd name="connsiteY18" fmla="*/ 100784 h 167459"/>
                  <a:gd name="connsiteX19" fmla="*/ 156158 w 177589"/>
                  <a:gd name="connsiteY19" fmla="*/ 81734 h 167459"/>
                  <a:gd name="connsiteX20" fmla="*/ 144252 w 177589"/>
                  <a:gd name="connsiteY20" fmla="*/ 67446 h 167459"/>
                  <a:gd name="connsiteX21" fmla="*/ 139489 w 177589"/>
                  <a:gd name="connsiteY21" fmla="*/ 60303 h 167459"/>
                  <a:gd name="connsiteX22" fmla="*/ 129964 w 177589"/>
                  <a:gd name="connsiteY22" fmla="*/ 55540 h 167459"/>
                  <a:gd name="connsiteX23" fmla="*/ 113296 w 177589"/>
                  <a:gd name="connsiteY23" fmla="*/ 48396 h 167459"/>
                  <a:gd name="connsiteX24" fmla="*/ 106152 w 177589"/>
                  <a:gd name="connsiteY24" fmla="*/ 41253 h 167459"/>
                  <a:gd name="connsiteX25" fmla="*/ 99008 w 177589"/>
                  <a:gd name="connsiteY25" fmla="*/ 36490 h 167459"/>
                  <a:gd name="connsiteX26" fmla="*/ 87102 w 177589"/>
                  <a:gd name="connsiteY26" fmla="*/ 26965 h 167459"/>
                  <a:gd name="connsiteX27" fmla="*/ 79958 w 177589"/>
                  <a:gd name="connsiteY27" fmla="*/ 22203 h 167459"/>
                  <a:gd name="connsiteX28" fmla="*/ 46621 w 177589"/>
                  <a:gd name="connsiteY28" fmla="*/ 17440 h 167459"/>
                  <a:gd name="connsiteX29" fmla="*/ 29952 w 177589"/>
                  <a:gd name="connsiteY29" fmla="*/ 5534 h 167459"/>
                  <a:gd name="connsiteX30" fmla="*/ 1377 w 177589"/>
                  <a:gd name="connsiteY30" fmla="*/ 5534 h 16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77589" h="167459">
                    <a:moveTo>
                      <a:pt x="1377" y="5534"/>
                    </a:moveTo>
                    <a:cubicBezTo>
                      <a:pt x="-2592" y="17837"/>
                      <a:pt x="2964" y="57131"/>
                      <a:pt x="6139" y="79353"/>
                    </a:cubicBezTo>
                    <a:cubicBezTo>
                      <a:pt x="6886" y="84581"/>
                      <a:pt x="9207" y="90936"/>
                      <a:pt x="10902" y="96021"/>
                    </a:cubicBezTo>
                    <a:cubicBezTo>
                      <a:pt x="11696" y="104752"/>
                      <a:pt x="12043" y="113536"/>
                      <a:pt x="13283" y="122215"/>
                    </a:cubicBezTo>
                    <a:cubicBezTo>
                      <a:pt x="13638" y="124700"/>
                      <a:pt x="15172" y="126898"/>
                      <a:pt x="15664" y="129359"/>
                    </a:cubicBezTo>
                    <a:cubicBezTo>
                      <a:pt x="17365" y="137865"/>
                      <a:pt x="19600" y="160015"/>
                      <a:pt x="20427" y="167459"/>
                    </a:cubicBezTo>
                    <a:cubicBezTo>
                      <a:pt x="29158" y="166665"/>
                      <a:pt x="37942" y="166318"/>
                      <a:pt x="46621" y="165078"/>
                    </a:cubicBezTo>
                    <a:cubicBezTo>
                      <a:pt x="49106" y="164723"/>
                      <a:pt x="51351" y="163386"/>
                      <a:pt x="53764" y="162696"/>
                    </a:cubicBezTo>
                    <a:cubicBezTo>
                      <a:pt x="56911" y="161797"/>
                      <a:pt x="60142" y="161214"/>
                      <a:pt x="63289" y="160315"/>
                    </a:cubicBezTo>
                    <a:cubicBezTo>
                      <a:pt x="65703" y="159625"/>
                      <a:pt x="68011" y="158594"/>
                      <a:pt x="70433" y="157934"/>
                    </a:cubicBezTo>
                    <a:cubicBezTo>
                      <a:pt x="76748" y="156212"/>
                      <a:pt x="83133" y="154759"/>
                      <a:pt x="89483" y="153171"/>
                    </a:cubicBezTo>
                    <a:cubicBezTo>
                      <a:pt x="92658" y="152377"/>
                      <a:pt x="95944" y="151939"/>
                      <a:pt x="99008" y="150790"/>
                    </a:cubicBezTo>
                    <a:cubicBezTo>
                      <a:pt x="100858" y="150096"/>
                      <a:pt x="118860" y="143077"/>
                      <a:pt x="125202" y="141265"/>
                    </a:cubicBezTo>
                    <a:cubicBezTo>
                      <a:pt x="128349" y="140366"/>
                      <a:pt x="131580" y="139783"/>
                      <a:pt x="134727" y="138884"/>
                    </a:cubicBezTo>
                    <a:cubicBezTo>
                      <a:pt x="137141" y="138194"/>
                      <a:pt x="139410" y="136995"/>
                      <a:pt x="141871" y="136503"/>
                    </a:cubicBezTo>
                    <a:cubicBezTo>
                      <a:pt x="147374" y="135402"/>
                      <a:pt x="152983" y="134915"/>
                      <a:pt x="158539" y="134121"/>
                    </a:cubicBezTo>
                    <a:cubicBezTo>
                      <a:pt x="162942" y="130819"/>
                      <a:pt x="171891" y="124810"/>
                      <a:pt x="175208" y="119834"/>
                    </a:cubicBezTo>
                    <a:cubicBezTo>
                      <a:pt x="176600" y="117745"/>
                      <a:pt x="176795" y="115071"/>
                      <a:pt x="177589" y="112690"/>
                    </a:cubicBezTo>
                    <a:cubicBezTo>
                      <a:pt x="176002" y="108721"/>
                      <a:pt x="174903" y="104520"/>
                      <a:pt x="172827" y="100784"/>
                    </a:cubicBezTo>
                    <a:cubicBezTo>
                      <a:pt x="168728" y="93407"/>
                      <a:pt x="161996" y="87572"/>
                      <a:pt x="156158" y="81734"/>
                    </a:cubicBezTo>
                    <a:cubicBezTo>
                      <a:pt x="151611" y="68091"/>
                      <a:pt x="157226" y="80419"/>
                      <a:pt x="144252" y="67446"/>
                    </a:cubicBezTo>
                    <a:cubicBezTo>
                      <a:pt x="142228" y="65422"/>
                      <a:pt x="141688" y="62135"/>
                      <a:pt x="139489" y="60303"/>
                    </a:cubicBezTo>
                    <a:cubicBezTo>
                      <a:pt x="136762" y="58031"/>
                      <a:pt x="133046" y="57301"/>
                      <a:pt x="129964" y="55540"/>
                    </a:cubicBezTo>
                    <a:cubicBezTo>
                      <a:pt x="117175" y="48232"/>
                      <a:pt x="128940" y="52308"/>
                      <a:pt x="113296" y="48396"/>
                    </a:cubicBezTo>
                    <a:cubicBezTo>
                      <a:pt x="110915" y="46015"/>
                      <a:pt x="108739" y="43409"/>
                      <a:pt x="106152" y="41253"/>
                    </a:cubicBezTo>
                    <a:cubicBezTo>
                      <a:pt x="103953" y="39421"/>
                      <a:pt x="100796" y="38725"/>
                      <a:pt x="99008" y="36490"/>
                    </a:cubicBezTo>
                    <a:cubicBezTo>
                      <a:pt x="89614" y="24747"/>
                      <a:pt x="106857" y="31903"/>
                      <a:pt x="87102" y="26965"/>
                    </a:cubicBezTo>
                    <a:cubicBezTo>
                      <a:pt x="84721" y="25378"/>
                      <a:pt x="82673" y="23108"/>
                      <a:pt x="79958" y="22203"/>
                    </a:cubicBezTo>
                    <a:cubicBezTo>
                      <a:pt x="75832" y="20827"/>
                      <a:pt x="48628" y="17691"/>
                      <a:pt x="46621" y="17440"/>
                    </a:cubicBezTo>
                    <a:cubicBezTo>
                      <a:pt x="38949" y="9768"/>
                      <a:pt x="40400" y="9713"/>
                      <a:pt x="29952" y="5534"/>
                    </a:cubicBezTo>
                    <a:cubicBezTo>
                      <a:pt x="29215" y="5239"/>
                      <a:pt x="5346" y="-6769"/>
                      <a:pt x="1377" y="5534"/>
                    </a:cubicBezTo>
                    <a:close/>
                  </a:path>
                </a:pathLst>
              </a:custGeom>
              <a:solidFill>
                <a:srgbClr val="F8CBAD"/>
              </a:solidFill>
              <a:ln>
                <a:solidFill>
                  <a:srgbClr val="F8CBAD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3804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3216061" y="784225"/>
                <a:ext cx="47839" cy="97685"/>
              </a:xfrm>
              <a:prstGeom prst="rect">
                <a:avLst/>
              </a:prstGeom>
              <a:solidFill>
                <a:srgbClr val="F8CBAD"/>
              </a:solidFill>
              <a:ln>
                <a:solidFill>
                  <a:srgbClr val="F8CBA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3804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6" name="TextBox 55"/>
            <p:cNvSpPr txBox="1"/>
            <p:nvPr/>
          </p:nvSpPr>
          <p:spPr>
            <a:xfrm>
              <a:off x="2741189" y="1424401"/>
              <a:ext cx="1324699" cy="2019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68" b="1" dirty="0">
                  <a:solidFill>
                    <a:prstClr val="black"/>
                  </a:solidFill>
                </a:rPr>
                <a:t>9 мин. 57 сек.</a:t>
              </a:r>
            </a:p>
          </p:txBody>
        </p:sp>
      </p:grpSp>
      <p:pic>
        <p:nvPicPr>
          <p:cNvPr id="42" name="Рисунок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7498" y="4404301"/>
            <a:ext cx="1425031" cy="1345143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10362099" y="5558155"/>
            <a:ext cx="1664595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68" b="1" dirty="0">
                <a:solidFill>
                  <a:prstClr val="black"/>
                </a:solidFill>
              </a:rPr>
              <a:t>4 мин. 4 сек.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66189" y="3090029"/>
            <a:ext cx="5016101" cy="3525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91" b="1" i="1" dirty="0">
                <a:solidFill>
                  <a:srgbClr val="476E9C"/>
                </a:solidFill>
              </a:rPr>
              <a:t>Количество заявителей по годам</a:t>
            </a:r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>
            <a:off x="6402880" y="974908"/>
            <a:ext cx="5539641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58" name="Группа 57"/>
          <p:cNvGrpSpPr/>
          <p:nvPr/>
        </p:nvGrpSpPr>
        <p:grpSpPr>
          <a:xfrm>
            <a:off x="27761" y="1107241"/>
            <a:ext cx="2512363" cy="1932587"/>
            <a:chOff x="17780" y="1393825"/>
            <a:chExt cx="1188720" cy="914400"/>
          </a:xfrm>
        </p:grpSpPr>
        <p:grpSp>
          <p:nvGrpSpPr>
            <p:cNvPr id="59" name="Группа 58"/>
            <p:cNvGrpSpPr/>
            <p:nvPr/>
          </p:nvGrpSpPr>
          <p:grpSpPr>
            <a:xfrm>
              <a:off x="17780" y="1393825"/>
              <a:ext cx="1178624" cy="304800"/>
              <a:chOff x="0" y="0"/>
              <a:chExt cx="1178624" cy="304800"/>
            </a:xfrm>
          </p:grpSpPr>
          <p:sp>
            <p:nvSpPr>
              <p:cNvPr id="69" name="Нашивка 68"/>
              <p:cNvSpPr/>
              <p:nvPr/>
            </p:nvSpPr>
            <p:spPr>
              <a:xfrm>
                <a:off x="0" y="0"/>
                <a:ext cx="1178624" cy="304800"/>
              </a:xfrm>
              <a:prstGeom prst="chevron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4" name="Нашивка 4"/>
              <p:cNvSpPr/>
              <p:nvPr/>
            </p:nvSpPr>
            <p:spPr>
              <a:xfrm>
                <a:off x="121920" y="0"/>
                <a:ext cx="873824" cy="30480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7641" tIns="22547" rIns="22547" bIns="22547" numCol="1" spcCol="1270" anchor="ctr" anchorCtr="0">
                <a:noAutofit/>
              </a:bodyPr>
              <a:lstStyle/>
              <a:p>
                <a:pPr algn="ctr" defTabSz="75156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691" b="1" dirty="0">
                    <a:solidFill>
                      <a:prstClr val="white"/>
                    </a:solidFill>
                  </a:rPr>
                  <a:t>до 1 пол. 2019</a:t>
                </a:r>
              </a:p>
            </p:txBody>
          </p:sp>
        </p:grpSp>
        <p:grpSp>
          <p:nvGrpSpPr>
            <p:cNvPr id="60" name="Группа 59"/>
            <p:cNvGrpSpPr/>
            <p:nvPr/>
          </p:nvGrpSpPr>
          <p:grpSpPr>
            <a:xfrm>
              <a:off x="27876" y="1698625"/>
              <a:ext cx="1178624" cy="304800"/>
              <a:chOff x="0" y="0"/>
              <a:chExt cx="1178624" cy="304800"/>
            </a:xfrm>
          </p:grpSpPr>
          <p:sp>
            <p:nvSpPr>
              <p:cNvPr id="67" name="Нашивка 66"/>
              <p:cNvSpPr/>
              <p:nvPr/>
            </p:nvSpPr>
            <p:spPr>
              <a:xfrm>
                <a:off x="0" y="0"/>
                <a:ext cx="1178624" cy="304800"/>
              </a:xfrm>
              <a:prstGeom prst="chevron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8" name="Нашивка 4"/>
              <p:cNvSpPr/>
              <p:nvPr/>
            </p:nvSpPr>
            <p:spPr>
              <a:xfrm>
                <a:off x="121920" y="0"/>
                <a:ext cx="873824" cy="30480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7641" tIns="22547" rIns="22547" bIns="22547" numCol="1" spcCol="1270" anchor="ctr" anchorCtr="0">
                <a:noAutofit/>
              </a:bodyPr>
              <a:lstStyle/>
              <a:p>
                <a:pPr algn="ctr" defTabSz="75156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691" b="1" dirty="0">
                    <a:solidFill>
                      <a:prstClr val="white"/>
                    </a:solidFill>
                  </a:rPr>
                  <a:t>2 пол. 2019 - 2020</a:t>
                </a:r>
              </a:p>
            </p:txBody>
          </p:sp>
        </p:grpSp>
        <p:grpSp>
          <p:nvGrpSpPr>
            <p:cNvPr id="61" name="Группа 60"/>
            <p:cNvGrpSpPr/>
            <p:nvPr/>
          </p:nvGrpSpPr>
          <p:grpSpPr>
            <a:xfrm>
              <a:off x="27876" y="2003425"/>
              <a:ext cx="1178624" cy="304800"/>
              <a:chOff x="0" y="0"/>
              <a:chExt cx="1178624" cy="304800"/>
            </a:xfrm>
          </p:grpSpPr>
          <p:sp>
            <p:nvSpPr>
              <p:cNvPr id="65" name="Нашивка 64"/>
              <p:cNvSpPr/>
              <p:nvPr/>
            </p:nvSpPr>
            <p:spPr>
              <a:xfrm>
                <a:off x="0" y="0"/>
                <a:ext cx="1178624" cy="304800"/>
              </a:xfrm>
              <a:prstGeom prst="chevron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6" name="Нашивка 4"/>
              <p:cNvSpPr/>
              <p:nvPr/>
            </p:nvSpPr>
            <p:spPr>
              <a:xfrm>
                <a:off x="121920" y="0"/>
                <a:ext cx="873824" cy="30480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7641" tIns="22547" rIns="22547" bIns="22547" numCol="1" spcCol="1270" anchor="ctr" anchorCtr="0">
                <a:noAutofit/>
              </a:bodyPr>
              <a:lstStyle/>
              <a:p>
                <a:pPr algn="ctr" defTabSz="75156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691" b="1" dirty="0">
                    <a:solidFill>
                      <a:prstClr val="white"/>
                    </a:solidFill>
                  </a:rPr>
                  <a:t>2021</a:t>
                </a:r>
              </a:p>
            </p:txBody>
          </p:sp>
        </p:grpSp>
      </p:grpSp>
      <p:sp>
        <p:nvSpPr>
          <p:cNvPr id="75" name="Заголовок 33"/>
          <p:cNvSpPr txBox="1">
            <a:spLocks/>
          </p:cNvSpPr>
          <p:nvPr/>
        </p:nvSpPr>
        <p:spPr>
          <a:xfrm>
            <a:off x="1962340" y="1096559"/>
            <a:ext cx="5017175" cy="644196"/>
          </a:xfrm>
          <a:prstGeom prst="rect">
            <a:avLst/>
          </a:prstGeom>
        </p:spPr>
        <p:txBody>
          <a:bodyPr vert="horz" lIns="193259" tIns="96629" rIns="193259" bIns="9662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68" b="1" dirty="0">
                <a:solidFill>
                  <a:srgbClr val="11437F"/>
                </a:solidFill>
                <a:cs typeface="Arial" panose="020B0604020202020204" pitchFamily="34" charset="0"/>
              </a:rPr>
              <a:t>Прием (выдача) документов:</a:t>
            </a:r>
          </a:p>
          <a:p>
            <a:pPr algn="ctr"/>
            <a:r>
              <a:rPr lang="ru-RU" sz="1268" b="1" dirty="0">
                <a:solidFill>
                  <a:srgbClr val="11437F"/>
                </a:solidFill>
                <a:cs typeface="Arial" panose="020B0604020202020204" pitchFamily="34" charset="0"/>
              </a:rPr>
              <a:t>Открытие\Переоформление\Закрытие\ </a:t>
            </a:r>
            <a:endParaRPr lang="en-US" sz="1268" b="1" dirty="0">
              <a:solidFill>
                <a:srgbClr val="11437F"/>
              </a:solidFill>
              <a:cs typeface="Arial" panose="020B0604020202020204" pitchFamily="34" charset="0"/>
            </a:endParaRPr>
          </a:p>
          <a:p>
            <a:pPr algn="ctr"/>
            <a:r>
              <a:rPr lang="ru-RU" sz="1268" b="1" dirty="0">
                <a:solidFill>
                  <a:srgbClr val="11437F"/>
                </a:solidFill>
                <a:cs typeface="Arial" panose="020B0604020202020204" pitchFamily="34" charset="0"/>
              </a:rPr>
              <a:t>Резервирование лицевых счетов, Средства криптографической защиты</a:t>
            </a:r>
          </a:p>
        </p:txBody>
      </p:sp>
      <p:sp>
        <p:nvSpPr>
          <p:cNvPr id="76" name="Заголовок 33"/>
          <p:cNvSpPr txBox="1">
            <a:spLocks/>
          </p:cNvSpPr>
          <p:nvPr/>
        </p:nvSpPr>
        <p:spPr>
          <a:xfrm>
            <a:off x="2153608" y="1844756"/>
            <a:ext cx="4509368" cy="644196"/>
          </a:xfrm>
          <a:prstGeom prst="rect">
            <a:avLst/>
          </a:prstGeom>
        </p:spPr>
        <p:txBody>
          <a:bodyPr vert="horz" lIns="193259" tIns="96629" rIns="193259" bIns="9662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68" b="1" dirty="0">
                <a:solidFill>
                  <a:srgbClr val="11437F"/>
                </a:solidFill>
                <a:cs typeface="Arial" panose="020B0604020202020204" pitchFamily="34" charset="0"/>
              </a:rPr>
              <a:t>+ Подключение к ГИИС </a:t>
            </a:r>
          </a:p>
          <a:p>
            <a:pPr algn="ctr"/>
            <a:r>
              <a:rPr lang="ru-RU" sz="1268" b="1" dirty="0">
                <a:solidFill>
                  <a:srgbClr val="11437F"/>
                </a:solidFill>
                <a:cs typeface="Arial" panose="020B0604020202020204" pitchFamily="34" charset="0"/>
              </a:rPr>
              <a:t>«Электронный бюджет», </a:t>
            </a:r>
          </a:p>
          <a:p>
            <a:pPr algn="ctr"/>
            <a:r>
              <a:rPr lang="ru-RU" sz="1268" b="1" dirty="0">
                <a:solidFill>
                  <a:srgbClr val="11437F"/>
                </a:solidFill>
                <a:cs typeface="Arial" panose="020B0604020202020204" pitchFamily="34" charset="0"/>
              </a:rPr>
              <a:t>Получение Сертификатов ЭП.</a:t>
            </a:r>
          </a:p>
        </p:txBody>
      </p:sp>
      <p:sp>
        <p:nvSpPr>
          <p:cNvPr id="77" name="Заголовок 33"/>
          <p:cNvSpPr txBox="1">
            <a:spLocks/>
          </p:cNvSpPr>
          <p:nvPr/>
        </p:nvSpPr>
        <p:spPr>
          <a:xfrm>
            <a:off x="2136828" y="2564881"/>
            <a:ext cx="4542924" cy="644196"/>
          </a:xfrm>
          <a:prstGeom prst="rect">
            <a:avLst/>
          </a:prstGeom>
        </p:spPr>
        <p:txBody>
          <a:bodyPr vert="horz" lIns="193259" tIns="96629" rIns="193259" bIns="9662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68" b="1" dirty="0">
                <a:solidFill>
                  <a:srgbClr val="11437F"/>
                </a:solidFill>
                <a:cs typeface="Arial" panose="020B0604020202020204" pitchFamily="34" charset="0"/>
              </a:rPr>
              <a:t>+ Заверение карточек образцов подписей.</a:t>
            </a:r>
            <a:br>
              <a:rPr lang="ru-RU" sz="1268" b="1" dirty="0">
                <a:solidFill>
                  <a:srgbClr val="11437F"/>
                </a:solidFill>
                <a:cs typeface="Arial" panose="020B0604020202020204" pitchFamily="34" charset="0"/>
              </a:rPr>
            </a:br>
            <a:r>
              <a:rPr lang="ru-RU" sz="1268" b="1" dirty="0">
                <a:solidFill>
                  <a:srgbClr val="11437F"/>
                </a:solidFill>
                <a:cs typeface="Arial" panose="020B0604020202020204" pitchFamily="34" charset="0"/>
              </a:rPr>
              <a:t>Первая линия технической </a:t>
            </a:r>
          </a:p>
          <a:p>
            <a:pPr algn="ctr"/>
            <a:r>
              <a:rPr lang="ru-RU" sz="1268" b="1" dirty="0">
                <a:solidFill>
                  <a:srgbClr val="11437F"/>
                </a:solidFill>
                <a:cs typeface="Arial" panose="020B0604020202020204" pitchFamily="34" charset="0"/>
              </a:rPr>
              <a:t>поддержки клиентов Управления.</a:t>
            </a:r>
          </a:p>
          <a:p>
            <a:pPr algn="ctr"/>
            <a:endParaRPr lang="ru-RU" sz="1268" b="1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sp>
        <p:nvSpPr>
          <p:cNvPr id="79" name="Заголовок 33"/>
          <p:cNvSpPr txBox="1">
            <a:spLocks/>
          </p:cNvSpPr>
          <p:nvPr/>
        </p:nvSpPr>
        <p:spPr>
          <a:xfrm>
            <a:off x="2083868" y="2901174"/>
            <a:ext cx="4348321" cy="644196"/>
          </a:xfrm>
          <a:prstGeom prst="rect">
            <a:avLst/>
          </a:prstGeom>
        </p:spPr>
        <p:txBody>
          <a:bodyPr vert="horz" lIns="193259" tIns="96629" rIns="193259" bIns="9662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057" b="1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32189" y="5921727"/>
            <a:ext cx="56774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Оптимизация </a:t>
            </a:r>
            <a:r>
              <a:rPr lang="ru-RU" sz="1200" b="1" i="1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процедуры получения квалифицированных сертификатов проверки ключа электронной </a:t>
            </a:r>
            <a:r>
              <a:rPr lang="ru-RU" sz="1200" b="1" i="1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подписи; </a:t>
            </a:r>
            <a:endParaRPr lang="ru-RU" sz="1200" b="1" i="1" dirty="0">
              <a:solidFill>
                <a:srgbClr val="1F497D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200" b="1" i="1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Повышение компетенций </a:t>
            </a:r>
            <a:r>
              <a:rPr lang="ru-RU" sz="1200" b="1" i="1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операторов (универсальность).</a:t>
            </a:r>
            <a:endParaRPr lang="ru-RU" sz="1200" b="1" i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600842" y="5007100"/>
            <a:ext cx="1778578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91" b="1" dirty="0">
                <a:solidFill>
                  <a:srgbClr val="476E9C"/>
                </a:solidFill>
              </a:rPr>
              <a:t>2020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771662" y="5015729"/>
            <a:ext cx="2300535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91" b="1" dirty="0">
                <a:solidFill>
                  <a:srgbClr val="476E9C"/>
                </a:solidFill>
              </a:rPr>
              <a:t>2019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635955" y="5006582"/>
            <a:ext cx="1872511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91" b="1" dirty="0">
                <a:solidFill>
                  <a:srgbClr val="476E9C"/>
                </a:solidFill>
              </a:rPr>
              <a:t>2021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6"/>
          <a:srcRect l="5065" t="15283" r="2423" b="37601"/>
          <a:stretch/>
        </p:blipFill>
        <p:spPr>
          <a:xfrm>
            <a:off x="6310422" y="1306202"/>
            <a:ext cx="5461573" cy="1482428"/>
          </a:xfrm>
          <a:prstGeom prst="rect">
            <a:avLst/>
          </a:prstGeom>
        </p:spPr>
      </p:pic>
      <p:pic>
        <p:nvPicPr>
          <p:cNvPr id="80" name="Рисунок 79"/>
          <p:cNvPicPr>
            <a:picLocks noChangeAspect="1"/>
          </p:cNvPicPr>
          <p:nvPr/>
        </p:nvPicPr>
        <p:blipFill rotWithShape="1">
          <a:blip r:embed="rId7"/>
          <a:srcRect l="1976" t="28264" r="72733" b="55464"/>
          <a:stretch/>
        </p:blipFill>
        <p:spPr>
          <a:xfrm>
            <a:off x="6936370" y="2760378"/>
            <a:ext cx="4037575" cy="942641"/>
          </a:xfrm>
          <a:prstGeom prst="rect">
            <a:avLst/>
          </a:prstGeom>
        </p:spPr>
      </p:pic>
      <p:cxnSp>
        <p:nvCxnSpPr>
          <p:cNvPr id="84" name="Прямая соединительная линия 83"/>
          <p:cNvCxnSpPr/>
          <p:nvPr/>
        </p:nvCxnSpPr>
        <p:spPr>
          <a:xfrm>
            <a:off x="6402878" y="1390269"/>
            <a:ext cx="5539641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1" name="object 9"/>
          <p:cNvSpPr/>
          <p:nvPr/>
        </p:nvSpPr>
        <p:spPr>
          <a:xfrm>
            <a:off x="9554901" y="376294"/>
            <a:ext cx="2621849" cy="581756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0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492" y="91556"/>
            <a:ext cx="617853" cy="760662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9156907" y="270827"/>
            <a:ext cx="25033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254D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Г. МОСКВЕ</a:t>
            </a:r>
            <a:endParaRPr lang="ru-RU" sz="1100" dirty="0">
              <a:solidFill>
                <a:srgbClr val="254D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7" name="Таблица 46"/>
          <p:cNvGraphicFramePr>
            <a:graphicFrameLocks noGrp="1"/>
          </p:cNvGraphicFramePr>
          <p:nvPr>
            <p:extLst/>
          </p:nvPr>
        </p:nvGraphicFramePr>
        <p:xfrm>
          <a:off x="306777" y="3432948"/>
          <a:ext cx="6027308" cy="3181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5650"/>
                <a:gridCol w="899794"/>
                <a:gridCol w="899794"/>
                <a:gridCol w="972070"/>
              </a:tblGrid>
              <a:tr h="386517">
                <a:tc>
                  <a:txBody>
                    <a:bodyPr/>
                    <a:lstStyle/>
                    <a:p>
                      <a:pPr algn="ctr"/>
                      <a:endParaRPr lang="ru-RU" sz="13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3259" marR="193259" marT="96629" marB="96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2019</a:t>
                      </a:r>
                      <a:endParaRPr lang="ru-RU" sz="1300" dirty="0"/>
                    </a:p>
                  </a:txBody>
                  <a:tcPr marL="193259" marR="193259" marT="96629" marB="96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2020</a:t>
                      </a:r>
                      <a:endParaRPr lang="ru-RU" sz="1300" dirty="0"/>
                    </a:p>
                  </a:txBody>
                  <a:tcPr marL="193259" marR="193259" marT="96629" marB="96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2021</a:t>
                      </a:r>
                      <a:endParaRPr lang="ru-RU" sz="1300" dirty="0"/>
                    </a:p>
                  </a:txBody>
                  <a:tcPr marL="193259" marR="193259" marT="96629" marB="96629"/>
                </a:tc>
              </a:tr>
              <a:tr h="966294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Прием (выдача) документов:</a:t>
                      </a:r>
                    </a:p>
                    <a:p>
                      <a:pPr algn="ctr"/>
                      <a:r>
                        <a:rPr lang="ru-RU" sz="13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Открытие\Переоформление\</a:t>
                      </a:r>
                    </a:p>
                    <a:p>
                      <a:pPr algn="ctr"/>
                      <a:r>
                        <a:rPr lang="ru-RU" sz="13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Закрытие\ </a:t>
                      </a:r>
                      <a:endParaRPr lang="en-US" sz="13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3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Резервирование лицевых счетов</a:t>
                      </a:r>
                      <a:endParaRPr lang="ru-RU" sz="13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3259" marR="193259" marT="96629" marB="96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22383</a:t>
                      </a:r>
                      <a:endParaRPr lang="ru-RU" sz="1300" dirty="0"/>
                    </a:p>
                  </a:txBody>
                  <a:tcPr marL="193259" marR="193259" marT="96629" marB="96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16153</a:t>
                      </a:r>
                      <a:endParaRPr lang="ru-RU" sz="1300" dirty="0"/>
                    </a:p>
                  </a:txBody>
                  <a:tcPr marL="193259" marR="193259" marT="96629" marB="96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14289</a:t>
                      </a:r>
                      <a:endParaRPr lang="ru-RU" sz="1300" dirty="0"/>
                    </a:p>
                  </a:txBody>
                  <a:tcPr marL="193259" marR="193259" marT="96629" marB="96629"/>
                </a:tc>
              </a:tr>
              <a:tr h="57977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Подключение к электронному бюджету</a:t>
                      </a:r>
                    </a:p>
                  </a:txBody>
                  <a:tcPr marL="193259" marR="193259" marT="96629" marB="96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7812</a:t>
                      </a:r>
                      <a:endParaRPr lang="ru-RU" sz="1300" dirty="0"/>
                    </a:p>
                  </a:txBody>
                  <a:tcPr marL="193259" marR="193259" marT="96629" marB="96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10225</a:t>
                      </a:r>
                      <a:endParaRPr lang="ru-RU" sz="1300" dirty="0"/>
                    </a:p>
                  </a:txBody>
                  <a:tcPr marL="193259" marR="193259" marT="96629" marB="96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8156</a:t>
                      </a:r>
                      <a:endParaRPr lang="ru-RU" sz="1300" dirty="0"/>
                    </a:p>
                  </a:txBody>
                  <a:tcPr marL="193259" marR="193259" marT="96629" marB="96629"/>
                </a:tc>
              </a:tr>
              <a:tr h="60734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Получение сертификатов ЭП (первичный</a:t>
                      </a:r>
                      <a:r>
                        <a:rPr lang="ru-RU" sz="13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прием, личный визит)</a:t>
                      </a:r>
                      <a:endParaRPr lang="ru-RU" sz="13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3259" marR="193259" marT="96629" marB="96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22827</a:t>
                      </a:r>
                      <a:endParaRPr lang="ru-RU" sz="13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3259" marR="193259" marT="96629" marB="96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22888</a:t>
                      </a:r>
                      <a:endParaRPr lang="ru-RU" sz="13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3259" marR="193259" marT="96629" marB="96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26983</a:t>
                      </a:r>
                      <a:endParaRPr lang="ru-RU" sz="13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3259" marR="193259" marT="96629" marB="96629"/>
                </a:tc>
              </a:tr>
              <a:tr h="607340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Заверение карточек образцов</a:t>
                      </a:r>
                      <a:r>
                        <a:rPr lang="ru-RU" sz="1300" baseline="0" dirty="0" smtClean="0"/>
                        <a:t> подписей</a:t>
                      </a:r>
                      <a:endParaRPr lang="ru-RU" sz="1300" dirty="0"/>
                    </a:p>
                  </a:txBody>
                  <a:tcPr marL="193259" marR="193259" marT="96629" marB="96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-</a:t>
                      </a:r>
                      <a:endParaRPr lang="ru-RU" sz="1300" dirty="0"/>
                    </a:p>
                  </a:txBody>
                  <a:tcPr marL="193259" marR="193259" marT="96629" marB="96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-</a:t>
                      </a:r>
                      <a:endParaRPr lang="ru-RU" sz="1300" dirty="0"/>
                    </a:p>
                  </a:txBody>
                  <a:tcPr marL="193259" marR="193259" marT="96629" marB="96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77</a:t>
                      </a:r>
                      <a:endParaRPr lang="ru-RU" sz="1300" dirty="0"/>
                    </a:p>
                  </a:txBody>
                  <a:tcPr marL="193259" marR="193259" marT="96629" marB="9662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24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9"/>
          <p:cNvSpPr/>
          <p:nvPr/>
        </p:nvSpPr>
        <p:spPr>
          <a:xfrm>
            <a:off x="9554901" y="376294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0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10877" y="6475050"/>
            <a:ext cx="4831468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Москва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01166" y="298960"/>
            <a:ext cx="75547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2000" b="1">
                <a:solidFill>
                  <a:srgbClr val="11437F"/>
                </a:solidFill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ru-RU" sz="1600" dirty="0" smtClean="0">
                <a:latin typeface="Times New Roman" panose="02020603050405020304" pitchFamily="18" charset="0"/>
              </a:rPr>
              <a:t>УФК по г. Москве как платежный центр</a:t>
            </a:r>
            <a:endParaRPr lang="ru-RU" sz="1600" dirty="0">
              <a:latin typeface="Times New Roman" panose="02020603050405020304" pitchFamily="18" charset="0"/>
            </a:endParaRPr>
          </a:p>
        </p:txBody>
      </p:sp>
      <p:sp>
        <p:nvSpPr>
          <p:cNvPr id="27" name="Объект 2"/>
          <p:cNvSpPr txBox="1">
            <a:spLocks/>
          </p:cNvSpPr>
          <p:nvPr/>
        </p:nvSpPr>
        <p:spPr>
          <a:xfrm>
            <a:off x="6098934" y="4866385"/>
            <a:ext cx="5085723" cy="1025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84" name="Рисунок 8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2" y="68327"/>
            <a:ext cx="1943191" cy="760662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492" y="91556"/>
            <a:ext cx="617853" cy="760662"/>
          </a:xfrm>
          <a:prstGeom prst="rect">
            <a:avLst/>
          </a:prstGeom>
        </p:spPr>
      </p:pic>
      <p:sp>
        <p:nvSpPr>
          <p:cNvPr id="87" name="TextBox 86"/>
          <p:cNvSpPr txBox="1"/>
          <p:nvPr/>
        </p:nvSpPr>
        <p:spPr>
          <a:xfrm>
            <a:off x="9156907" y="270827"/>
            <a:ext cx="25033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254D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Г. МОСКВЕ</a:t>
            </a:r>
            <a:endParaRPr lang="ru-RU" sz="1100" dirty="0">
              <a:solidFill>
                <a:srgbClr val="254D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Стрелка вниз 20"/>
          <p:cNvSpPr/>
          <p:nvPr/>
        </p:nvSpPr>
        <p:spPr>
          <a:xfrm>
            <a:off x="8540227" y="5290094"/>
            <a:ext cx="180691" cy="286884"/>
          </a:xfrm>
          <a:prstGeom prst="downArrow">
            <a:avLst>
              <a:gd name="adj1" fmla="val 69036"/>
              <a:gd name="adj2" fmla="val 539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804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624141" y="3535247"/>
            <a:ext cx="6070221" cy="172973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91" dirty="0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5"/>
          <a:srcRect l="3410" r="4754"/>
          <a:stretch/>
        </p:blipFill>
        <p:spPr>
          <a:xfrm>
            <a:off x="620378" y="1118801"/>
            <a:ext cx="4485739" cy="2335211"/>
          </a:xfrm>
          <a:prstGeom prst="rect">
            <a:avLst/>
          </a:prstGeom>
        </p:spPr>
      </p:pic>
      <p:graphicFrame>
        <p:nvGraphicFramePr>
          <p:cNvPr id="26" name="Диаграмма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8987662"/>
              </p:ext>
            </p:extLst>
          </p:nvPr>
        </p:nvGraphicFramePr>
        <p:xfrm>
          <a:off x="422752" y="3298504"/>
          <a:ext cx="4609871" cy="2393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8" name="Скругленный прямоугольник 27"/>
          <p:cNvSpPr/>
          <p:nvPr/>
        </p:nvSpPr>
        <p:spPr>
          <a:xfrm>
            <a:off x="5617108" y="2651027"/>
            <a:ext cx="6070221" cy="45979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804"/>
          </a:p>
        </p:txBody>
      </p:sp>
      <p:sp>
        <p:nvSpPr>
          <p:cNvPr id="29" name="Блок-схема: ссылка на другую страницу 28"/>
          <p:cNvSpPr/>
          <p:nvPr/>
        </p:nvSpPr>
        <p:spPr>
          <a:xfrm>
            <a:off x="6561153" y="2693820"/>
            <a:ext cx="1771540" cy="279723"/>
          </a:xfrm>
          <a:prstGeom prst="flowChartOffpageConnector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804"/>
          </a:p>
        </p:txBody>
      </p:sp>
      <p:sp>
        <p:nvSpPr>
          <p:cNvPr id="30" name="TextBox 29"/>
          <p:cNvSpPr txBox="1"/>
          <p:nvPr/>
        </p:nvSpPr>
        <p:spPr>
          <a:xfrm>
            <a:off x="6760175" y="2659862"/>
            <a:ext cx="1437308" cy="255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7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Call-</a:t>
            </a:r>
            <a:r>
              <a:rPr lang="ru-RU" sz="1057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центр УФК</a:t>
            </a:r>
            <a:endParaRPr lang="en-US" sz="1057" b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32" name="Стрелка вниз 31"/>
          <p:cNvSpPr/>
          <p:nvPr/>
        </p:nvSpPr>
        <p:spPr>
          <a:xfrm>
            <a:off x="8524837" y="3131807"/>
            <a:ext cx="213794" cy="378327"/>
          </a:xfrm>
          <a:prstGeom prst="downArrow">
            <a:avLst>
              <a:gd name="adj1" fmla="val 69036"/>
              <a:gd name="adj2" fmla="val 539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804"/>
          </a:p>
        </p:txBody>
      </p:sp>
      <p:sp>
        <p:nvSpPr>
          <p:cNvPr id="33" name="TextBox 32"/>
          <p:cNvSpPr txBox="1"/>
          <p:nvPr/>
        </p:nvSpPr>
        <p:spPr>
          <a:xfrm>
            <a:off x="6961701" y="2313524"/>
            <a:ext cx="1034257" cy="352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91" dirty="0">
                <a:solidFill>
                  <a:schemeClr val="tx2">
                    <a:lumMod val="75000"/>
                  </a:schemeClr>
                </a:solidFill>
              </a:rPr>
              <a:t>1 линия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06442" y="3189036"/>
            <a:ext cx="1095172" cy="352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91" dirty="0">
                <a:solidFill>
                  <a:schemeClr val="tx2">
                    <a:lumMod val="75000"/>
                  </a:schemeClr>
                </a:solidFill>
              </a:rPr>
              <a:t>2 линия 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114356" y="2722238"/>
            <a:ext cx="2273905" cy="417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7" b="1" i="1" dirty="0"/>
              <a:t>До 6000 </a:t>
            </a:r>
          </a:p>
          <a:p>
            <a:pPr algn="ctr"/>
            <a:r>
              <a:rPr lang="ru-RU" sz="1057" b="1" i="1" dirty="0"/>
              <a:t>звонков в месяц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794878" y="3887003"/>
            <a:ext cx="2697893" cy="130383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68" b="1" dirty="0">
              <a:solidFill>
                <a:schemeClr val="tx1"/>
              </a:solidFill>
            </a:endParaRPr>
          </a:p>
          <a:p>
            <a:pPr algn="ctr"/>
            <a:r>
              <a:rPr lang="ru-RU" sz="1000" b="1" dirty="0">
                <a:solidFill>
                  <a:schemeClr val="tx1"/>
                </a:solidFill>
              </a:rPr>
              <a:t>Взаимодействие Клиента со специалистом, статус/сроки  обработки документов, заполнение документов, причины отказа, иные вопросы по казначейскому сопровождению 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681553" y="3894311"/>
            <a:ext cx="2678241" cy="129652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68" b="1" dirty="0">
              <a:solidFill>
                <a:schemeClr val="tx1"/>
              </a:solidFill>
            </a:endParaRPr>
          </a:p>
          <a:p>
            <a:pPr algn="ctr"/>
            <a:endParaRPr lang="ru-RU" sz="1268" b="1" dirty="0">
              <a:solidFill>
                <a:schemeClr val="tx1"/>
              </a:solidFill>
            </a:endParaRPr>
          </a:p>
          <a:p>
            <a:pPr algn="ctr"/>
            <a:r>
              <a:rPr lang="ru-RU" sz="1000" b="1" dirty="0">
                <a:solidFill>
                  <a:schemeClr val="tx1"/>
                </a:solidFill>
              </a:rPr>
              <a:t>Консультации по технической документации, созданию/заполнению документов, статусные модели, утверждение, навигация, импорт/экспорт и т.д.  </a:t>
            </a:r>
          </a:p>
          <a:p>
            <a:pPr algn="ctr"/>
            <a:endParaRPr lang="ru-RU" sz="1268" b="1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681246" y="3816092"/>
            <a:ext cx="2670310" cy="2464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/>
              <a:t>Служба сопровождения УФК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8769529" y="3798915"/>
            <a:ext cx="2697893" cy="2650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68" b="1" dirty="0"/>
              <a:t>Функциональные отделы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914544" y="874476"/>
            <a:ext cx="73028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Arial" panose="020B0604020202020204" pitchFamily="34" charset="0"/>
              </a:rPr>
              <a:t>Предпосылки создания службы:</a:t>
            </a:r>
          </a:p>
          <a:p>
            <a:pPr marL="362360" indent="-362360" algn="ctr">
              <a:buFontTx/>
              <a:buChar char="-"/>
            </a:pPr>
            <a:r>
              <a:rPr lang="ru-RU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Arial" panose="020B0604020202020204" pitchFamily="34" charset="0"/>
              </a:rPr>
              <a:t>Регулярные жалобы клиентов на сроки решения проблем</a:t>
            </a:r>
          </a:p>
          <a:p>
            <a:pPr marL="362360" indent="-362360" algn="ctr">
              <a:buFontTx/>
              <a:buChar char="-"/>
            </a:pPr>
            <a:r>
              <a:rPr lang="ru-RU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Arial" panose="020B0604020202020204" pitchFamily="34" charset="0"/>
              </a:rPr>
              <a:t>Отсутствие информации у сотрудников </a:t>
            </a:r>
            <a:r>
              <a:rPr lang="ru-RU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Arial" panose="020B0604020202020204" pitchFamily="34" charset="0"/>
              </a:rPr>
              <a:t>Управления </a:t>
            </a:r>
            <a:r>
              <a:rPr lang="ru-RU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Arial" panose="020B0604020202020204" pitchFamily="34" charset="0"/>
              </a:rPr>
              <a:t>о системных (массовых) ошибках на стороне </a:t>
            </a:r>
            <a:r>
              <a:rPr lang="ru-RU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Arial" panose="020B0604020202020204" pitchFamily="34" charset="0"/>
              </a:rPr>
              <a:t>клиента</a:t>
            </a:r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1" name="Блок-схема: ссылка на другую страницу 40"/>
          <p:cNvSpPr/>
          <p:nvPr/>
        </p:nvSpPr>
        <p:spPr>
          <a:xfrm>
            <a:off x="9552037" y="2697565"/>
            <a:ext cx="1771540" cy="300138"/>
          </a:xfrm>
          <a:prstGeom prst="flowChartOffpageConnector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804"/>
          </a:p>
        </p:txBody>
      </p:sp>
      <p:sp>
        <p:nvSpPr>
          <p:cNvPr id="42" name="Стрелка вниз 41"/>
          <p:cNvSpPr/>
          <p:nvPr/>
        </p:nvSpPr>
        <p:spPr>
          <a:xfrm>
            <a:off x="8528295" y="2250934"/>
            <a:ext cx="180160" cy="391585"/>
          </a:xfrm>
          <a:prstGeom prst="downArrow">
            <a:avLst>
              <a:gd name="adj1" fmla="val 69036"/>
              <a:gd name="adj2" fmla="val 539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804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5642053" y="5637279"/>
            <a:ext cx="6070221" cy="43456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804"/>
          </a:p>
        </p:txBody>
      </p:sp>
      <p:sp>
        <p:nvSpPr>
          <p:cNvPr id="44" name="TextBox 43"/>
          <p:cNvSpPr txBox="1"/>
          <p:nvPr/>
        </p:nvSpPr>
        <p:spPr>
          <a:xfrm>
            <a:off x="6251308" y="5277788"/>
            <a:ext cx="2610489" cy="3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79" dirty="0">
                <a:solidFill>
                  <a:schemeClr val="tx2">
                    <a:lumMod val="75000"/>
                  </a:schemeClr>
                </a:solidFill>
              </a:rPr>
              <a:t>3 линия (ОТР-2000)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5730380" y="5691389"/>
            <a:ext cx="5859133" cy="32563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68" b="1" dirty="0">
              <a:solidFill>
                <a:schemeClr val="tx1"/>
              </a:solidFill>
            </a:endParaRPr>
          </a:p>
          <a:p>
            <a:pPr algn="ctr"/>
            <a:r>
              <a:rPr lang="ru-RU" sz="1268" b="1" dirty="0">
                <a:solidFill>
                  <a:schemeClr val="tx1"/>
                </a:solidFill>
              </a:rPr>
              <a:t>Ошибки ППО, </a:t>
            </a:r>
            <a:r>
              <a:rPr lang="ru-RU" sz="1268" b="1" dirty="0" smtClean="0">
                <a:solidFill>
                  <a:schemeClr val="tx1"/>
                </a:solidFill>
              </a:rPr>
              <a:t>доработки  </a:t>
            </a:r>
            <a:endParaRPr lang="ru-RU" sz="1268" b="1" dirty="0">
              <a:solidFill>
                <a:schemeClr val="tx1"/>
              </a:solidFill>
            </a:endParaRPr>
          </a:p>
          <a:p>
            <a:pPr algn="ctr"/>
            <a:endParaRPr lang="ru-RU" sz="1268" b="1" dirty="0">
              <a:solidFill>
                <a:schemeClr val="tx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8919348" y="3200992"/>
            <a:ext cx="2380071" cy="319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79" dirty="0">
                <a:solidFill>
                  <a:schemeClr val="tx2">
                    <a:lumMod val="75000"/>
                  </a:schemeClr>
                </a:solidFill>
              </a:rPr>
              <a:t>2798 - обращений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8859466" y="5300055"/>
            <a:ext cx="2380071" cy="319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79" dirty="0">
                <a:solidFill>
                  <a:schemeClr val="tx2">
                    <a:lumMod val="75000"/>
                  </a:schemeClr>
                </a:solidFill>
              </a:rPr>
              <a:t>2673 - обращений</a:t>
            </a: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flipH="1" flipV="1">
            <a:off x="5561937" y="2234771"/>
            <a:ext cx="5930834" cy="105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9793610" y="2662156"/>
            <a:ext cx="1288394" cy="255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7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ЕКЦ ФК</a:t>
            </a:r>
            <a:endParaRPr lang="en-US" sz="1057" b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459394" y="3973014"/>
            <a:ext cx="11993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00" b="1" dirty="0"/>
              <a:t>Служба </a:t>
            </a:r>
          </a:p>
          <a:p>
            <a:pPr algn="ctr"/>
            <a:r>
              <a:rPr lang="ru-RU" sz="1000" b="1" dirty="0"/>
              <a:t>сопровождения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13414" y="4588943"/>
            <a:ext cx="13051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00" b="1" dirty="0" smtClean="0"/>
              <a:t>Функциональные</a:t>
            </a:r>
          </a:p>
          <a:p>
            <a:pPr algn="ctr"/>
            <a:r>
              <a:rPr lang="ru-RU" sz="1000" b="1" dirty="0" smtClean="0"/>
              <a:t>отделы</a:t>
            </a:r>
            <a:endParaRPr lang="ru-RU" sz="10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4035983" y="3561516"/>
            <a:ext cx="8435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00" b="1" dirty="0" smtClean="0"/>
              <a:t>ОТР - 2000</a:t>
            </a:r>
            <a:endParaRPr lang="ru-RU" sz="1000" b="1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1083705" y="5662347"/>
            <a:ext cx="3127458" cy="396773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pPr algn="ctr"/>
            <a:r>
              <a:rPr lang="ru-RU" sz="1100" b="1" i="1" dirty="0">
                <a:solidFill>
                  <a:schemeClr val="tx2">
                    <a:lumMod val="75000"/>
                  </a:schemeClr>
                </a:solidFill>
              </a:rPr>
              <a:t>В 2021 году </a:t>
            </a:r>
            <a:r>
              <a:rPr lang="ru-RU" sz="1100" b="1" i="1" dirty="0" smtClean="0">
                <a:solidFill>
                  <a:schemeClr val="tx2">
                    <a:lumMod val="75000"/>
                  </a:schemeClr>
                </a:solidFill>
              </a:rPr>
              <a:t>до </a:t>
            </a: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50% </a:t>
            </a:r>
            <a:r>
              <a:rPr lang="ru-RU" sz="1100" b="1" i="1" dirty="0">
                <a:solidFill>
                  <a:schemeClr val="tx2">
                    <a:lumMod val="75000"/>
                  </a:schemeClr>
                </a:solidFill>
              </a:rPr>
              <a:t>обращений </a:t>
            </a:r>
            <a:r>
              <a:rPr lang="ru-RU" sz="1100" b="1" i="1" dirty="0" smtClean="0">
                <a:solidFill>
                  <a:schemeClr val="tx2">
                    <a:lumMod val="75000"/>
                  </a:schemeClr>
                </a:solidFill>
              </a:rPr>
              <a:t>решается </a:t>
            </a:r>
            <a:r>
              <a:rPr lang="ru-RU" sz="1100" b="1" i="1" dirty="0">
                <a:solidFill>
                  <a:schemeClr val="tx2">
                    <a:lumMod val="75000"/>
                  </a:schemeClr>
                </a:solidFill>
              </a:rPr>
              <a:t>на стороне ЦС Москва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069483" y="1924980"/>
            <a:ext cx="73028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Клиенты Управления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43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9"/>
          <p:cNvSpPr/>
          <p:nvPr/>
        </p:nvSpPr>
        <p:spPr>
          <a:xfrm>
            <a:off x="9570151" y="244622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0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40" y="91555"/>
            <a:ext cx="1943191" cy="760662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9156907" y="270827"/>
            <a:ext cx="25033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254D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Г. МОСКВЕ</a:t>
            </a:r>
            <a:endParaRPr lang="ru-RU" sz="1100" dirty="0">
              <a:solidFill>
                <a:srgbClr val="254D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6" name="Рисунок 6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492" y="91556"/>
            <a:ext cx="617853" cy="760662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400334" y="1114290"/>
            <a:ext cx="1974134" cy="4767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prstClr val="white"/>
                </a:solidFill>
              </a:rPr>
              <a:t>Версия </a:t>
            </a:r>
            <a:r>
              <a:rPr lang="ru-RU" sz="1799" dirty="0">
                <a:solidFill>
                  <a:prstClr val="white"/>
                </a:solidFill>
              </a:rPr>
              <a:t>6</a:t>
            </a: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Дата тестирования</a:t>
            </a:r>
          </a:p>
          <a:p>
            <a:pPr algn="ctr"/>
            <a:r>
              <a:rPr lang="ru-RU" sz="1799" dirty="0">
                <a:solidFill>
                  <a:prstClr val="white"/>
                </a:solidFill>
              </a:rPr>
              <a:t>09.07.2020-23.07.2020</a:t>
            </a:r>
          </a:p>
          <a:p>
            <a:pPr algn="ctr"/>
            <a:endParaRPr lang="ru-RU" sz="1600" dirty="0">
              <a:solidFill>
                <a:prstClr val="white"/>
              </a:solidFill>
            </a:endParaRP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Заявлено</a:t>
            </a: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Количество доработок</a:t>
            </a:r>
            <a:r>
              <a:rPr lang="en-US" sz="1600" dirty="0">
                <a:solidFill>
                  <a:prstClr val="white"/>
                </a:solidFill>
              </a:rPr>
              <a:t>/</a:t>
            </a:r>
            <a:endParaRPr lang="ru-RU" sz="1600" dirty="0">
              <a:solidFill>
                <a:prstClr val="white"/>
              </a:solidFill>
            </a:endParaRP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исправлений:</a:t>
            </a:r>
          </a:p>
          <a:p>
            <a:pPr algn="ctr"/>
            <a:r>
              <a:rPr lang="ru-RU" sz="1999" dirty="0">
                <a:solidFill>
                  <a:prstClr val="white"/>
                </a:solidFill>
              </a:rPr>
              <a:t>88</a:t>
            </a:r>
          </a:p>
          <a:p>
            <a:pPr algn="ctr"/>
            <a:endParaRPr lang="ru-RU" sz="1600" dirty="0">
              <a:solidFill>
                <a:prstClr val="white"/>
              </a:solidFill>
            </a:endParaRP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Заведено обращений по ошибкам внедрения доработок</a:t>
            </a:r>
            <a:r>
              <a:rPr lang="en-US" sz="1600" dirty="0">
                <a:solidFill>
                  <a:prstClr val="white"/>
                </a:solidFill>
              </a:rPr>
              <a:t>/</a:t>
            </a: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исправлений:</a:t>
            </a:r>
          </a:p>
          <a:p>
            <a:pPr algn="ctr"/>
            <a:r>
              <a:rPr lang="ru-RU" sz="1999" dirty="0" smtClean="0">
                <a:solidFill>
                  <a:srgbClr val="FF0000"/>
                </a:solidFill>
              </a:rPr>
              <a:t>46</a:t>
            </a:r>
            <a:endParaRPr lang="ru-RU" sz="1799" dirty="0">
              <a:solidFill>
                <a:prstClr val="white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834461" y="1114290"/>
            <a:ext cx="1974134" cy="4767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prstClr val="white"/>
                </a:solidFill>
              </a:rPr>
              <a:t>Версия </a:t>
            </a:r>
            <a:r>
              <a:rPr lang="ru-RU" sz="1799" dirty="0">
                <a:solidFill>
                  <a:prstClr val="white"/>
                </a:solidFill>
              </a:rPr>
              <a:t>7</a:t>
            </a: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Дата тестирования</a:t>
            </a:r>
          </a:p>
          <a:p>
            <a:pPr algn="ctr"/>
            <a:r>
              <a:rPr lang="ru-RU" sz="1799" dirty="0">
                <a:solidFill>
                  <a:prstClr val="white"/>
                </a:solidFill>
              </a:rPr>
              <a:t>14.09.2020-28.09.2020</a:t>
            </a:r>
          </a:p>
          <a:p>
            <a:pPr algn="ctr"/>
            <a:endParaRPr lang="ru-RU" sz="1600" dirty="0">
              <a:solidFill>
                <a:prstClr val="white"/>
              </a:solidFill>
            </a:endParaRP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Заявлено</a:t>
            </a: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Количество доработок</a:t>
            </a:r>
            <a:r>
              <a:rPr lang="en-US" sz="1600" dirty="0">
                <a:solidFill>
                  <a:prstClr val="white"/>
                </a:solidFill>
              </a:rPr>
              <a:t>/</a:t>
            </a:r>
            <a:endParaRPr lang="ru-RU" sz="1600" dirty="0">
              <a:solidFill>
                <a:prstClr val="white"/>
              </a:solidFill>
            </a:endParaRP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исправлений:</a:t>
            </a:r>
          </a:p>
          <a:p>
            <a:pPr algn="ctr"/>
            <a:r>
              <a:rPr lang="ru-RU" sz="1999" dirty="0">
                <a:solidFill>
                  <a:prstClr val="white"/>
                </a:solidFill>
              </a:rPr>
              <a:t>47</a:t>
            </a:r>
          </a:p>
          <a:p>
            <a:pPr algn="ctr"/>
            <a:endParaRPr lang="ru-RU" sz="1600" dirty="0">
              <a:solidFill>
                <a:prstClr val="white"/>
              </a:solidFill>
            </a:endParaRP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Заведено обращений по ошибкам внедрения доработок</a:t>
            </a:r>
            <a:r>
              <a:rPr lang="en-US" sz="1600" dirty="0">
                <a:solidFill>
                  <a:prstClr val="white"/>
                </a:solidFill>
              </a:rPr>
              <a:t>/</a:t>
            </a: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исправлений:</a:t>
            </a:r>
          </a:p>
          <a:p>
            <a:pPr algn="ctr"/>
            <a:r>
              <a:rPr lang="ru-RU" sz="1999" dirty="0" smtClean="0">
                <a:solidFill>
                  <a:srgbClr val="FF0000"/>
                </a:solidFill>
              </a:rPr>
              <a:t>36</a:t>
            </a:r>
            <a:endParaRPr lang="ru-RU" sz="1799" dirty="0">
              <a:solidFill>
                <a:prstClr val="white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268587" y="1114292"/>
            <a:ext cx="1974134" cy="47675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prstClr val="white"/>
                </a:solidFill>
              </a:rPr>
              <a:t>Версия </a:t>
            </a:r>
            <a:r>
              <a:rPr lang="ru-RU" sz="1799" dirty="0">
                <a:solidFill>
                  <a:prstClr val="white"/>
                </a:solidFill>
              </a:rPr>
              <a:t>8</a:t>
            </a: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Дата тестирования</a:t>
            </a:r>
          </a:p>
          <a:p>
            <a:pPr algn="ctr"/>
            <a:r>
              <a:rPr lang="ru-RU" sz="1799" dirty="0">
                <a:solidFill>
                  <a:prstClr val="white"/>
                </a:solidFill>
              </a:rPr>
              <a:t>11.11.2020-24.11.2020</a:t>
            </a:r>
          </a:p>
          <a:p>
            <a:pPr algn="ctr"/>
            <a:endParaRPr lang="ru-RU" sz="1600" dirty="0">
              <a:solidFill>
                <a:prstClr val="white"/>
              </a:solidFill>
            </a:endParaRP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Заявлено</a:t>
            </a: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Количество доработок</a:t>
            </a:r>
            <a:r>
              <a:rPr lang="en-US" sz="1600" dirty="0">
                <a:solidFill>
                  <a:prstClr val="white"/>
                </a:solidFill>
              </a:rPr>
              <a:t>/</a:t>
            </a:r>
            <a:endParaRPr lang="ru-RU" sz="1600" dirty="0">
              <a:solidFill>
                <a:prstClr val="white"/>
              </a:solidFill>
            </a:endParaRP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исправлений:</a:t>
            </a:r>
          </a:p>
          <a:p>
            <a:pPr algn="ctr"/>
            <a:r>
              <a:rPr lang="ru-RU" sz="1999" dirty="0">
                <a:solidFill>
                  <a:prstClr val="white"/>
                </a:solidFill>
              </a:rPr>
              <a:t>56</a:t>
            </a:r>
          </a:p>
          <a:p>
            <a:pPr algn="ctr"/>
            <a:endParaRPr lang="ru-RU" sz="1600" dirty="0">
              <a:solidFill>
                <a:prstClr val="white"/>
              </a:solidFill>
            </a:endParaRP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Заведено обращений по ошибкам внедрения доработок</a:t>
            </a:r>
            <a:r>
              <a:rPr lang="en-US" sz="1600" dirty="0">
                <a:solidFill>
                  <a:prstClr val="white"/>
                </a:solidFill>
              </a:rPr>
              <a:t>/</a:t>
            </a: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исправлений:</a:t>
            </a:r>
          </a:p>
          <a:p>
            <a:pPr algn="ctr"/>
            <a:r>
              <a:rPr lang="ru-RU" sz="1999" dirty="0" smtClean="0">
                <a:solidFill>
                  <a:srgbClr val="FF0000"/>
                </a:solidFill>
              </a:rPr>
              <a:t>61</a:t>
            </a:r>
            <a:endParaRPr lang="ru-RU" sz="1799" dirty="0">
              <a:solidFill>
                <a:prstClr val="white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605800" y="1114292"/>
            <a:ext cx="1974134" cy="47675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prstClr val="white"/>
                </a:solidFill>
              </a:rPr>
              <a:t>Версия </a:t>
            </a:r>
            <a:r>
              <a:rPr lang="ru-RU" sz="1799" dirty="0">
                <a:solidFill>
                  <a:prstClr val="white"/>
                </a:solidFill>
              </a:rPr>
              <a:t>9</a:t>
            </a: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Дата тестирования</a:t>
            </a:r>
          </a:p>
          <a:p>
            <a:pPr algn="ctr"/>
            <a:r>
              <a:rPr lang="ru-RU" sz="1799" dirty="0" smtClean="0">
                <a:solidFill>
                  <a:prstClr val="white"/>
                </a:solidFill>
              </a:rPr>
              <a:t>25.02.2021-12.03.2021</a:t>
            </a:r>
            <a:endParaRPr lang="ru-RU" sz="1799" dirty="0">
              <a:solidFill>
                <a:prstClr val="white"/>
              </a:solidFill>
            </a:endParaRPr>
          </a:p>
          <a:p>
            <a:pPr algn="ctr"/>
            <a:endParaRPr lang="ru-RU" sz="1600" dirty="0">
              <a:solidFill>
                <a:prstClr val="white"/>
              </a:solidFill>
            </a:endParaRP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Заявлено</a:t>
            </a: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Количество доработок</a:t>
            </a:r>
            <a:r>
              <a:rPr lang="en-US" sz="1600" dirty="0">
                <a:solidFill>
                  <a:prstClr val="white"/>
                </a:solidFill>
              </a:rPr>
              <a:t>/</a:t>
            </a:r>
            <a:endParaRPr lang="ru-RU" sz="1600" dirty="0">
              <a:solidFill>
                <a:prstClr val="white"/>
              </a:solidFill>
            </a:endParaRP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исправлений:</a:t>
            </a:r>
          </a:p>
          <a:p>
            <a:pPr algn="ctr"/>
            <a:r>
              <a:rPr lang="ru-RU" sz="1999" dirty="0">
                <a:solidFill>
                  <a:prstClr val="white"/>
                </a:solidFill>
              </a:rPr>
              <a:t>78</a:t>
            </a:r>
          </a:p>
          <a:p>
            <a:pPr algn="ctr"/>
            <a:endParaRPr lang="ru-RU" sz="1600" dirty="0">
              <a:solidFill>
                <a:prstClr val="white"/>
              </a:solidFill>
            </a:endParaRP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Заведено обращений по ошибкам внедрения доработок</a:t>
            </a:r>
            <a:r>
              <a:rPr lang="en-US" sz="1600" dirty="0">
                <a:solidFill>
                  <a:prstClr val="white"/>
                </a:solidFill>
              </a:rPr>
              <a:t>/</a:t>
            </a: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исправлений:</a:t>
            </a:r>
          </a:p>
          <a:p>
            <a:pPr algn="ctr"/>
            <a:r>
              <a:rPr lang="ru-RU" sz="1999" dirty="0" smtClean="0">
                <a:solidFill>
                  <a:srgbClr val="FF0000"/>
                </a:solidFill>
              </a:rPr>
              <a:t>36</a:t>
            </a:r>
            <a:endParaRPr lang="ru-RU" sz="1799" dirty="0">
              <a:solidFill>
                <a:prstClr val="white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9895163" y="1114292"/>
            <a:ext cx="1974134" cy="47675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prstClr val="white"/>
                </a:solidFill>
              </a:rPr>
              <a:t>Версия </a:t>
            </a:r>
            <a:r>
              <a:rPr lang="ru-RU" sz="1799" dirty="0">
                <a:solidFill>
                  <a:prstClr val="white"/>
                </a:solidFill>
              </a:rPr>
              <a:t>10</a:t>
            </a: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Дата тестирования</a:t>
            </a:r>
          </a:p>
          <a:p>
            <a:pPr algn="ctr"/>
            <a:r>
              <a:rPr lang="ru-RU" sz="1799" dirty="0" smtClean="0">
                <a:solidFill>
                  <a:prstClr val="white"/>
                </a:solidFill>
              </a:rPr>
              <a:t>24.06.2021-29.07.2021</a:t>
            </a:r>
            <a:endParaRPr lang="ru-RU" sz="1799" dirty="0">
              <a:solidFill>
                <a:prstClr val="white"/>
              </a:solidFill>
            </a:endParaRPr>
          </a:p>
          <a:p>
            <a:pPr algn="ctr"/>
            <a:endParaRPr lang="ru-RU" sz="1600" dirty="0">
              <a:solidFill>
                <a:prstClr val="white"/>
              </a:solidFill>
            </a:endParaRP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Заявлено</a:t>
            </a: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Количество доработок</a:t>
            </a:r>
            <a:r>
              <a:rPr lang="en-US" sz="1600" dirty="0">
                <a:solidFill>
                  <a:prstClr val="white"/>
                </a:solidFill>
              </a:rPr>
              <a:t>/</a:t>
            </a:r>
            <a:endParaRPr lang="ru-RU" sz="1600" dirty="0">
              <a:solidFill>
                <a:prstClr val="white"/>
              </a:solidFill>
            </a:endParaRP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исправлений:</a:t>
            </a:r>
          </a:p>
          <a:p>
            <a:pPr algn="ctr"/>
            <a:r>
              <a:rPr lang="ru-RU" sz="1999" dirty="0">
                <a:solidFill>
                  <a:prstClr val="white"/>
                </a:solidFill>
              </a:rPr>
              <a:t>48</a:t>
            </a:r>
          </a:p>
          <a:p>
            <a:pPr algn="ctr"/>
            <a:endParaRPr lang="ru-RU" sz="1600" dirty="0">
              <a:solidFill>
                <a:prstClr val="white"/>
              </a:solidFill>
            </a:endParaRP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Заведено обращений по ошибкам внедрения доработок</a:t>
            </a:r>
            <a:r>
              <a:rPr lang="en-US" sz="1600" dirty="0">
                <a:solidFill>
                  <a:prstClr val="white"/>
                </a:solidFill>
              </a:rPr>
              <a:t>/</a:t>
            </a:r>
          </a:p>
          <a:p>
            <a:pPr algn="ctr"/>
            <a:r>
              <a:rPr lang="ru-RU" sz="1600" dirty="0">
                <a:solidFill>
                  <a:prstClr val="white"/>
                </a:solidFill>
              </a:rPr>
              <a:t>исправлений:</a:t>
            </a:r>
          </a:p>
          <a:p>
            <a:pPr algn="ctr"/>
            <a:r>
              <a:rPr lang="ru-RU" sz="1999" dirty="0" smtClean="0">
                <a:solidFill>
                  <a:srgbClr val="FF0000"/>
                </a:solidFill>
              </a:rPr>
              <a:t>39</a:t>
            </a:r>
            <a:endParaRPr lang="ru-RU" sz="1799" dirty="0">
              <a:solidFill>
                <a:prstClr val="white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269835" y="6109561"/>
            <a:ext cx="91263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u="sng" spc="70" dirty="0" smtClean="0">
                <a:solidFill>
                  <a:schemeClr val="accent1">
                    <a:lumMod val="50000"/>
                  </a:schemeClr>
                </a:solidFill>
              </a:rPr>
              <a:t>Период прохождения тестирования версий ПУР КС составляет от 10 рабочих дней до 23 рабочих дней</a:t>
            </a:r>
            <a:endParaRPr lang="ru-RU" sz="1200" b="1" u="sng" spc="7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834461" y="263047"/>
            <a:ext cx="5460191" cy="417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</a:t>
            </a:r>
            <a:r>
              <a:rPr lang="ru-RU" sz="2114" b="1" dirty="0">
                <a:solidFill>
                  <a:srgbClr val="11437F"/>
                </a:solidFill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версий ГИИС ЭБ ПУР КС. ЦС Москва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54417" y="6457792"/>
            <a:ext cx="4831468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Москва</a:t>
            </a:r>
          </a:p>
        </p:txBody>
      </p:sp>
    </p:spTree>
    <p:extLst>
      <p:ext uri="{BB962C8B-B14F-4D97-AF65-F5344CB8AC3E}">
        <p14:creationId xmlns:p14="http://schemas.microsoft.com/office/powerpoint/2010/main" val="186319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076" dirty="0">
              <a:cs typeface="Times New Roman" panose="02020603050405020304" pitchFamily="18" charset="0"/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81666" y="643961"/>
            <a:ext cx="11500571" cy="276013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 dirty="0">
              <a:cs typeface="Times New Roman" panose="02020603050405020304" pitchFamily="18" charset="0"/>
            </a:endParaRPr>
          </a:p>
        </p:txBody>
      </p:sp>
      <p:cxnSp>
        <p:nvCxnSpPr>
          <p:cNvPr id="43" name="Прямая соединительная линия 42"/>
          <p:cNvCxnSpPr/>
          <p:nvPr/>
        </p:nvCxnSpPr>
        <p:spPr bwMode="auto">
          <a:xfrm flipV="1">
            <a:off x="399232" y="19139463"/>
            <a:ext cx="4290280" cy="0"/>
          </a:xfrm>
          <a:prstGeom prst="line">
            <a:avLst/>
          </a:prstGeom>
          <a:noFill/>
          <a:ln w="19050" cap="flat" cmpd="sng" algn="ctr">
            <a:solidFill>
              <a:srgbClr val="4978B1"/>
            </a:solidFill>
            <a:prstDash val="solid"/>
          </a:ln>
          <a:effectLst/>
        </p:spPr>
      </p:cxnSp>
      <p:sp>
        <p:nvSpPr>
          <p:cNvPr id="12" name="object 8"/>
          <p:cNvSpPr/>
          <p:nvPr/>
        </p:nvSpPr>
        <p:spPr>
          <a:xfrm>
            <a:off x="-12578" y="6439862"/>
            <a:ext cx="12151904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2" dirty="0"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40348" y="6496105"/>
            <a:ext cx="4829105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schemeClr val="bg1">
                    <a:lumMod val="65000"/>
                  </a:schemeClr>
                </a:solidFill>
                <a:cs typeface="Times New Roman" panose="02020603050405020304" pitchFamily="18" charset="0"/>
              </a:rPr>
              <a:t> г. Москва</a:t>
            </a:r>
          </a:p>
        </p:txBody>
      </p:sp>
      <p:graphicFrame>
        <p:nvGraphicFramePr>
          <p:cNvPr id="17" name="Диаграмма 16"/>
          <p:cNvGraphicFramePr/>
          <p:nvPr>
            <p:extLst/>
          </p:nvPr>
        </p:nvGraphicFramePr>
        <p:xfrm>
          <a:off x="5000524" y="4031992"/>
          <a:ext cx="6828310" cy="2394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6118154" y="4096559"/>
            <a:ext cx="53497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ru-RU" sz="1400" b="1" dirty="0">
                <a:ea typeface="Tahoma" panose="020B0604030504040204" pitchFamily="34" charset="0"/>
                <a:cs typeface="Tahoma" panose="020B0604030504040204" pitchFamily="34" charset="0"/>
              </a:rPr>
              <a:t>Мигрировано лицевых счетов с кодом «41» 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81666" y="5648681"/>
            <a:ext cx="5973145" cy="247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9156907" y="270827"/>
            <a:ext cx="25033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254D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Г. МОСКВЕ</a:t>
            </a:r>
            <a:endParaRPr lang="ru-RU" sz="1100" dirty="0">
              <a:solidFill>
                <a:srgbClr val="254D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492" y="91556"/>
            <a:ext cx="617853" cy="760662"/>
          </a:xfrm>
          <a:prstGeom prst="rect">
            <a:avLst/>
          </a:prstGeom>
        </p:spPr>
      </p:pic>
      <p:sp>
        <p:nvSpPr>
          <p:cNvPr id="27" name="Скругленный прямоугольник 25"/>
          <p:cNvSpPr>
            <a:spLocks noChangeArrowheads="1"/>
          </p:cNvSpPr>
          <p:nvPr/>
        </p:nvSpPr>
        <p:spPr bwMode="auto">
          <a:xfrm>
            <a:off x="6880678" y="3306510"/>
            <a:ext cx="1074508" cy="309456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ТОФК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816316" y="3193519"/>
            <a:ext cx="17028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Информация о лицевых счетах, подлежащих миграции</a:t>
            </a:r>
            <a:endParaRPr lang="ru-RU" sz="1000" dirty="0"/>
          </a:p>
        </p:txBody>
      </p:sp>
      <p:cxnSp>
        <p:nvCxnSpPr>
          <p:cNvPr id="29" name="Прямая со стрелкой 28"/>
          <p:cNvCxnSpPr/>
          <p:nvPr/>
        </p:nvCxnSpPr>
        <p:spPr>
          <a:xfrm>
            <a:off x="8016610" y="3405433"/>
            <a:ext cx="1342948" cy="4944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Скругленный прямоугольник 25"/>
          <p:cNvSpPr>
            <a:spLocks noChangeArrowheads="1"/>
          </p:cNvSpPr>
          <p:nvPr/>
        </p:nvSpPr>
        <p:spPr bwMode="auto">
          <a:xfrm>
            <a:off x="9373530" y="1022532"/>
            <a:ext cx="1074508" cy="309456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УФК по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г. Москве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Скругленный прямоугольник 25"/>
          <p:cNvSpPr>
            <a:spLocks noChangeArrowheads="1"/>
          </p:cNvSpPr>
          <p:nvPr/>
        </p:nvSpPr>
        <p:spPr bwMode="auto">
          <a:xfrm>
            <a:off x="9370887" y="2136085"/>
            <a:ext cx="1074508" cy="309456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Федеральное казначейство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4" name="Прямая со стрелкой 33"/>
          <p:cNvCxnSpPr/>
          <p:nvPr/>
        </p:nvCxnSpPr>
        <p:spPr>
          <a:xfrm>
            <a:off x="9902104" y="1402497"/>
            <a:ext cx="6037" cy="660965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506448" y="2087761"/>
            <a:ext cx="1780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Направление в ТОФК письма о проведении миграции</a:t>
            </a:r>
            <a:endParaRPr lang="ru-RU" sz="1000" dirty="0"/>
          </a:p>
        </p:txBody>
      </p:sp>
      <p:cxnSp>
        <p:nvCxnSpPr>
          <p:cNvPr id="37" name="Прямая со стрелкой 36"/>
          <p:cNvCxnSpPr/>
          <p:nvPr/>
        </p:nvCxnSpPr>
        <p:spPr>
          <a:xfrm flipH="1">
            <a:off x="7400617" y="2296125"/>
            <a:ext cx="3156" cy="813852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>
            <a:stCxn id="36" idx="3"/>
          </p:cNvCxnSpPr>
          <p:nvPr/>
        </p:nvCxnSpPr>
        <p:spPr>
          <a:xfrm flipH="1">
            <a:off x="7400617" y="2287816"/>
            <a:ext cx="188677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Диаграмма 43"/>
          <p:cNvGraphicFramePr/>
          <p:nvPr>
            <p:extLst>
              <p:ext uri="{D42A27DB-BD31-4B8C-83A1-F6EECF244321}">
                <p14:modId xmlns:p14="http://schemas.microsoft.com/office/powerpoint/2010/main" val="295896182"/>
              </p:ext>
            </p:extLst>
          </p:nvPr>
        </p:nvGraphicFramePr>
        <p:xfrm>
          <a:off x="132535" y="1292477"/>
          <a:ext cx="6467416" cy="4544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5" name="Скругленный прямоугольник 25"/>
          <p:cNvSpPr>
            <a:spLocks noChangeArrowheads="1"/>
          </p:cNvSpPr>
          <p:nvPr/>
        </p:nvSpPr>
        <p:spPr bwMode="auto">
          <a:xfrm>
            <a:off x="9380322" y="3244887"/>
            <a:ext cx="1074508" cy="309456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УФК по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г. Москве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47" name="Прямая со стрелкой 46"/>
          <p:cNvCxnSpPr/>
          <p:nvPr/>
        </p:nvCxnSpPr>
        <p:spPr>
          <a:xfrm flipV="1">
            <a:off x="9917576" y="2529052"/>
            <a:ext cx="0" cy="622106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9050665" y="1395122"/>
            <a:ext cx="17028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Анализ лицевых счетов, для включения в волну миграции</a:t>
            </a:r>
            <a:endParaRPr lang="ru-RU" sz="1000" dirty="0"/>
          </a:p>
        </p:txBody>
      </p:sp>
      <p:sp>
        <p:nvSpPr>
          <p:cNvPr id="35" name="TextBox 34"/>
          <p:cNvSpPr txBox="1"/>
          <p:nvPr/>
        </p:nvSpPr>
        <p:spPr>
          <a:xfrm>
            <a:off x="9050665" y="2530390"/>
            <a:ext cx="17809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Свод полученной информации;</a:t>
            </a:r>
          </a:p>
          <a:p>
            <a:pPr algn="ctr"/>
            <a:r>
              <a:rPr lang="ru-RU" sz="1000" dirty="0" smtClean="0"/>
              <a:t>Составление Плана-графика</a:t>
            </a:r>
            <a:endParaRPr lang="ru-RU" sz="1000" dirty="0"/>
          </a:p>
        </p:txBody>
      </p:sp>
      <p:sp>
        <p:nvSpPr>
          <p:cNvPr id="52" name="TextBox 51"/>
          <p:cNvSpPr txBox="1"/>
          <p:nvPr/>
        </p:nvSpPr>
        <p:spPr>
          <a:xfrm>
            <a:off x="2639425" y="211384"/>
            <a:ext cx="6118115" cy="584775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миграции лицевых счетов с кодом «41» на лицевые счета с кодом «71»</a:t>
            </a:r>
            <a:endParaRPr lang="ru-RU" sz="16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40" y="91555"/>
            <a:ext cx="1943191" cy="76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52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9"/>
          <p:cNvSpPr/>
          <p:nvPr/>
        </p:nvSpPr>
        <p:spPr>
          <a:xfrm>
            <a:off x="9554901" y="376294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0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17585" y="6450409"/>
            <a:ext cx="4831468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Москва</a:t>
            </a:r>
          </a:p>
        </p:txBody>
      </p:sp>
      <p:pic>
        <p:nvPicPr>
          <p:cNvPr id="84" name="Рисунок 8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2" y="68327"/>
            <a:ext cx="1943191" cy="760662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492" y="91556"/>
            <a:ext cx="617853" cy="760662"/>
          </a:xfrm>
          <a:prstGeom prst="rect">
            <a:avLst/>
          </a:prstGeom>
        </p:spPr>
      </p:pic>
      <p:sp>
        <p:nvSpPr>
          <p:cNvPr id="87" name="TextBox 86"/>
          <p:cNvSpPr txBox="1"/>
          <p:nvPr/>
        </p:nvSpPr>
        <p:spPr>
          <a:xfrm>
            <a:off x="9156907" y="270827"/>
            <a:ext cx="25033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254D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Г. МОСКВЕ</a:t>
            </a:r>
            <a:endParaRPr lang="ru-RU" sz="1100" dirty="0">
              <a:solidFill>
                <a:srgbClr val="254D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18577" y="180556"/>
            <a:ext cx="7045359" cy="338554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Заключительная волна миграции</a:t>
            </a:r>
            <a:endParaRPr lang="ru-RU" sz="16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87977" y="1112099"/>
            <a:ext cx="3880023" cy="194407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83402" y="1140757"/>
            <a:ext cx="13206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</a:rPr>
              <a:t>Всего счетов, в </a:t>
            </a:r>
            <a:r>
              <a:rPr lang="ru-RU" sz="900" dirty="0" err="1" smtClean="0">
                <a:solidFill>
                  <a:schemeClr val="accent1">
                    <a:lumMod val="50000"/>
                  </a:schemeClr>
                </a:solidFill>
              </a:rPr>
              <a:t>т.ч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</a:rPr>
              <a:t>.:</a:t>
            </a:r>
            <a:endParaRPr lang="ru-RU" sz="9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932784" y="1140757"/>
            <a:ext cx="10296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</a:rPr>
              <a:t>8 240</a:t>
            </a:r>
            <a:endParaRPr lang="ru-RU" sz="9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91066" y="1675549"/>
            <a:ext cx="21035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</a:rPr>
              <a:t>подлежат миграции, в </a:t>
            </a:r>
            <a:r>
              <a:rPr lang="ru-RU" sz="900" dirty="0" err="1" smtClean="0">
                <a:solidFill>
                  <a:schemeClr val="accent1">
                    <a:lumMod val="50000"/>
                  </a:schemeClr>
                </a:solidFill>
              </a:rPr>
              <a:t>т.ч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</a:rPr>
              <a:t>.:</a:t>
            </a:r>
            <a:endParaRPr lang="ru-RU" sz="9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953474" y="1707527"/>
            <a:ext cx="10296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</a:rPr>
              <a:t>3 832</a:t>
            </a:r>
            <a:endParaRPr lang="ru-RU" sz="9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92833" y="1408153"/>
            <a:ext cx="23927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</a:rPr>
              <a:t>не подлежат миграции</a:t>
            </a:r>
            <a:endParaRPr lang="ru-RU" sz="9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961658" y="1410281"/>
            <a:ext cx="10296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</a:rPr>
              <a:t>4 408</a:t>
            </a:r>
            <a:endParaRPr lang="ru-RU" sz="9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18972" y="2085236"/>
            <a:ext cx="2103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</a:rPr>
              <a:t>банкроты/ликвидированы/исключены из ЕГРЮЛ</a:t>
            </a:r>
            <a:endParaRPr lang="ru-RU" sz="9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061136" y="2160044"/>
            <a:ext cx="17386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</a:rPr>
              <a:t>443/259 </a:t>
            </a:r>
            <a:r>
              <a:rPr lang="ru-RU" sz="900" dirty="0" err="1" smtClean="0">
                <a:solidFill>
                  <a:schemeClr val="accent1">
                    <a:lumMod val="50000"/>
                  </a:schemeClr>
                </a:solidFill>
              </a:rPr>
              <a:t>юр.лиц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</a:rPr>
              <a:t>/50 ТОФК</a:t>
            </a:r>
            <a:endParaRPr lang="ru-RU" sz="9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34176" y="2365174"/>
            <a:ext cx="2103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обеспечение 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</a:t>
            </a:r>
            <a:endParaRPr lang="ru-RU" sz="9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961796" y="2426368"/>
            <a:ext cx="10296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</a:rPr>
              <a:t>42</a:t>
            </a:r>
            <a:endParaRPr lang="ru-RU" sz="9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00288" y="1926115"/>
            <a:ext cx="21035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</a:rPr>
              <a:t>разорванные» цепочки</a:t>
            </a:r>
            <a:endParaRPr lang="ru-RU" sz="9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722" y="4963964"/>
            <a:ext cx="11756424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перевода лицевых счетов, при проведении заключительного этапа миграции:</a:t>
            </a:r>
          </a:p>
          <a:p>
            <a:pPr marL="228600" indent="-228600">
              <a:lnSpc>
                <a:spcPct val="150000"/>
              </a:lnSpc>
              <a:buFontTx/>
              <a:buAutoNum type="arabicPeriod"/>
            </a:pP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отдельного механизма открытия лицевых счетов с кодом «71» в ПУР КС, у которого счет Заказчика уже закрыт - «разорванные» цепочки;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целесообразности миграции лицевых счетов с кодом «71», по которым юридическое лицо является банкротом/ликвидировано/исключено из ЕГРЮЛ;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отзыва, выданного на лицевой счет с кодом «41» казначейского обеспечения обязательств;</a:t>
            </a:r>
          </a:p>
          <a:p>
            <a:pPr marL="228600" indent="-228600">
              <a:lnSpc>
                <a:spcPct val="150000"/>
              </a:lnSpc>
              <a:buFontTx/>
              <a:buAutoNum type="arabicPeriod"/>
            </a:pP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ТОФК за состоянием лицевых счетов, не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включенных </a:t>
            </a: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миграцию (в случае поступления средств, данный лицевой счет подлежит отражению в чек-листе для дальнейшей миграции);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ТОФК, открываемых в период миграции лицевых счетов с кодом «</a:t>
            </a: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41» (в случае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открытия лицевого счета, </a:t>
            </a: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лицевой счет подлежит отражению в чек-листе для дальнейшей миграции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 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2" name="Диаграмма 31"/>
          <p:cNvGraphicFramePr/>
          <p:nvPr>
            <p:extLst>
              <p:ext uri="{D42A27DB-BD31-4B8C-83A1-F6EECF244321}">
                <p14:modId xmlns:p14="http://schemas.microsoft.com/office/powerpoint/2010/main" val="2003228354"/>
              </p:ext>
            </p:extLst>
          </p:nvPr>
        </p:nvGraphicFramePr>
        <p:xfrm>
          <a:off x="486333" y="1088297"/>
          <a:ext cx="6006104" cy="3236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8953473" y="1934112"/>
            <a:ext cx="10296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</a:rPr>
              <a:t>2 869</a:t>
            </a:r>
            <a:endParaRPr lang="ru-RU" sz="9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42219" y="1131201"/>
            <a:ext cx="2699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ru-RU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582113" y="1135670"/>
            <a:ext cx="2551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</a:rPr>
              <a:t>+</a:t>
            </a:r>
            <a:endParaRPr lang="ru-RU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24898" y="2686838"/>
            <a:ext cx="2247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</a:rPr>
              <a:t>лицевые счета, открытые в период миграции</a:t>
            </a:r>
            <a:endParaRPr lang="ru-RU" sz="9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363321" y="2733421"/>
            <a:ext cx="2699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ru-RU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315321" y="3287499"/>
            <a:ext cx="4235421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ПРОМЫШЛЕННОСТИ И ТОРГОВЛИ РОССИЙСКОЙ ФЕДЕРАЦИИ</a:t>
            </a:r>
            <a:endParaRPr lang="ru-RU" sz="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315321" y="3490464"/>
            <a:ext cx="60960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СЕЛЬСКОГО ХОЗЯЙСТВА РОССИЙСКОЙ ФЕДЕРАЦИИ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315321" y="3086235"/>
            <a:ext cx="5727024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НАУКИ И ВЫСШЕГО ОБРАЗОВАНИЯ РОССИЙСКОЙ ФЕДЕРАЦИИ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323706" y="3680660"/>
            <a:ext cx="233429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АГЕНТСТВО ВОЗДУШНОГО ТРАНСПОРТА 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7795901" y="4538409"/>
            <a:ext cx="2152497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УФСИН </a:t>
            </a:r>
            <a:r>
              <a:rPr lang="ru-RU" sz="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РЕСПУБЛИКЕ МОРДОВИЯ 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208374" y="4522744"/>
            <a:ext cx="60960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УФСИН </a:t>
            </a:r>
            <a:r>
              <a:rPr lang="ru-RU" sz="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КАМЧАТСКОМУ КРАЮ 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323706" y="3850752"/>
            <a:ext cx="2185214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СПОРТА РОССИЙСКОЙ ФЕДЕРАЦИИ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6315321" y="4200895"/>
            <a:ext cx="60960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ДЕЛАМИ ПРЕЗИДЕНТА РОССИЙСКОЙ ФЕДЕРАЦИИ 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6203276" y="4369408"/>
            <a:ext cx="60960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ФГКУ </a:t>
            </a:r>
            <a:r>
              <a:rPr lang="ru-RU" sz="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"6 ЦЕНТР ЗАКАЗЧИКА-ЗАСТРОЙЩИКА ВОЙСК НАЦИОНАЛЬНОЙ ГВАРДИИ РОССИЙСКОЙ ФЕДЕРАЦИИ (ВОЙСКОВАЯ ЧАСТЬ 6899, Г. САНКТ-ПЕТЕРБУРГ)"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6213472" y="4670154"/>
            <a:ext cx="60960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АГЕНТСТВА ПО ГОСУДАРСТВЕННЫМ РЕЗЕРВАМ ПО УРАЛЬСКОМУ ФЕДЕРАЛЬНОМУ ОКРУГУ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6213472" y="4821787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ДИРЕКЦИЯ ПО СТРОИТЕЛЬСТВУ В ЦЕНТРАЛЬНОМ РЕГИОНЕ УПРАВЛЕНИЯ КАПИТАЛЬНОГО СТРОИТЕЛЬСТВА СЛУЖБЫ ОБЕСПЕЧЕНИЯ ДЕЯТЕЛЬНОСТИ ФЕДЕРАЛЬНОЙ СЛУЖБЫ БЕЗОПАСНОСТИ РОССИЙСКОЙ ФЕДЕРАЦИИ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6315321" y="4019265"/>
            <a:ext cx="60960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ВНУТРЕННИХ ДЕЛ РОССИЙСКОЙ ФЕДЕРАЦИИ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959799" y="3555420"/>
            <a:ext cx="2103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Заказчики выдавшие казначейское обеспечение 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</a:t>
            </a:r>
            <a:endParaRPr lang="ru-RU" sz="9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47" name="Прямая со стрелкой 46"/>
          <p:cNvCxnSpPr/>
          <p:nvPr/>
        </p:nvCxnSpPr>
        <p:spPr>
          <a:xfrm flipH="1">
            <a:off x="9333753" y="3778344"/>
            <a:ext cx="645058" cy="909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969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73340" y="6438485"/>
            <a:ext cx="4831468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Москва</a:t>
            </a:r>
          </a:p>
        </p:txBody>
      </p:sp>
      <p:sp>
        <p:nvSpPr>
          <p:cNvPr id="27" name="Объект 2"/>
          <p:cNvSpPr txBox="1">
            <a:spLocks/>
          </p:cNvSpPr>
          <p:nvPr/>
        </p:nvSpPr>
        <p:spPr>
          <a:xfrm>
            <a:off x="6098934" y="4866385"/>
            <a:ext cx="5085723" cy="1025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84" name="Рисунок 8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2" y="68327"/>
            <a:ext cx="1943191" cy="760662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492" y="91556"/>
            <a:ext cx="617853" cy="760662"/>
          </a:xfrm>
          <a:prstGeom prst="rect">
            <a:avLst/>
          </a:prstGeom>
        </p:spPr>
      </p:pic>
      <p:sp>
        <p:nvSpPr>
          <p:cNvPr id="87" name="TextBox 86"/>
          <p:cNvSpPr txBox="1"/>
          <p:nvPr/>
        </p:nvSpPr>
        <p:spPr>
          <a:xfrm>
            <a:off x="9156907" y="270827"/>
            <a:ext cx="25033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254D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Г. МОСКВЕ</a:t>
            </a:r>
            <a:endParaRPr lang="ru-RU" sz="1100" dirty="0">
              <a:solidFill>
                <a:srgbClr val="254D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9"/>
          <p:cNvSpPr/>
          <p:nvPr/>
        </p:nvSpPr>
        <p:spPr>
          <a:xfrm>
            <a:off x="9554901" y="376294"/>
            <a:ext cx="2621849" cy="58175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0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64545" y="191968"/>
            <a:ext cx="7554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2000" b="1">
                <a:solidFill>
                  <a:srgbClr val="11437F"/>
                </a:solidFill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ru-RU" sz="1600" dirty="0" smtClean="0">
                <a:latin typeface="Times New Roman" panose="02020603050405020304" pitchFamily="18" charset="0"/>
              </a:rPr>
              <a:t>Мониторинг информации, отражаемой в Подсистеме информационно-аналитического обеспечения</a:t>
            </a:r>
            <a:endParaRPr lang="ru-RU" sz="1600" dirty="0">
              <a:latin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4293" y="982677"/>
            <a:ext cx="45203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u="sng" spc="70" dirty="0">
                <a:solidFill>
                  <a:schemeClr val="accent1">
                    <a:lumMod val="50000"/>
                  </a:schemeClr>
                </a:solidFill>
              </a:rPr>
              <a:t>Сверка остатков средств по </a:t>
            </a:r>
            <a:r>
              <a:rPr lang="ru-RU" sz="1200" b="1" u="sng" spc="70" dirty="0" smtClean="0">
                <a:solidFill>
                  <a:schemeClr val="accent1">
                    <a:lumMod val="50000"/>
                  </a:schemeClr>
                </a:solidFill>
              </a:rPr>
              <a:t>данным, </a:t>
            </a:r>
            <a:r>
              <a:rPr lang="ru-RU" sz="1200" b="1" u="sng" spc="70" dirty="0">
                <a:solidFill>
                  <a:schemeClr val="accent1">
                    <a:lumMod val="50000"/>
                  </a:schemeClr>
                </a:solidFill>
              </a:rPr>
              <a:t>отраженным в ПИАО и данным, отраженным в балансе по операциям со средствами бюджетных, автономных учреждений и иных юридических лиц (ф. 0503154</a:t>
            </a:r>
            <a:r>
              <a:rPr lang="ru-RU" sz="1200" b="1" u="sng" spc="70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ru-RU" sz="1200" b="1" u="sng" spc="7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24374" y="1263919"/>
            <a:ext cx="45275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u="sng" spc="70" dirty="0" smtClean="0">
                <a:solidFill>
                  <a:schemeClr val="accent1">
                    <a:lumMod val="50000"/>
                  </a:schemeClr>
                </a:solidFill>
              </a:rPr>
              <a:t>Проверка корректности иных показателей ПИАО</a:t>
            </a:r>
            <a:endParaRPr lang="ru-RU" sz="1200" b="1" u="sng" spc="7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26089" y="2151898"/>
            <a:ext cx="4408511" cy="90434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00" spc="100" dirty="0" smtClean="0">
                <a:solidFill>
                  <a:schemeClr val="accent1">
                    <a:lumMod val="75000"/>
                  </a:schemeClr>
                </a:solidFill>
              </a:rPr>
              <a:t>Проблематика</a:t>
            </a:r>
          </a:p>
          <a:p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</a:rPr>
              <a:t>Отсутствие в Центре специализации по казначейскому сопровождению ф. 0503154</a:t>
            </a:r>
            <a:endParaRPr lang="ru-RU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78157" y="3394462"/>
            <a:ext cx="17043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pc="100" dirty="0" smtClean="0">
                <a:solidFill>
                  <a:schemeClr val="accent1">
                    <a:lumMod val="75000"/>
                  </a:schemeClr>
                </a:solidFill>
              </a:rPr>
              <a:t>Предложение</a:t>
            </a:r>
            <a:endParaRPr lang="ru-RU" spc="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" name="Скругленный прямоугольник 25"/>
          <p:cNvSpPr>
            <a:spLocks noChangeArrowheads="1"/>
          </p:cNvSpPr>
          <p:nvPr/>
        </p:nvSpPr>
        <p:spPr bwMode="auto">
          <a:xfrm>
            <a:off x="3404643" y="4083011"/>
            <a:ext cx="1074508" cy="309456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УФК по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г. Москве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1936797" y="4208164"/>
            <a:ext cx="1275300" cy="0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Скругленный прямоугольник 25"/>
          <p:cNvSpPr>
            <a:spLocks noChangeArrowheads="1"/>
          </p:cNvSpPr>
          <p:nvPr/>
        </p:nvSpPr>
        <p:spPr bwMode="auto">
          <a:xfrm>
            <a:off x="134836" y="4083011"/>
            <a:ext cx="1463864" cy="338648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УФК по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Свердловской области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37984" y="4008109"/>
            <a:ext cx="1844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Направление на ежемесячной основе ф. 0503154</a:t>
            </a:r>
            <a:endParaRPr lang="ru-RU" sz="1000" dirty="0"/>
          </a:p>
        </p:txBody>
      </p:sp>
      <p:cxnSp>
        <p:nvCxnSpPr>
          <p:cNvPr id="30" name="Прямая со стрелкой 29"/>
          <p:cNvCxnSpPr/>
          <p:nvPr/>
        </p:nvCxnSpPr>
        <p:spPr>
          <a:xfrm flipH="1">
            <a:off x="3941897" y="4408219"/>
            <a:ext cx="3156" cy="592149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019622" y="5000368"/>
            <a:ext cx="1844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Анализ и сверка остатков средств</a:t>
            </a:r>
            <a:endParaRPr lang="ru-RU" sz="1000" dirty="0"/>
          </a:p>
        </p:txBody>
      </p:sp>
      <p:sp>
        <p:nvSpPr>
          <p:cNvPr id="32" name="Скругленный прямоугольник 25"/>
          <p:cNvSpPr>
            <a:spLocks noChangeArrowheads="1"/>
          </p:cNvSpPr>
          <p:nvPr/>
        </p:nvSpPr>
        <p:spPr bwMode="auto">
          <a:xfrm>
            <a:off x="2881020" y="5208681"/>
            <a:ext cx="825980" cy="440551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/>
              <a:t>ф. 0503154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Скругленный прямоугольник 25"/>
          <p:cNvSpPr>
            <a:spLocks noChangeArrowheads="1"/>
          </p:cNvSpPr>
          <p:nvPr/>
        </p:nvSpPr>
        <p:spPr bwMode="auto">
          <a:xfrm>
            <a:off x="4176794" y="5216919"/>
            <a:ext cx="825980" cy="440551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/>
              <a:t>ПИАО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2881020" y="5706898"/>
            <a:ext cx="21217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3941897" y="5807676"/>
            <a:ext cx="0" cy="38617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 flipV="1">
            <a:off x="1675928" y="6187499"/>
            <a:ext cx="2272136" cy="3195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778157" y="5735093"/>
            <a:ext cx="2157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Информация о выявленных расхождениях</a:t>
            </a:r>
            <a:endParaRPr lang="ru-RU" sz="1000" dirty="0"/>
          </a:p>
        </p:txBody>
      </p:sp>
      <p:sp>
        <p:nvSpPr>
          <p:cNvPr id="44" name="Скругленный прямоугольник 25"/>
          <p:cNvSpPr>
            <a:spLocks noChangeArrowheads="1"/>
          </p:cNvSpPr>
          <p:nvPr/>
        </p:nvSpPr>
        <p:spPr bwMode="auto">
          <a:xfrm>
            <a:off x="920374" y="4475525"/>
            <a:ext cx="678325" cy="309456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ТОФК 1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Скругленный прямоугольник 25"/>
          <p:cNvSpPr>
            <a:spLocks noChangeArrowheads="1"/>
          </p:cNvSpPr>
          <p:nvPr/>
        </p:nvSpPr>
        <p:spPr bwMode="auto">
          <a:xfrm>
            <a:off x="921378" y="4873356"/>
            <a:ext cx="678325" cy="309456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ТОФК 2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Скругленный прямоугольник 25"/>
          <p:cNvSpPr>
            <a:spLocks noChangeArrowheads="1"/>
          </p:cNvSpPr>
          <p:nvPr/>
        </p:nvSpPr>
        <p:spPr bwMode="auto">
          <a:xfrm>
            <a:off x="920374" y="5274228"/>
            <a:ext cx="678325" cy="309456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ТОФК 3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Скругленный прямоугольник 25"/>
          <p:cNvSpPr>
            <a:spLocks noChangeArrowheads="1"/>
          </p:cNvSpPr>
          <p:nvPr/>
        </p:nvSpPr>
        <p:spPr bwMode="auto">
          <a:xfrm>
            <a:off x="920374" y="5675100"/>
            <a:ext cx="678325" cy="309456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ТОФК 4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Скругленный прямоугольник 25"/>
          <p:cNvSpPr>
            <a:spLocks noChangeArrowheads="1"/>
          </p:cNvSpPr>
          <p:nvPr/>
        </p:nvSpPr>
        <p:spPr bwMode="auto">
          <a:xfrm>
            <a:off x="840259" y="6070860"/>
            <a:ext cx="758441" cy="309456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ТОФК 5...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>
            <a:off x="1637984" y="4475525"/>
            <a:ext cx="0" cy="190479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flipV="1">
            <a:off x="1692180" y="4616363"/>
            <a:ext cx="2014820" cy="8302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177847" y="4600780"/>
            <a:ext cx="1253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Обратная связь по исправлению</a:t>
            </a:r>
            <a:endParaRPr lang="ru-RU" sz="1000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8386545" y="2205887"/>
            <a:ext cx="17043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pc="100" dirty="0" smtClean="0">
                <a:solidFill>
                  <a:schemeClr val="accent1">
                    <a:lumMod val="75000"/>
                  </a:schemeClr>
                </a:solidFill>
              </a:rPr>
              <a:t>Предложение</a:t>
            </a:r>
            <a:endParaRPr lang="ru-RU" spc="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9" name="Скругленный прямоугольник 25"/>
          <p:cNvSpPr>
            <a:spLocks noChangeArrowheads="1"/>
          </p:cNvSpPr>
          <p:nvPr/>
        </p:nvSpPr>
        <p:spPr bwMode="auto">
          <a:xfrm>
            <a:off x="7483294" y="3390942"/>
            <a:ext cx="1074508" cy="309456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УФК по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г. Москве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62" name="Прямая со стрелкой 61"/>
          <p:cNvCxnSpPr/>
          <p:nvPr/>
        </p:nvCxnSpPr>
        <p:spPr>
          <a:xfrm>
            <a:off x="8784964" y="3573846"/>
            <a:ext cx="1586500" cy="10081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Скругленный прямоугольник 25"/>
          <p:cNvSpPr>
            <a:spLocks noChangeArrowheads="1"/>
          </p:cNvSpPr>
          <p:nvPr/>
        </p:nvSpPr>
        <p:spPr bwMode="auto">
          <a:xfrm>
            <a:off x="6324024" y="4902887"/>
            <a:ext cx="825980" cy="440551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/>
              <a:t>ПУР КС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809675" y="3325611"/>
            <a:ext cx="15370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Выверка информации</a:t>
            </a:r>
            <a:endParaRPr lang="ru-RU" sz="1000" dirty="0"/>
          </a:p>
        </p:txBody>
      </p:sp>
      <p:sp>
        <p:nvSpPr>
          <p:cNvPr id="68" name="Скругленный прямоугольник 25"/>
          <p:cNvSpPr>
            <a:spLocks noChangeArrowheads="1"/>
          </p:cNvSpPr>
          <p:nvPr/>
        </p:nvSpPr>
        <p:spPr bwMode="auto">
          <a:xfrm>
            <a:off x="10433226" y="3353571"/>
            <a:ext cx="896413" cy="440551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/>
              <a:t>ПИАО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0077678" y="4399209"/>
            <a:ext cx="1537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Выявление проблемных лицевых счетов</a:t>
            </a:r>
            <a:endParaRPr lang="ru-RU" sz="1000" dirty="0"/>
          </a:p>
        </p:txBody>
      </p:sp>
      <p:cxnSp>
        <p:nvCxnSpPr>
          <p:cNvPr id="72" name="Прямая со стрелкой 71"/>
          <p:cNvCxnSpPr/>
          <p:nvPr/>
        </p:nvCxnSpPr>
        <p:spPr>
          <a:xfrm flipH="1">
            <a:off x="10846217" y="3858831"/>
            <a:ext cx="3156" cy="592149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10846217" y="4802025"/>
            <a:ext cx="0" cy="38617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 flipH="1" flipV="1">
            <a:off x="9409533" y="5180334"/>
            <a:ext cx="1442851" cy="4710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9613822" y="5161479"/>
            <a:ext cx="1117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Направление информации  </a:t>
            </a:r>
            <a:endParaRPr lang="ru-RU" sz="1000" dirty="0"/>
          </a:p>
        </p:txBody>
      </p:sp>
      <p:sp>
        <p:nvSpPr>
          <p:cNvPr id="76" name="Скругленный прямоугольник 25"/>
          <p:cNvSpPr>
            <a:spLocks noChangeArrowheads="1"/>
          </p:cNvSpPr>
          <p:nvPr/>
        </p:nvSpPr>
        <p:spPr bwMode="auto">
          <a:xfrm>
            <a:off x="8485859" y="3787650"/>
            <a:ext cx="678325" cy="309456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ТОФК 1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7" name="Скругленный прямоугольник 25"/>
          <p:cNvSpPr>
            <a:spLocks noChangeArrowheads="1"/>
          </p:cNvSpPr>
          <p:nvPr/>
        </p:nvSpPr>
        <p:spPr bwMode="auto">
          <a:xfrm>
            <a:off x="8486863" y="4185481"/>
            <a:ext cx="678325" cy="309456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ТОФК 2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8" name="Скругленный прямоугольник 25"/>
          <p:cNvSpPr>
            <a:spLocks noChangeArrowheads="1"/>
          </p:cNvSpPr>
          <p:nvPr/>
        </p:nvSpPr>
        <p:spPr bwMode="auto">
          <a:xfrm>
            <a:off x="8485859" y="4586353"/>
            <a:ext cx="678325" cy="309456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ТОФК 3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9" name="Скругленный прямоугольник 25"/>
          <p:cNvSpPr>
            <a:spLocks noChangeArrowheads="1"/>
          </p:cNvSpPr>
          <p:nvPr/>
        </p:nvSpPr>
        <p:spPr bwMode="auto">
          <a:xfrm>
            <a:off x="8485859" y="4987225"/>
            <a:ext cx="678325" cy="309456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ТОФК 4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0" name="Скругленный прямоугольник 25"/>
          <p:cNvSpPr>
            <a:spLocks noChangeArrowheads="1"/>
          </p:cNvSpPr>
          <p:nvPr/>
        </p:nvSpPr>
        <p:spPr bwMode="auto">
          <a:xfrm>
            <a:off x="8405744" y="5382985"/>
            <a:ext cx="758441" cy="309456"/>
          </a:xfrm>
          <a:prstGeom prst="roundRect">
            <a:avLst>
              <a:gd name="adj" fmla="val 16667"/>
            </a:avLst>
          </a:prstGeom>
          <a:solidFill>
            <a:srgbClr val="D2DEEF"/>
          </a:solidFill>
          <a:ln w="127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ТОФК 5...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>
            <a:off x="9238734" y="3773902"/>
            <a:ext cx="0" cy="190479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>
            <a:off x="8311978" y="3787342"/>
            <a:ext cx="0" cy="190479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7190412" y="4732828"/>
            <a:ext cx="13366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Анализ ТОФК</a:t>
            </a:r>
            <a:endParaRPr lang="ru-RU" sz="1000" dirty="0"/>
          </a:p>
          <a:p>
            <a:pPr algn="ctr"/>
            <a:r>
              <a:rPr lang="ru-RU" sz="1000" dirty="0" smtClean="0"/>
              <a:t> полученной информации</a:t>
            </a:r>
            <a:endParaRPr lang="ru-RU" sz="1000" dirty="0"/>
          </a:p>
        </p:txBody>
      </p:sp>
      <p:sp>
        <p:nvSpPr>
          <p:cNvPr id="61" name="TextBox 60"/>
          <p:cNvSpPr txBox="1"/>
          <p:nvPr/>
        </p:nvSpPr>
        <p:spPr>
          <a:xfrm>
            <a:off x="6815310" y="5316102"/>
            <a:ext cx="1537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Заведение обращения на службу поддержки</a:t>
            </a:r>
            <a:endParaRPr lang="ru-RU" sz="1000" dirty="0"/>
          </a:p>
        </p:txBody>
      </p:sp>
      <p:cxnSp>
        <p:nvCxnSpPr>
          <p:cNvPr id="114" name="Прямая соединительная линия 113"/>
          <p:cNvCxnSpPr/>
          <p:nvPr/>
        </p:nvCxnSpPr>
        <p:spPr>
          <a:xfrm flipV="1">
            <a:off x="5934256" y="1049587"/>
            <a:ext cx="1" cy="525074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117"/>
          <p:cNvCxnSpPr/>
          <p:nvPr/>
        </p:nvCxnSpPr>
        <p:spPr>
          <a:xfrm>
            <a:off x="6783063" y="3542123"/>
            <a:ext cx="0" cy="128519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 стрелкой 120"/>
          <p:cNvCxnSpPr/>
          <p:nvPr/>
        </p:nvCxnSpPr>
        <p:spPr>
          <a:xfrm>
            <a:off x="6783063" y="3553262"/>
            <a:ext cx="691554" cy="4232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6184883" y="3193619"/>
            <a:ext cx="12534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Обратная связь по исправлению</a:t>
            </a:r>
          </a:p>
        </p:txBody>
      </p:sp>
      <p:cxnSp>
        <p:nvCxnSpPr>
          <p:cNvPr id="129" name="Прямая со стрелкой 128"/>
          <p:cNvCxnSpPr/>
          <p:nvPr/>
        </p:nvCxnSpPr>
        <p:spPr>
          <a:xfrm flipH="1">
            <a:off x="7190412" y="5255739"/>
            <a:ext cx="1041590" cy="0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542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9"/>
          <p:cNvSpPr/>
          <p:nvPr/>
        </p:nvSpPr>
        <p:spPr>
          <a:xfrm>
            <a:off x="9547007" y="270827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0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188392" y="181661"/>
            <a:ext cx="7045359" cy="338554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Расширенное казначейское сопровождение</a:t>
            </a:r>
            <a:endParaRPr lang="ru-RU" sz="16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40" y="91555"/>
            <a:ext cx="1943191" cy="760662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9156907" y="270827"/>
            <a:ext cx="25033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254D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Г. МОСКВЕ</a:t>
            </a:r>
            <a:endParaRPr lang="ru-RU" sz="1100" dirty="0">
              <a:solidFill>
                <a:srgbClr val="254D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6" name="Рисунок 6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492" y="91556"/>
            <a:ext cx="617853" cy="760662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13" y="1406236"/>
            <a:ext cx="518935" cy="470223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52" y="1932170"/>
            <a:ext cx="702455" cy="56474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107997" y="1466860"/>
            <a:ext cx="34392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Проектирование и строительство автодороги М-7 «Волга»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07996" y="2057005"/>
            <a:ext cx="34392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Реконструкция и тех. перевооружение МЗCУ</a:t>
            </a:r>
          </a:p>
          <a:p>
            <a:pPr algn="ctr"/>
            <a:endParaRPr lang="ru-RU" sz="1000" dirty="0"/>
          </a:p>
          <a:p>
            <a:pPr algn="ctr"/>
            <a:r>
              <a:rPr lang="ru-RU" sz="1000" dirty="0"/>
              <a:t>ФЦП «Поддержание и развитие системы  «ГЛОНАСС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06964" y="2659228"/>
            <a:ext cx="3497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Calibri (Основной текст)"/>
              </a:rPr>
              <a:t>Поставка вещевого имущества, пожарной автоцистерны, дыхательного </a:t>
            </a:r>
            <a:r>
              <a:rPr lang="ru-RU" sz="1000" dirty="0" smtClean="0">
                <a:latin typeface="Calibri (Основной текст)"/>
              </a:rPr>
              <a:t>аппарата, поставка топлива, организация услуг питания,</a:t>
            </a:r>
            <a:endParaRPr lang="ru-RU" sz="1000" dirty="0">
              <a:latin typeface="Calibri (Основной текст)"/>
            </a:endParaRPr>
          </a:p>
          <a:p>
            <a:pPr algn="ctr"/>
            <a:r>
              <a:rPr lang="ru-RU" sz="1000" dirty="0" smtClean="0">
                <a:latin typeface="Calibri (Основной текст)"/>
              </a:rPr>
              <a:t>строительство </a:t>
            </a:r>
            <a:r>
              <a:rPr lang="ru-RU" sz="1000" dirty="0">
                <a:latin typeface="Calibri (Основной текст)"/>
              </a:rPr>
              <a:t>и реконструкция объектов МЧС</a:t>
            </a:r>
            <a:endParaRPr lang="ru-RU" sz="1000" dirty="0"/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3" t="7208" r="33546" b="35135"/>
          <a:stretch/>
        </p:blipFill>
        <p:spPr>
          <a:xfrm>
            <a:off x="585786" y="2727286"/>
            <a:ext cx="521178" cy="510358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1331828" y="3473998"/>
            <a:ext cx="3215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Проектирование, строительство и техническое оснащение </a:t>
            </a:r>
            <a:r>
              <a:rPr lang="ru-RU" sz="1000" dirty="0"/>
              <a:t>здания ФГБУ «НИИ пульмонологии ФМБА»</a:t>
            </a: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26" y="3433759"/>
            <a:ext cx="487898" cy="46438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32793" y="4055943"/>
            <a:ext cx="25810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/>
              <a:t>Проектирование и строительство музейных и театрально-образовательных центров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716416" y="1015831"/>
            <a:ext cx="29738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Проведено проверок факта поставки товаров (выполненных работ, оказанных услуг)</a:t>
            </a:r>
            <a:endParaRPr lang="ru-RU" sz="1100" dirty="0"/>
          </a:p>
        </p:txBody>
      </p:sp>
      <p:sp>
        <p:nvSpPr>
          <p:cNvPr id="51" name="TextBox 50"/>
          <p:cNvSpPr txBox="1"/>
          <p:nvPr/>
        </p:nvSpPr>
        <p:spPr>
          <a:xfrm>
            <a:off x="7860625" y="1032750"/>
            <a:ext cx="33767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Проведено проверок ведения раздельного учета результатов финансово-хозяйственной деятельности</a:t>
            </a:r>
            <a:endParaRPr lang="ru-RU" sz="1100" dirty="0"/>
          </a:p>
        </p:txBody>
      </p:sp>
      <p:cxnSp>
        <p:nvCxnSpPr>
          <p:cNvPr id="64" name="Прямая соединительная линия 63"/>
          <p:cNvCxnSpPr/>
          <p:nvPr/>
        </p:nvCxnSpPr>
        <p:spPr>
          <a:xfrm flipV="1">
            <a:off x="334444" y="1943453"/>
            <a:ext cx="10334550" cy="3883"/>
          </a:xfrm>
          <a:prstGeom prst="line">
            <a:avLst/>
          </a:prstGeom>
          <a:ln w="63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flipH="1">
            <a:off x="4691736" y="1496449"/>
            <a:ext cx="24680" cy="3354335"/>
          </a:xfrm>
          <a:prstGeom prst="line">
            <a:avLst/>
          </a:prstGeom>
          <a:ln w="63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flipH="1">
            <a:off x="7580601" y="1448204"/>
            <a:ext cx="10588" cy="3380197"/>
          </a:xfrm>
          <a:prstGeom prst="line">
            <a:avLst/>
          </a:prstGeom>
          <a:ln w="63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9098397" y="271017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48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5486823" y="2735140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144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9156907" y="215190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5592533" y="215190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9156907" y="149763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5641515" y="39580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5583006" y="347265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21</a:t>
            </a:r>
            <a:endParaRPr lang="ru-RU" dirty="0"/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 flipV="1">
            <a:off x="334444" y="2615458"/>
            <a:ext cx="10334550" cy="3883"/>
          </a:xfrm>
          <a:prstGeom prst="line">
            <a:avLst/>
          </a:prstGeom>
          <a:ln w="63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flipV="1">
            <a:off x="334444" y="3384810"/>
            <a:ext cx="10334550" cy="3883"/>
          </a:xfrm>
          <a:prstGeom prst="line">
            <a:avLst/>
          </a:prstGeom>
          <a:ln w="63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flipV="1">
            <a:off x="297281" y="3939137"/>
            <a:ext cx="10334550" cy="3883"/>
          </a:xfrm>
          <a:prstGeom prst="line">
            <a:avLst/>
          </a:prstGeom>
          <a:ln w="63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flipV="1">
            <a:off x="297281" y="4428829"/>
            <a:ext cx="10334550" cy="3883"/>
          </a:xfrm>
          <a:prstGeom prst="line">
            <a:avLst/>
          </a:prstGeom>
          <a:ln w="63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88946"/>
              </p:ext>
            </p:extLst>
          </p:nvPr>
        </p:nvGraphicFramePr>
        <p:xfrm>
          <a:off x="441099" y="5189057"/>
          <a:ext cx="10227895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6901"/>
                <a:gridCol w="3286897"/>
                <a:gridCol w="2372498"/>
                <a:gridCol w="1961599"/>
              </a:tblGrid>
              <a:tr h="211074"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/>
                        <a:t>Соблюдения </a:t>
                      </a:r>
                      <a:r>
                        <a:rPr lang="ru-RU" sz="1000" kern="1200" smtClean="0"/>
                        <a:t>предельной доходности</a:t>
                      </a:r>
                      <a:endParaRPr lang="ru-RU" sz="10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/>
                        <a:t>Полнота исполнения обязательств по уплате налогов, сборов и страховых взносов исполнителями (соисполнителями) по государственным контрактам, контрактам</a:t>
                      </a:r>
                      <a:endParaRPr lang="ru-RU" sz="12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/>
                        <a:t>Проверка сроков поставки товаров (выполнения работ, оказания услуг)</a:t>
                      </a:r>
                    </a:p>
                    <a:p>
                      <a:pPr algn="ctr"/>
                      <a:endParaRPr lang="ru-RU" sz="12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/>
                        <a:t>Проверка количества товаров (объеме работ, услуг)</a:t>
                      </a:r>
                    </a:p>
                    <a:p>
                      <a:pPr algn="ctr"/>
                      <a:endParaRPr lang="ru-RU" sz="10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11074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/>
                        <a:t>Распоряжения Правительства</a:t>
                      </a:r>
                      <a:r>
                        <a:rPr lang="ru-RU" sz="1200" kern="1200" baseline="0" dirty="0" smtClean="0"/>
                        <a:t> РФ: 1502-р, 1895-р, 1942-р, 1986-р, 1987-р, 1988-р, 1989-р, 3360-р, 2192,407-р, 408-р, 410-р</a:t>
                      </a:r>
                      <a:endParaRPr lang="ru-RU" sz="12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3" name="Прямоугольник 52"/>
          <p:cNvSpPr/>
          <p:nvPr/>
        </p:nvSpPr>
        <p:spPr>
          <a:xfrm>
            <a:off x="1532792" y="4440569"/>
            <a:ext cx="25810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ИТОГО</a:t>
            </a:r>
            <a:endParaRPr lang="ru-RU" dirty="0"/>
          </a:p>
        </p:txBody>
      </p:sp>
      <p:sp>
        <p:nvSpPr>
          <p:cNvPr id="54" name="TextBox 53"/>
          <p:cNvSpPr txBox="1"/>
          <p:nvPr/>
        </p:nvSpPr>
        <p:spPr>
          <a:xfrm>
            <a:off x="5506192" y="442426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175</a:t>
            </a:r>
            <a:endParaRPr lang="ru-RU" dirty="0"/>
          </a:p>
        </p:txBody>
      </p:sp>
      <p:sp>
        <p:nvSpPr>
          <p:cNvPr id="55" name="TextBox 54"/>
          <p:cNvSpPr txBox="1"/>
          <p:nvPr/>
        </p:nvSpPr>
        <p:spPr>
          <a:xfrm>
            <a:off x="9039887" y="442882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52</a:t>
            </a:r>
            <a:endParaRPr lang="ru-RU" dirty="0"/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 flipV="1">
            <a:off x="297281" y="4828401"/>
            <a:ext cx="10334550" cy="3883"/>
          </a:xfrm>
          <a:prstGeom prst="line">
            <a:avLst/>
          </a:prstGeom>
          <a:ln w="63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7210877" y="6432190"/>
            <a:ext cx="4831468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Москва</a:t>
            </a:r>
          </a:p>
        </p:txBody>
      </p:sp>
    </p:spTree>
    <p:extLst>
      <p:ext uri="{BB962C8B-B14F-4D97-AF65-F5344CB8AC3E}">
        <p14:creationId xmlns:p14="http://schemas.microsoft.com/office/powerpoint/2010/main" val="412356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9"/>
          <p:cNvSpPr/>
          <p:nvPr/>
        </p:nvSpPr>
        <p:spPr>
          <a:xfrm>
            <a:off x="9554901" y="376294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0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02636" y="6478593"/>
            <a:ext cx="4831468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Москва</a:t>
            </a:r>
          </a:p>
        </p:txBody>
      </p:sp>
      <p:sp>
        <p:nvSpPr>
          <p:cNvPr id="27" name="Объект 2"/>
          <p:cNvSpPr txBox="1">
            <a:spLocks/>
          </p:cNvSpPr>
          <p:nvPr/>
        </p:nvSpPr>
        <p:spPr>
          <a:xfrm>
            <a:off x="6098934" y="4866385"/>
            <a:ext cx="5085723" cy="1025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84" name="Рисунок 8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2" y="68327"/>
            <a:ext cx="1943191" cy="760662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492" y="91556"/>
            <a:ext cx="617853" cy="760662"/>
          </a:xfrm>
          <a:prstGeom prst="rect">
            <a:avLst/>
          </a:prstGeom>
        </p:spPr>
      </p:pic>
      <p:sp>
        <p:nvSpPr>
          <p:cNvPr id="87" name="TextBox 86"/>
          <p:cNvSpPr txBox="1"/>
          <p:nvPr/>
        </p:nvSpPr>
        <p:spPr>
          <a:xfrm>
            <a:off x="9156907" y="270827"/>
            <a:ext cx="25033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254D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Г. МОСКВЕ</a:t>
            </a:r>
            <a:endParaRPr lang="ru-RU" sz="1100" dirty="0">
              <a:solidFill>
                <a:srgbClr val="254D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96445" y="1198860"/>
            <a:ext cx="54709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</a:rPr>
              <a:t>На месте проведения осмотра отсутствовал товар;</a:t>
            </a:r>
          </a:p>
          <a:p>
            <a:pPr marL="285750" indent="-285750">
              <a:buFontTx/>
              <a:buChar char="-"/>
            </a:pPr>
            <a:endParaRPr lang="ru-RU" sz="1200" dirty="0" smtClean="0"/>
          </a:p>
          <a:p>
            <a:pPr marL="285750" indent="-285750">
              <a:buFontTx/>
              <a:buChar char="-"/>
            </a:pPr>
            <a:endParaRPr lang="ru-RU" sz="12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340178" y="1089402"/>
            <a:ext cx="59976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200" dirty="0">
                <a:solidFill>
                  <a:schemeClr val="accent5">
                    <a:lumMod val="75000"/>
                  </a:schemeClr>
                </a:solidFill>
              </a:rPr>
              <a:t>На себестоимость отнесены расходы, не относящиеся к периоду действия </a:t>
            </a:r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</a:rPr>
              <a:t>договора;</a:t>
            </a:r>
          </a:p>
          <a:p>
            <a:pPr marL="285750" indent="-285750">
              <a:buFontTx/>
              <a:buChar char="-"/>
            </a:pPr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</a:rPr>
              <a:t>При расчете </a:t>
            </a:r>
            <a:r>
              <a:rPr lang="ru-RU" sz="1200" dirty="0">
                <a:solidFill>
                  <a:schemeClr val="accent5">
                    <a:lumMod val="75000"/>
                  </a:schemeClr>
                </a:solidFill>
              </a:rPr>
              <a:t>накладных </a:t>
            </a:r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</a:rPr>
              <a:t>расходов, база их распределения не соответствует Учетной политике;</a:t>
            </a:r>
            <a:endParaRPr lang="en-US" sz="12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855460"/>
              </p:ext>
            </p:extLst>
          </p:nvPr>
        </p:nvGraphicFramePr>
        <p:xfrm>
          <a:off x="114297" y="2922036"/>
          <a:ext cx="11566954" cy="3007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1373"/>
                <a:gridCol w="1470670"/>
                <a:gridCol w="3870867"/>
                <a:gridCol w="1161011"/>
                <a:gridCol w="1161011"/>
                <a:gridCol w="1161011"/>
                <a:gridCol w="1161011"/>
              </a:tblGrid>
              <a:tr h="476400">
                <a:tc gridSpan="4">
                  <a:txBody>
                    <a:bodyPr/>
                    <a:lstStyle/>
                    <a:p>
                      <a:pPr algn="ctr"/>
                      <a:r>
                        <a:rPr lang="ru-RU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Реквизиты государственного контракта/контракта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3052" marR="3052" marT="3052" marB="0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3052" marR="3052" marT="3052" marB="0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3052" marR="3052" marT="3052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Плановая предельная доходность 10%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3052" marR="3052" marT="3052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Фактическая доходность по РД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(руб.)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3052" marR="3052" marT="3052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Фактическая доходность по РД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(%) 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3052" marR="3052" marT="3052" marB="0" anchor="ctr"/>
                </a:tc>
              </a:tr>
              <a:tr h="2523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Номер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Дата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предмет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Сумма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</a:tr>
              <a:tr h="6125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28.03.2020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Поставка вещевого имущества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440 602 940,50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44 060 294,05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u="none" strike="noStrike" dirty="0" smtClean="0">
                          <a:effectLst/>
                        </a:rPr>
                        <a:t>4 362 522,50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</a:tr>
              <a:tr h="4764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8МЧС/ПВИ-20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24.04.2020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Поставка вещевого имущества для нужд МЧС России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436 240 418,00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u="none" strike="noStrike" dirty="0" smtClean="0">
                          <a:effectLst/>
                        </a:rPr>
                        <a:t>24 624 110,85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</a:tr>
              <a:tr h="5948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07/04-2020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27.04.2020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Пряжа </a:t>
                      </a:r>
                      <a:r>
                        <a:rPr lang="ru-RU" sz="900" u="none" strike="noStrike" dirty="0" err="1">
                          <a:effectLst/>
                        </a:rPr>
                        <a:t>арамидная</a:t>
                      </a:r>
                      <a:r>
                        <a:rPr lang="ru-RU" sz="900" u="none" strike="noStrike" dirty="0">
                          <a:effectLst/>
                        </a:rPr>
                        <a:t> техническая 30х2 текс (цвет - черный) - 5000кг, Полотно </a:t>
                      </a:r>
                      <a:r>
                        <a:rPr lang="ru-RU" sz="900" u="none" strike="noStrike" dirty="0" err="1">
                          <a:effectLst/>
                        </a:rPr>
                        <a:t>арамидное</a:t>
                      </a:r>
                      <a:r>
                        <a:rPr lang="ru-RU" sz="900" u="none" strike="noStrike" dirty="0">
                          <a:effectLst/>
                        </a:rPr>
                        <a:t> трикотажное (цвет - черный) - 1200 кг, Полотно </a:t>
                      </a:r>
                      <a:r>
                        <a:rPr lang="ru-RU" sz="900" u="none" strike="noStrike" dirty="0" err="1">
                          <a:effectLst/>
                        </a:rPr>
                        <a:t>арамидное</a:t>
                      </a:r>
                      <a:r>
                        <a:rPr lang="ru-RU" sz="900" u="none" strike="noStrike" dirty="0">
                          <a:effectLst/>
                        </a:rPr>
                        <a:t> трикотажное (цвет - песочный) - 329,4 кг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25 610 790,00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u="none" strike="noStrike" dirty="0" smtClean="0">
                          <a:effectLst/>
                        </a:rPr>
                        <a:t>1 803 997,00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</a:tr>
              <a:tr h="594841">
                <a:tc gridSpan="4"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44 060 294,05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30 790 630,35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52" marR="3052" marT="3052" marB="0" anchor="ctr"/>
                </a:tc>
              </a:tr>
            </a:tbl>
          </a:graphicData>
        </a:graphic>
      </p:graphicFrame>
      <p:cxnSp>
        <p:nvCxnSpPr>
          <p:cNvPr id="21" name="Прямая соединительная линия 20"/>
          <p:cNvCxnSpPr/>
          <p:nvPr/>
        </p:nvCxnSpPr>
        <p:spPr>
          <a:xfrm flipH="1" flipV="1">
            <a:off x="311657" y="1768888"/>
            <a:ext cx="11882592" cy="6824"/>
          </a:xfrm>
          <a:prstGeom prst="line">
            <a:avLst/>
          </a:prstGeom>
          <a:ln w="63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87828" y="2225061"/>
            <a:ext cx="11393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u="sng" spc="70" dirty="0" smtClean="0">
                <a:solidFill>
                  <a:schemeClr val="accent1">
                    <a:lumMod val="50000"/>
                  </a:schemeClr>
                </a:solidFill>
              </a:rPr>
              <a:t>Постановление правительства Российской Федерации от 30.07.2020 №1986-р «Об обеспечении казначейского сопровождения средств, получаемых (полученных) акционерным обществом «</a:t>
            </a:r>
            <a:r>
              <a:rPr lang="ru-RU" sz="1200" b="1" u="sng" spc="70" dirty="0" err="1" smtClean="0">
                <a:solidFill>
                  <a:schemeClr val="accent1">
                    <a:lumMod val="50000"/>
                  </a:schemeClr>
                </a:solidFill>
              </a:rPr>
              <a:t>Военторг</a:t>
            </a:r>
            <a:r>
              <a:rPr lang="ru-RU" sz="1200" b="1" u="sng" spc="70" dirty="0" smtClean="0">
                <a:solidFill>
                  <a:schemeClr val="accent1">
                    <a:lumMod val="50000"/>
                  </a:schemeClr>
                </a:solidFill>
              </a:rPr>
              <a:t>» по государственным контрактам»:</a:t>
            </a:r>
            <a:endParaRPr lang="ru-RU" sz="1200" b="1" u="sng" spc="7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87828" y="1966954"/>
            <a:ext cx="112698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u="sng" spc="70" dirty="0">
                <a:solidFill>
                  <a:schemeClr val="accent1">
                    <a:lumMod val="50000"/>
                  </a:schemeClr>
                </a:solidFill>
              </a:rPr>
              <a:t>Соблюдения предельной доходности не более 10 процентов цены государственного контракта с учетом прибыли исполнителей (соисполнителей)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88392" y="181661"/>
            <a:ext cx="7045359" cy="338554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результаты при проведении проверок</a:t>
            </a:r>
            <a:endParaRPr lang="ru-RU" sz="16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1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9"/>
          <p:cNvSpPr/>
          <p:nvPr/>
        </p:nvSpPr>
        <p:spPr>
          <a:xfrm>
            <a:off x="9554901" y="376294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0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10877" y="6459482"/>
            <a:ext cx="4831468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Москва</a:t>
            </a:r>
          </a:p>
        </p:txBody>
      </p:sp>
      <p:pic>
        <p:nvPicPr>
          <p:cNvPr id="84" name="Рисунок 8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2" y="68327"/>
            <a:ext cx="1943191" cy="760662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492" y="91556"/>
            <a:ext cx="617853" cy="760662"/>
          </a:xfrm>
          <a:prstGeom prst="rect">
            <a:avLst/>
          </a:prstGeom>
        </p:spPr>
      </p:pic>
      <p:sp>
        <p:nvSpPr>
          <p:cNvPr id="87" name="TextBox 86"/>
          <p:cNvSpPr txBox="1"/>
          <p:nvPr/>
        </p:nvSpPr>
        <p:spPr>
          <a:xfrm>
            <a:off x="9156907" y="270827"/>
            <a:ext cx="25033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254D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Г. МОСКВЕ</a:t>
            </a:r>
            <a:endParaRPr lang="ru-RU" sz="1100" dirty="0">
              <a:solidFill>
                <a:srgbClr val="254D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88392" y="181661"/>
            <a:ext cx="7045359" cy="584775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проведению проверок ведения раздельного учета результатов финансово-хозяйственной деятельности</a:t>
            </a:r>
            <a:endParaRPr lang="ru-RU" sz="16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41140" y="947384"/>
            <a:ext cx="71155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1600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финансов Российской Федерации </a:t>
            </a:r>
            <a:r>
              <a:rPr lang="ru-RU" sz="1600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30.12.2020 </a:t>
            </a:r>
            <a:r>
              <a:rPr lang="ru-RU" sz="1600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334н</a:t>
            </a:r>
            <a:endParaRPr lang="ru-RU" sz="1600" u="sng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80228" y="1398547"/>
            <a:ext cx="318764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u="sng" spc="100" dirty="0" smtClean="0">
                <a:solidFill>
                  <a:schemeClr val="accent1">
                    <a:lumMod val="75000"/>
                  </a:schemeClr>
                </a:solidFill>
              </a:rPr>
              <a:t>Действующая редакция Приказа</a:t>
            </a:r>
            <a:endParaRPr lang="ru-RU" sz="1100" b="1" u="sng" spc="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1607" y="2433448"/>
            <a:ext cx="49427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200" dirty="0">
              <a:latin typeface="Arial" panose="020B0604020202020204" pitchFamily="34" charset="0"/>
              <a:hlinkClick r:id="rId5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7223" y="1655114"/>
            <a:ext cx="4803689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Территориальный орган Федерального казначейства не позднее рабочего дня, следующего за днем получения от получателя целевых средств обращения о предоставлении информации для формирования Расходной декларации (далее - Обращение), в целях проведения платежа при окончательном расчете по Договору или при </a:t>
            </a:r>
            <a:r>
              <a:rPr lang="ru-RU" sz="14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оплате этапа </a:t>
            </a:r>
            <a:r>
              <a:rPr lang="ru-RU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исполнения Договора (если условиями Договора предусмотрены этапы его исполнения), или в иные сроки, определенные актом Правительства Российской Федерации, направляет получателю целевых средств информацию, отраженную на аналитических разделах, открываемых в разрезе каждого Договора на лицевом счете (предназначенном для учета операций неучастника бюджетного процесса, открытом получателю целевых средств в территориальном органе Федерального казначейства (далее - лицевой счет) &lt;3&gt;, в части плановых и фактических показателей (графы 4 и 5 Расходной декларации), сформированных в соответствии с абзацами вторым и третьим пункта 10 настоящего Порядка.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047972" y="1393504"/>
            <a:ext cx="318764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u="sng" spc="100" dirty="0" smtClean="0">
                <a:solidFill>
                  <a:schemeClr val="accent1">
                    <a:lumMod val="75000"/>
                  </a:schemeClr>
                </a:solidFill>
              </a:rPr>
              <a:t>Предлагаемая редакция Приказа</a:t>
            </a:r>
            <a:endParaRPr lang="ru-RU" sz="1100" b="1" u="sng" spc="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239948" y="1655114"/>
            <a:ext cx="480368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Территориальный орган Федерального казначейства не позднее рабочего дня, следующего за днем получения от получателя целевых средств обращения о предоставлении информации для формирования Расходной декларации (далее - Обращение), в целях проведения платежа при 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окончательном расчете по </a:t>
            </a: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Договору</a:t>
            </a:r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направляет получателю целевых средств информацию, отраженную на аналитических разделах, открываемых в разрезе каждого Договора на лицевом счете (предназначенном для учета операций </a:t>
            </a:r>
            <a:r>
              <a:rPr lang="ru-RU" sz="1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неучастника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бюджетного процесса, открытом получателю целевых средств в территориальном органе Федерального казначейства (далее - лицевой счет) &lt;3&gt;, в части плановых и фактических показателей (графы 4 и 5 Расходной декларации), сформированных в соответствии с абзацами вторым и третьим пункта 10 настоящего Порядка.</a:t>
            </a:r>
            <a:endParaRPr lang="ru-RU" sz="14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08735" y="5348277"/>
            <a:ext cx="4994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</a:rPr>
              <a:t>В целях оптимизации трудозатрат на проведение проверки ведения юридическими лицами раздельного учета результатов финансово-хозяйственной деятельности, предлагаем их проводить при окончательном расчете по Договору</a:t>
            </a: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flipH="1" flipV="1">
            <a:off x="6345017" y="6167842"/>
            <a:ext cx="4570118" cy="114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763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9"/>
          <p:cNvSpPr/>
          <p:nvPr/>
        </p:nvSpPr>
        <p:spPr>
          <a:xfrm>
            <a:off x="9554901" y="376294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0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39167" y="6455075"/>
            <a:ext cx="4831468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Москва</a:t>
            </a:r>
          </a:p>
        </p:txBody>
      </p:sp>
      <p:sp>
        <p:nvSpPr>
          <p:cNvPr id="27" name="Объект 2"/>
          <p:cNvSpPr txBox="1">
            <a:spLocks/>
          </p:cNvSpPr>
          <p:nvPr/>
        </p:nvSpPr>
        <p:spPr>
          <a:xfrm>
            <a:off x="6098934" y="4866385"/>
            <a:ext cx="5085723" cy="1025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84" name="Рисунок 8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2" y="68327"/>
            <a:ext cx="1943191" cy="760662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492" y="91556"/>
            <a:ext cx="617853" cy="760662"/>
          </a:xfrm>
          <a:prstGeom prst="rect">
            <a:avLst/>
          </a:prstGeom>
        </p:spPr>
      </p:pic>
      <p:sp>
        <p:nvSpPr>
          <p:cNvPr id="87" name="TextBox 86"/>
          <p:cNvSpPr txBox="1"/>
          <p:nvPr/>
        </p:nvSpPr>
        <p:spPr>
          <a:xfrm>
            <a:off x="9156907" y="270827"/>
            <a:ext cx="25033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254D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Г. МОСКВЕ</a:t>
            </a:r>
            <a:endParaRPr lang="ru-RU" sz="1100" dirty="0">
              <a:solidFill>
                <a:srgbClr val="254D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55613" y="161783"/>
            <a:ext cx="7590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реализации контроля соответствия лицевого счета казначейскому счету</a:t>
            </a:r>
          </a:p>
        </p:txBody>
      </p:sp>
      <p:graphicFrame>
        <p:nvGraphicFramePr>
          <p:cNvPr id="41" name="Таблица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873744"/>
              </p:ext>
            </p:extLst>
          </p:nvPr>
        </p:nvGraphicFramePr>
        <p:xfrm>
          <a:off x="225200" y="977584"/>
          <a:ext cx="5574264" cy="5437998"/>
        </p:xfrm>
        <a:graphic>
          <a:graphicData uri="http://schemas.openxmlformats.org/drawingml/2006/table">
            <a:tbl>
              <a:tblPr/>
              <a:tblGrid>
                <a:gridCol w="87697"/>
                <a:gridCol w="82217"/>
                <a:gridCol w="82217"/>
                <a:gridCol w="82217"/>
                <a:gridCol w="82217"/>
                <a:gridCol w="82217"/>
                <a:gridCol w="82217"/>
                <a:gridCol w="82217"/>
                <a:gridCol w="82217"/>
                <a:gridCol w="82217"/>
                <a:gridCol w="82217"/>
                <a:gridCol w="82217"/>
                <a:gridCol w="87697"/>
                <a:gridCol w="87697"/>
                <a:gridCol w="82217"/>
                <a:gridCol w="87697"/>
                <a:gridCol w="82217"/>
                <a:gridCol w="82217"/>
                <a:gridCol w="82217"/>
                <a:gridCol w="82217"/>
                <a:gridCol w="82217"/>
                <a:gridCol w="82217"/>
                <a:gridCol w="82217"/>
                <a:gridCol w="82217"/>
                <a:gridCol w="82217"/>
                <a:gridCol w="82217"/>
                <a:gridCol w="82217"/>
                <a:gridCol w="87697"/>
                <a:gridCol w="87697"/>
                <a:gridCol w="87697"/>
                <a:gridCol w="87697"/>
                <a:gridCol w="87697"/>
                <a:gridCol w="87697"/>
                <a:gridCol w="87697"/>
                <a:gridCol w="87697"/>
                <a:gridCol w="87697"/>
                <a:gridCol w="87697"/>
                <a:gridCol w="87697"/>
                <a:gridCol w="87697"/>
                <a:gridCol w="87697"/>
                <a:gridCol w="42902"/>
                <a:gridCol w="44794"/>
                <a:gridCol w="87697"/>
                <a:gridCol w="87697"/>
                <a:gridCol w="87697"/>
                <a:gridCol w="87697"/>
                <a:gridCol w="87697"/>
                <a:gridCol w="87697"/>
                <a:gridCol w="87697"/>
                <a:gridCol w="87697"/>
                <a:gridCol w="87697"/>
                <a:gridCol w="87697"/>
                <a:gridCol w="87697"/>
                <a:gridCol w="87697"/>
                <a:gridCol w="87697"/>
                <a:gridCol w="87697"/>
                <a:gridCol w="87697"/>
                <a:gridCol w="87697"/>
                <a:gridCol w="87697"/>
                <a:gridCol w="87697"/>
                <a:gridCol w="87697"/>
                <a:gridCol w="87697"/>
                <a:gridCol w="87697"/>
                <a:gridCol w="87697"/>
                <a:gridCol w="87697"/>
                <a:gridCol w="87697"/>
              </a:tblGrid>
              <a:tr h="128989"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04.03.2021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04.03.2021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0401060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8989"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Поступ</a:t>
                      </a:r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в банк плат.</a:t>
                      </a:r>
                    </a:p>
                  </a:txBody>
                  <a:tcPr marL="6896" marR="6896" marT="6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Списано со </a:t>
                      </a:r>
                      <a:r>
                        <a:rPr lang="ru-RU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сч</a:t>
                      </a:r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плат. 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8989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08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9418">
                <a:tc gridSpan="22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ПЛАТЕЖНОЕ ПОРУЧЕНИЕ № 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188707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04.03.2021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8989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4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Дата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Вид платежа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9419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Сумма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прописью</a:t>
                      </a:r>
                    </a:p>
                  </a:txBody>
                  <a:tcPr marL="6896" marR="6896" marT="6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9"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Три миллиона пятьсот двенадцать тысяч семьдесят три рубля двадцать две копейки</a:t>
                      </a:r>
                    </a:p>
                  </a:txBody>
                  <a:tcPr marL="6896" marR="6896" marT="6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013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ИНН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5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КПП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5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Сумма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2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3512073-22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013">
                <a:tc rowSpan="4" gridSpan="38"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РЯЗАНСКОЙ ОБЛАСТИ (УМВД РОССИИ ПО РЯЗАНСКОЙ ОБЛАСТИ)</a:t>
                      </a:r>
                    </a:p>
                  </a:txBody>
                  <a:tcPr marL="6896" marR="6896" marT="6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8013">
                <a:tc gridSpan="3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8013">
                <a:tc gridSpan="3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Сч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№</a:t>
                      </a:r>
                    </a:p>
                  </a:txBody>
                  <a:tcPr marL="6896" marR="6896" marT="6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2"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03211643000000015900</a:t>
                      </a:r>
                    </a:p>
                  </a:txBody>
                  <a:tcPr marL="6896" marR="6896" marT="6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013">
                <a:tc gridSpan="3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8013">
                <a:tc gridSpan="38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Плательщик 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8013">
                <a:tc rowSpan="2" gridSpan="38"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ОТДЕЛЕНИЕ РЯЗАНЬ БАНКА РОССИИ//УФК по Рязанской области, г Рязань</a:t>
                      </a:r>
                    </a:p>
                  </a:txBody>
                  <a:tcPr marL="6896" marR="6896" marT="6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БИК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2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016126031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013">
                <a:tc gridSpan="3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Сч. №</a:t>
                      </a:r>
                    </a:p>
                  </a:txBody>
                  <a:tcPr marL="6896" marR="6896" marT="6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2"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40102810345370000051</a:t>
                      </a:r>
                    </a:p>
                  </a:txBody>
                  <a:tcPr marL="6896" marR="6896" marT="6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013">
                <a:tc gridSpan="38"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Банк плательщика</a:t>
                      </a:r>
                    </a:p>
                  </a:txBody>
                  <a:tcPr marL="6896" marR="6896" marT="6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8013">
                <a:tc rowSpan="2" gridSpan="38"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ВОЛГО-ВЯТСКОЕ ГУ БАНКА РОССИИ//УФК по Нижегородской области, г Нижний Новгород</a:t>
                      </a:r>
                    </a:p>
                  </a:txBody>
                  <a:tcPr marL="6896" marR="6896" marT="6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БИК</a:t>
                      </a:r>
                    </a:p>
                  </a:txBody>
                  <a:tcPr marL="6896" marR="6896" marT="6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2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012202102</a:t>
                      </a:r>
                    </a:p>
                  </a:txBody>
                  <a:tcPr marL="6896" marR="6896" marT="6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013">
                <a:tc gridSpan="3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Сч. №</a:t>
                      </a:r>
                    </a:p>
                  </a:txBody>
                  <a:tcPr marL="6896" marR="6896" marT="6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2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40102810745370000024</a:t>
                      </a:r>
                    </a:p>
                  </a:txBody>
                  <a:tcPr marL="6896" marR="6896" marT="6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013">
                <a:tc gridSpan="38"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Банк получателя</a:t>
                      </a:r>
                    </a:p>
                  </a:txBody>
                  <a:tcPr marL="6896" marR="6896" marT="6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138013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ИНН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5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7718978470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КПП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5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771801001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Сч. №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2"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03215643000000013200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013">
                <a:tc rowSpan="4" gridSpan="38"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Нижегородской области </a:t>
                      </a:r>
                      <a:r>
                        <a:rPr lang="ru-RU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Общество с ограниченной ответственностью " КОМПАНИЯ БЛОССОМ" л/с 711Н9932001)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96" marR="6896" marT="6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</a:tr>
              <a:tr h="138013">
                <a:tc gridSpan="3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8013">
                <a:tc gridSpan="3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Вид оп.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6896" marR="6896" marT="6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Срок плат.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8013">
                <a:tc gridSpan="3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Наз.пл.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Очер. плат.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6896" marR="6896" marT="6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013">
                <a:tc gridSpan="38"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Получатель</a:t>
                      </a:r>
                    </a:p>
                  </a:txBody>
                  <a:tcPr marL="6896" marR="6896" marT="6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Код</a:t>
                      </a:r>
                    </a:p>
                  </a:txBody>
                  <a:tcPr marL="6896" marR="6896" marT="6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Рез. поле</a:t>
                      </a:r>
                    </a:p>
                  </a:txBody>
                  <a:tcPr marL="6896" marR="6896" marT="6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013">
                <a:tc gridSpan="16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0825">
                <a:tc gridSpan="66"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(19019533)(7900)поставка картридж. для ремонта офис техники в рамках ГОЗ вне гос.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прог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вооруж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Гос. конт.1921188100482006231006522/01591000069190000970001 от 27.09.19, Акт б/н от 05.02.21, НДС(20%)-585345,54</a:t>
                      </a:r>
                    </a:p>
                  </a:txBody>
                  <a:tcPr marL="6896" marR="6896" marT="689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8989">
                <a:tc gridSpan="66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Назначение платежа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8989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9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Подписи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5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Отметки банка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8989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8989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5" gridSpan="16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М. П.</a:t>
                      </a:r>
                    </a:p>
                  </a:txBody>
                  <a:tcPr marL="6896" marR="6896" marT="68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8989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7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8989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8989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7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8989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8989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96" marR="6896" marT="68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" name="Схема 41"/>
          <p:cNvGraphicFramePr/>
          <p:nvPr>
            <p:extLst>
              <p:ext uri="{D42A27DB-BD31-4B8C-83A1-F6EECF244321}">
                <p14:modId xmlns:p14="http://schemas.microsoft.com/office/powerpoint/2010/main" val="4185564945"/>
              </p:ext>
            </p:extLst>
          </p:nvPr>
        </p:nvGraphicFramePr>
        <p:xfrm>
          <a:off x="5817445" y="1757287"/>
          <a:ext cx="6174259" cy="4499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3" name="Скругленный прямоугольник 42"/>
          <p:cNvSpPr/>
          <p:nvPr/>
        </p:nvSpPr>
        <p:spPr>
          <a:xfrm>
            <a:off x="6194474" y="947856"/>
            <a:ext cx="5871745" cy="78515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реализации контроля</a:t>
            </a: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6294054" y="2767740"/>
            <a:ext cx="559554" cy="42139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6325986" y="4560321"/>
            <a:ext cx="617778" cy="576243"/>
          </a:xfrm>
          <a:prstGeom prst="roundRect">
            <a:avLst/>
          </a:prstGeom>
          <a:solidFill>
            <a:srgbClr val="FFCCCC"/>
          </a:solidFill>
          <a:ln>
            <a:solidFill>
              <a:srgbClr val="FF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99232" y="5355771"/>
            <a:ext cx="2566327" cy="99003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Поручение о перечислении на счет отразилось на</a:t>
            </a:r>
            <a: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лицевом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счете, открытом в УФК по г.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оскве</a:t>
            </a:r>
            <a:endParaRPr lang="ru-RU" sz="12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i="1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1200" b="1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3255576" y="5355771"/>
            <a:ext cx="2516247" cy="9779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Поручение о перечислении на счет зачислено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казначейский счет УФК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Нижегородской области</a:t>
            </a:r>
          </a:p>
        </p:txBody>
      </p:sp>
      <p:sp>
        <p:nvSpPr>
          <p:cNvPr id="48" name="Стрелка вверх 47"/>
          <p:cNvSpPr/>
          <p:nvPr/>
        </p:nvSpPr>
        <p:spPr>
          <a:xfrm>
            <a:off x="1588370" y="4275910"/>
            <a:ext cx="338281" cy="1055582"/>
          </a:xfrm>
          <a:prstGeom prst="up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трелка вверх 48"/>
          <p:cNvSpPr/>
          <p:nvPr/>
        </p:nvSpPr>
        <p:spPr>
          <a:xfrm>
            <a:off x="4371703" y="4023360"/>
            <a:ext cx="351310" cy="1315623"/>
          </a:xfrm>
          <a:prstGeom prst="up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41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0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457200" y="122767"/>
            <a:ext cx="792553" cy="7486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52243" y="289814"/>
            <a:ext cx="2312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</a:t>
            </a:r>
          </a:p>
          <a:p>
            <a:pPr algn="r"/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казначейства по г. Москве</a:t>
            </a:r>
          </a:p>
        </p:txBody>
      </p:sp>
      <p:sp>
        <p:nvSpPr>
          <p:cNvPr id="7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38190" y="6455075"/>
            <a:ext cx="4831468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Москва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79586" y="2866443"/>
            <a:ext cx="6660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83992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7. Лукашов К всероссийскому совещанию 01.10.2021 г. Москва</Template>
  <TotalTime>0</TotalTime>
  <Words>2608</Words>
  <Application>Microsoft Office PowerPoint</Application>
  <PresentationFormat>Широкоэкранный</PresentationFormat>
  <Paragraphs>1303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Calibri</vt:lpstr>
      <vt:lpstr>Calibri (Основной текст)</vt:lpstr>
      <vt:lpstr>Calibri Light</vt:lpstr>
      <vt:lpstr>Open Sans Condensed</vt:lpstr>
      <vt:lpstr>Tahoma</vt:lpstr>
      <vt:lpstr>Times New Roman</vt:lpstr>
      <vt:lpstr>Тема Office</vt:lpstr>
      <vt:lpstr>2_Office Theme</vt:lpstr>
      <vt:lpstr>Итоги работы Управления Федерального казначейства по г. Москве в рамках казначейского сопровождения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S9500SCCM01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работы Управления Федерального казначейства по г. Москве в рамках казначейского сопровождения</dc:title>
  <dc:creator>Доценко Наталья Ивановна</dc:creator>
  <cp:lastModifiedBy>Доценко Наталья Ивановна</cp:lastModifiedBy>
  <cp:revision>1</cp:revision>
  <cp:lastPrinted>2021-09-28T15:11:02Z</cp:lastPrinted>
  <dcterms:created xsi:type="dcterms:W3CDTF">2021-10-05T09:38:01Z</dcterms:created>
  <dcterms:modified xsi:type="dcterms:W3CDTF">2021-10-05T09:38:29Z</dcterms:modified>
</cp:coreProperties>
</file>