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sldIdLst>
    <p:sldId id="257" r:id="rId2"/>
    <p:sldId id="258" r:id="rId3"/>
    <p:sldId id="263" r:id="rId4"/>
    <p:sldId id="274" r:id="rId5"/>
    <p:sldId id="282" r:id="rId6"/>
    <p:sldId id="283" r:id="rId7"/>
    <p:sldId id="381" r:id="rId8"/>
    <p:sldId id="430" r:id="rId9"/>
    <p:sldId id="271" r:id="rId10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7" d="100"/>
          <a:sy n="87" d="100"/>
        </p:scale>
        <p:origin x="666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\\sroserver\&#1042;&#1050;&#1044;\&#1041;&#1072;&#1079;&#1072;%20&#1042;&#1050;&#1044;\&#1042;&#1050;&#1050;%202025\0.1.%20&#1048;&#1090;&#1086;&#1075;&#1080;\&#1057;&#1090;&#1072;&#1090;&#1080;&#1089;&#1090;&#1080;&#1082;&#1072;%20&#1042;&#1050;&#1044;\9%20&#1084;&#1077;&#1089;&#1103;&#1094;&#1077;&#1074;%202025\&#1058;&#1072;&#1073;&#1083;&#1080;&#1094;&#1099;%20&#1087;&#1086;%20&#1089;&#1090;&#1072;&#1090;&#1080;&#1089;&#1090;&#1080;&#1082;&#1077;_09.2025_&#1086;&#1082;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\\sroserver\&#1042;&#1050;&#1044;\&#1041;&#1072;&#1079;&#1072;%20&#1042;&#1050;&#1044;\&#1042;&#1050;&#1050;%202025\0.1.%20&#1048;&#1090;&#1086;&#1075;&#1080;\&#1057;&#1090;&#1072;&#1090;&#1080;&#1089;&#1090;&#1080;&#1082;&#1072;%20&#1042;&#1050;&#1044;\9%20&#1084;&#1077;&#1089;&#1103;&#1094;&#1077;&#1074;%202025\&#1058;&#1072;&#1073;&#1083;&#1080;&#1094;&#1099;%20&#1087;&#1086;%20&#1089;&#1090;&#1072;&#1090;&#1080;&#1089;&#1090;&#1080;&#1082;&#1077;_09.2025_&#1086;&#1082;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\\sroserver\&#1042;&#1050;&#1044;\&#1041;&#1072;&#1079;&#1072;%20&#1042;&#1050;&#1044;\&#1042;&#1050;&#1050;%202025\0.1.%20&#1048;&#1090;&#1086;&#1075;&#1080;\&#1057;&#1090;&#1072;&#1090;&#1080;&#1089;&#1090;&#1080;&#1082;&#1072;%20&#1042;&#1050;&#1044;\9%20&#1084;&#1077;&#1089;&#1103;&#1094;&#1077;&#1074;%202025\&#1058;&#1072;&#1073;&#1083;&#1080;&#1094;&#1099;%20&#1087;&#1086;%20&#1089;&#1090;&#1072;&#1090;&#1080;&#1089;&#1090;&#1080;&#1082;&#1077;_09.2025_&#1086;&#1082;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\\sroserver\&#1042;&#1050;&#1044;\&#1041;&#1072;&#1079;&#1072;%20&#1042;&#1050;&#1044;\&#1042;&#1050;&#1050;%202025\0.1.%20&#1048;&#1090;&#1086;&#1075;&#1080;\&#1057;&#1090;&#1072;&#1090;&#1080;&#1089;&#1090;&#1080;&#1082;&#1072;%20&#1042;&#1050;&#1044;\9%20&#1084;&#1077;&#1089;&#1103;&#1094;&#1077;&#1074;%202025\2025_9%20&#1084;&#1077;&#1089;_&#1053;&#1072;&#1088;&#1091;&#1096;&#1077;&#1085;&#1080;&#1103;_&#1074;&#1089;&#1077;_&#1086;&#1082;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\\sroserver\&#1042;&#1050;&#1044;\&#1041;&#1072;&#1079;&#1072;%20&#1042;&#1050;&#1044;\&#1042;&#1050;&#1050;%202025\0.1.%20&#1048;&#1090;&#1086;&#1075;&#1080;\&#1057;&#1090;&#1072;&#1090;&#1080;&#1089;&#1090;&#1080;&#1082;&#1072;%20&#1042;&#1050;&#1044;\9%20&#1084;&#1077;&#1089;&#1103;&#1094;&#1077;&#1074;%202025\2025_9%20&#1084;&#1077;&#1089;_&#1053;&#1072;&#1088;&#1091;&#1096;&#1077;&#1085;&#1080;&#1103;_&#1074;&#1089;&#1077;_&#1086;&#1082;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b="1">
                <a:solidFill>
                  <a:srgbClr val="002060"/>
                </a:solidFill>
              </a:rPr>
              <a:t>Запланировано и проведено проверок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stacked"/>
        <c:varyColors val="0"/>
        <c:ser>
          <c:idx val="0"/>
          <c:order val="0"/>
          <c:tx>
            <c:strRef>
              <c:f>'[Таблицы по статистике_09.2025_ок.xlsx]Табл 1'!$B$25</c:f>
              <c:strCache>
                <c:ptCount val="1"/>
                <c:pt idx="0">
                  <c:v>Количество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cat>
            <c:strRef>
              <c:f>'[Таблицы по статистике_09.2025_ок.xlsx]Табл 1'!$A$26:$A$34</c:f>
              <c:strCache>
                <c:ptCount val="9"/>
                <c:pt idx="0">
                  <c:v>Количество проверок по плану </c:v>
                </c:pt>
                <c:pt idx="1">
                  <c:v>Количество проведенных проверок- всего</c:v>
                </c:pt>
                <c:pt idx="3">
                  <c:v>плановые</c:v>
                </c:pt>
                <c:pt idx="4">
                  <c:v>АО</c:v>
                </c:pt>
                <c:pt idx="5">
                  <c:v>ИА</c:v>
                </c:pt>
                <c:pt idx="6">
                  <c:v>внутренние аудиторы</c:v>
                </c:pt>
                <c:pt idx="7">
                  <c:v>аудиторы</c:v>
                </c:pt>
                <c:pt idx="8">
                  <c:v> внеплановые</c:v>
                </c:pt>
              </c:strCache>
            </c:strRef>
          </c:cat>
          <c:val>
            <c:numRef>
              <c:f>'[Таблицы по статистике_09.2025_ок.xlsx]Табл 1'!$B$26:$B$34</c:f>
              <c:numCache>
                <c:formatCode>General</c:formatCode>
                <c:ptCount val="9"/>
                <c:pt idx="0">
                  <c:v>2829</c:v>
                </c:pt>
                <c:pt idx="1">
                  <c:v>1560</c:v>
                </c:pt>
                <c:pt idx="3">
                  <c:v>1523</c:v>
                </c:pt>
                <c:pt idx="4">
                  <c:v>236</c:v>
                </c:pt>
                <c:pt idx="5">
                  <c:v>18</c:v>
                </c:pt>
                <c:pt idx="6">
                  <c:v>89</c:v>
                </c:pt>
                <c:pt idx="7">
                  <c:v>1180</c:v>
                </c:pt>
                <c:pt idx="8">
                  <c:v>37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300B-4523-8F99-5946C97F862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09898208"/>
        <c:axId val="109898600"/>
        <c:axId val="0"/>
      </c:bar3DChart>
      <c:catAx>
        <c:axId val="1098982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09898600"/>
        <c:crosses val="autoZero"/>
        <c:auto val="1"/>
        <c:lblAlgn val="ctr"/>
        <c:lblOffset val="100"/>
        <c:noMultiLvlLbl val="0"/>
      </c:catAx>
      <c:valAx>
        <c:axId val="10989860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0989820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accent1">
        <a:lumMod val="20000"/>
        <a:lumOff val="80000"/>
      </a:schemeClr>
    </a:solidFill>
    <a:ln>
      <a:solidFill>
        <a:srgbClr val="002060"/>
      </a:solidFill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b="1" dirty="0">
                <a:solidFill>
                  <a:srgbClr val="002060"/>
                </a:solidFill>
              </a:rPr>
              <a:t>Уклонение от ВКД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'[Таблицы по статистике_09.2025_ок.xlsx]Табл 3'!$A$23</c:f>
              <c:strCache>
                <c:ptCount val="1"/>
                <c:pt idx="0">
                  <c:v>Количество уклонений от ВКД, в т.ч.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cat>
            <c:strRef>
              <c:f>'[Таблицы по статистике_09.2025_ок.xlsx]Табл 3'!$B$22:$E$22</c:f>
              <c:strCache>
                <c:ptCount val="4"/>
                <c:pt idx="0">
                  <c:v>АО </c:v>
                </c:pt>
                <c:pt idx="1">
                  <c:v>ИА</c:v>
                </c:pt>
                <c:pt idx="2">
                  <c:v>Аудиторы</c:v>
                </c:pt>
                <c:pt idx="3">
                  <c:v>Всего</c:v>
                </c:pt>
              </c:strCache>
            </c:strRef>
          </c:cat>
          <c:val>
            <c:numRef>
              <c:f>'[Таблицы по статистике_09.2025_ок.xlsx]Табл 3'!$B$23:$E$23</c:f>
              <c:numCache>
                <c:formatCode>General</c:formatCode>
                <c:ptCount val="4"/>
                <c:pt idx="0">
                  <c:v>79</c:v>
                </c:pt>
                <c:pt idx="1">
                  <c:v>9</c:v>
                </c:pt>
                <c:pt idx="2">
                  <c:v>18</c:v>
                </c:pt>
                <c:pt idx="3">
                  <c:v>106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1207-4800-8F65-F2291E488949}"/>
            </c:ext>
          </c:extLst>
        </c:ser>
        <c:ser>
          <c:idx val="1"/>
          <c:order val="1"/>
          <c:tx>
            <c:strRef>
              <c:f>'[Таблицы по статистике_09.2025_ок.xlsx]Табл 3'!$A$24</c:f>
              <c:strCache>
                <c:ptCount val="1"/>
                <c:pt idx="0">
                  <c:v>в ходе проверки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  <a:sp3d/>
          </c:spPr>
          <c:invertIfNegative val="0"/>
          <c:cat>
            <c:strRef>
              <c:f>'[Таблицы по статистике_09.2025_ок.xlsx]Табл 3'!$B$22:$E$22</c:f>
              <c:strCache>
                <c:ptCount val="4"/>
                <c:pt idx="0">
                  <c:v>АО </c:v>
                </c:pt>
                <c:pt idx="1">
                  <c:v>ИА</c:v>
                </c:pt>
                <c:pt idx="2">
                  <c:v>Аудиторы</c:v>
                </c:pt>
                <c:pt idx="3">
                  <c:v>Всего</c:v>
                </c:pt>
              </c:strCache>
            </c:strRef>
          </c:cat>
          <c:val>
            <c:numRef>
              <c:f>'[Таблицы по статистике_09.2025_ок.xlsx]Табл 3'!$B$24:$E$24</c:f>
              <c:numCache>
                <c:formatCode>General</c:formatCode>
                <c:ptCount val="4"/>
                <c:pt idx="0">
                  <c:v>16</c:v>
                </c:pt>
                <c:pt idx="1">
                  <c:v>1</c:v>
                </c:pt>
                <c:pt idx="2">
                  <c:v>16</c:v>
                </c:pt>
                <c:pt idx="3">
                  <c:v>33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1207-4800-8F65-F2291E488949}"/>
            </c:ext>
          </c:extLst>
        </c:ser>
        <c:ser>
          <c:idx val="2"/>
          <c:order val="2"/>
          <c:tx>
            <c:strRef>
              <c:f>'[Таблицы по статистике_09.2025_ок.xlsx]Табл 3'!$A$25</c:f>
              <c:strCache>
                <c:ptCount val="1"/>
                <c:pt idx="0">
                  <c:v>прекращение членства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  <a:sp3d/>
          </c:spPr>
          <c:invertIfNegative val="0"/>
          <c:cat>
            <c:strRef>
              <c:f>'[Таблицы по статистике_09.2025_ок.xlsx]Табл 3'!$B$22:$E$22</c:f>
              <c:strCache>
                <c:ptCount val="4"/>
                <c:pt idx="0">
                  <c:v>АО </c:v>
                </c:pt>
                <c:pt idx="1">
                  <c:v>ИА</c:v>
                </c:pt>
                <c:pt idx="2">
                  <c:v>Аудиторы</c:v>
                </c:pt>
                <c:pt idx="3">
                  <c:v>Всего</c:v>
                </c:pt>
              </c:strCache>
            </c:strRef>
          </c:cat>
          <c:val>
            <c:numRef>
              <c:f>'[Таблицы по статистике_09.2025_ок.xlsx]Табл 3'!$B$25:$E$25</c:f>
              <c:numCache>
                <c:formatCode>General</c:formatCode>
                <c:ptCount val="4"/>
                <c:pt idx="0">
                  <c:v>63</c:v>
                </c:pt>
                <c:pt idx="1">
                  <c:v>8</c:v>
                </c:pt>
                <c:pt idx="2">
                  <c:v>2</c:v>
                </c:pt>
                <c:pt idx="3">
                  <c:v>73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1207-4800-8F65-F2291E48894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09894288"/>
        <c:axId val="109896248"/>
        <c:axId val="0"/>
      </c:bar3DChart>
      <c:catAx>
        <c:axId val="10989428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09896248"/>
        <c:crosses val="autoZero"/>
        <c:auto val="1"/>
        <c:lblAlgn val="ctr"/>
        <c:lblOffset val="100"/>
        <c:noMultiLvlLbl val="0"/>
      </c:catAx>
      <c:valAx>
        <c:axId val="10989624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0989428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accent1">
        <a:lumMod val="20000"/>
        <a:lumOff val="80000"/>
      </a:schemeClr>
    </a:solidFill>
    <a:ln>
      <a:solidFill>
        <a:srgbClr val="002060"/>
      </a:solidFill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b="1">
                <a:solidFill>
                  <a:srgbClr val="002060"/>
                </a:solidFill>
              </a:rPr>
              <a:t>Оценки по результатам ВКД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'[Таблицы по статистике_09.2025_ок.xlsx]Табл 4'!$B$20</c:f>
              <c:strCache>
                <c:ptCount val="1"/>
                <c:pt idx="0">
                  <c:v>Количество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cat>
            <c:strRef>
              <c:f>'[Таблицы по статистике_09.2025_ок.xlsx]Табл 4'!$A$21:$A$24</c:f>
              <c:strCache>
                <c:ptCount val="4"/>
                <c:pt idx="0">
                  <c:v>Группа 1 Проверки с невыявленными 
существенными нарушениями</c:v>
                </c:pt>
                <c:pt idx="1">
                  <c:v>Группа 2 Проверки с выявленными
 существенными нарушениями</c:v>
                </c:pt>
                <c:pt idx="2">
                  <c:v>Группа 3 Проверки с выявленными грубыми  нарушениями</c:v>
                </c:pt>
                <c:pt idx="3">
                  <c:v>Группа 4 Проверки, по результатам которых  деятельность не оценивалась</c:v>
                </c:pt>
              </c:strCache>
            </c:strRef>
          </c:cat>
          <c:val>
            <c:numRef>
              <c:f>'[Таблицы по статистике_09.2025_ок.xlsx]Табл 4'!$B$21:$B$24</c:f>
              <c:numCache>
                <c:formatCode>General</c:formatCode>
                <c:ptCount val="4"/>
                <c:pt idx="0">
                  <c:v>4</c:v>
                </c:pt>
                <c:pt idx="1">
                  <c:v>158</c:v>
                </c:pt>
                <c:pt idx="2">
                  <c:v>85</c:v>
                </c:pt>
                <c:pt idx="3">
                  <c:v>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B76E-4FA3-B919-99DCEF539FB0}"/>
            </c:ext>
          </c:extLst>
        </c:ser>
        <c:ser>
          <c:idx val="1"/>
          <c:order val="1"/>
          <c:tx>
            <c:strRef>
              <c:f>'[Таблицы по статистике_09.2025_ок.xlsx]Табл 4'!$C$20</c:f>
              <c:strCache>
                <c:ptCount val="1"/>
                <c:pt idx="0">
                  <c:v>Доля, %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  <a:sp3d/>
          </c:spPr>
          <c:invertIfNegative val="0"/>
          <c:cat>
            <c:strRef>
              <c:f>'[Таблицы по статистике_09.2025_ок.xlsx]Табл 4'!$A$21:$A$24</c:f>
              <c:strCache>
                <c:ptCount val="4"/>
                <c:pt idx="0">
                  <c:v>Группа 1 Проверки с невыявленными 
существенными нарушениями</c:v>
                </c:pt>
                <c:pt idx="1">
                  <c:v>Группа 2 Проверки с выявленными
 существенными нарушениями</c:v>
                </c:pt>
                <c:pt idx="2">
                  <c:v>Группа 3 Проверки с выявленными грубыми  нарушениями</c:v>
                </c:pt>
                <c:pt idx="3">
                  <c:v>Группа 4 Проверки, по результатам которых  деятельность не оценивалась</c:v>
                </c:pt>
              </c:strCache>
            </c:strRef>
          </c:cat>
          <c:val>
            <c:numRef>
              <c:f>'[Таблицы по статистике_09.2025_ок.xlsx]Табл 4'!$C$21:$C$24</c:f>
              <c:numCache>
                <c:formatCode>0.0</c:formatCode>
                <c:ptCount val="4"/>
                <c:pt idx="0">
                  <c:v>1.5748031496062991</c:v>
                </c:pt>
                <c:pt idx="1">
                  <c:v>62.204724409448822</c:v>
                </c:pt>
                <c:pt idx="2">
                  <c:v>33.464566929133859</c:v>
                </c:pt>
                <c:pt idx="3">
                  <c:v>2.7559055118110236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B76E-4FA3-B919-99DCEF539FB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09893896"/>
        <c:axId val="109892720"/>
        <c:axId val="0"/>
      </c:bar3DChart>
      <c:catAx>
        <c:axId val="10989389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09892720"/>
        <c:crosses val="autoZero"/>
        <c:auto val="1"/>
        <c:lblAlgn val="ctr"/>
        <c:lblOffset val="100"/>
        <c:noMultiLvlLbl val="0"/>
      </c:catAx>
      <c:valAx>
        <c:axId val="10989272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0989389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accent1">
        <a:lumMod val="20000"/>
        <a:lumOff val="80000"/>
      </a:schemeClr>
    </a:solidFill>
    <a:ln>
      <a:solidFill>
        <a:srgbClr val="002060"/>
      </a:solidFill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b="1" dirty="0">
                <a:solidFill>
                  <a:srgbClr val="002060"/>
                </a:solidFill>
              </a:rPr>
              <a:t>НАРУШЕНИЯ ПО СУЩЕСТВЕННОСТИ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'[2025_9 мес_Нарушения_все_ок.xlsx]Рисунок 1'!$B$3</c:f>
              <c:strCache>
                <c:ptCount val="1"/>
                <c:pt idx="0">
                  <c:v>Кол-во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cat>
            <c:strRef>
              <c:f>'[2025_9 мес_Нарушения_все_ок.xlsx]Рисунок 1'!$A$4:$A$7</c:f>
              <c:strCache>
                <c:ptCount val="4"/>
                <c:pt idx="0">
                  <c:v>Грубое нарушение </c:v>
                </c:pt>
                <c:pt idx="1">
                  <c:v>Неустранимое существенное нарушение</c:v>
                </c:pt>
                <c:pt idx="2">
                  <c:v>Устранимое существенное нарушение</c:v>
                </c:pt>
                <c:pt idx="3">
                  <c:v>Несущественное нарушение</c:v>
                </c:pt>
              </c:strCache>
            </c:strRef>
          </c:cat>
          <c:val>
            <c:numRef>
              <c:f>'[2025_9 мес_Нарушения_все_ок.xlsx]Рисунок 1'!$B$4:$B$7</c:f>
              <c:numCache>
                <c:formatCode>General</c:formatCode>
                <c:ptCount val="4"/>
                <c:pt idx="0">
                  <c:v>218</c:v>
                </c:pt>
                <c:pt idx="1">
                  <c:v>1767</c:v>
                </c:pt>
                <c:pt idx="2">
                  <c:v>435</c:v>
                </c:pt>
                <c:pt idx="3">
                  <c:v>536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1CCA-49BB-A333-64E5EA5406D6}"/>
            </c:ext>
          </c:extLst>
        </c:ser>
        <c:ser>
          <c:idx val="1"/>
          <c:order val="1"/>
          <c:tx>
            <c:strRef>
              <c:f>'[2025_9 мес_Нарушения_все_ок.xlsx]Рисунок 1'!$C$3</c:f>
              <c:strCache>
                <c:ptCount val="1"/>
                <c:pt idx="0">
                  <c:v>%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  <a:sp3d/>
          </c:spPr>
          <c:invertIfNegative val="0"/>
          <c:cat>
            <c:strRef>
              <c:f>'[2025_9 мес_Нарушения_все_ок.xlsx]Рисунок 1'!$A$4:$A$7</c:f>
              <c:strCache>
                <c:ptCount val="4"/>
                <c:pt idx="0">
                  <c:v>Грубое нарушение </c:v>
                </c:pt>
                <c:pt idx="1">
                  <c:v>Неустранимое существенное нарушение</c:v>
                </c:pt>
                <c:pt idx="2">
                  <c:v>Устранимое существенное нарушение</c:v>
                </c:pt>
                <c:pt idx="3">
                  <c:v>Несущественное нарушение</c:v>
                </c:pt>
              </c:strCache>
            </c:strRef>
          </c:cat>
          <c:val>
            <c:numRef>
              <c:f>'[2025_9 мес_Нарушения_все_ок.xlsx]Рисунок 1'!$C$4:$C$7</c:f>
              <c:numCache>
                <c:formatCode>0%</c:formatCode>
                <c:ptCount val="4"/>
                <c:pt idx="0">
                  <c:v>7.9157773269920309E-2</c:v>
                </c:pt>
                <c:pt idx="1">
                  <c:v>0.59347280471317709</c:v>
                </c:pt>
                <c:pt idx="2">
                  <c:v>0.15019697340552679</c:v>
                </c:pt>
                <c:pt idx="3">
                  <c:v>0.17717244861137582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1CCA-49BB-A333-64E5EA5406D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09895464"/>
        <c:axId val="109894680"/>
        <c:axId val="0"/>
      </c:bar3DChart>
      <c:catAx>
        <c:axId val="10989546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09894680"/>
        <c:crosses val="autoZero"/>
        <c:auto val="1"/>
        <c:lblAlgn val="ctr"/>
        <c:lblOffset val="100"/>
        <c:noMultiLvlLbl val="0"/>
      </c:catAx>
      <c:valAx>
        <c:axId val="10989468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0989546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solidFill>
        <a:srgbClr val="002060"/>
      </a:solidFill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r>
              <a:rPr lang="ru-RU"/>
              <a:t>Нарушения по критерию НПА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baseline="0">
              <a:solidFill>
                <a:schemeClr val="tx2"/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tx>
            <c:strRef>
              <c:f>'[2025_9 мес_Нарушения_все_ок.xlsx]Рисунок 2'!$B$4</c:f>
              <c:strCache>
                <c:ptCount val="1"/>
              </c:strCache>
            </c:strRef>
          </c:tx>
          <c:cat>
            <c:strRef>
              <c:f>'[2025_9 мес_Нарушения_все_ок.xlsx]Рисунок 2'!$A$5:$A$10</c:f>
              <c:strCache>
                <c:ptCount val="6"/>
                <c:pt idx="0">
                  <c:v>Федеральный закон  № 307-ФЗ</c:v>
                </c:pt>
                <c:pt idx="1">
                  <c:v>КОДЕКС ЭТИКИ</c:v>
                </c:pt>
                <c:pt idx="2">
                  <c:v>  Правил независимости </c:v>
                </c:pt>
                <c:pt idx="3">
                  <c:v>МСА</c:v>
                </c:pt>
                <c:pt idx="4">
                  <c:v>ПОД-ФТ</c:v>
                </c:pt>
                <c:pt idx="5">
                  <c:v>2-аудит</c:v>
                </c:pt>
              </c:strCache>
            </c:strRef>
          </c:cat>
          <c:val>
            <c:numRef>
              <c:f>'[2025_9 мес_Нарушения_все_ок.xlsx]Рисунок 2'!$B$5:$B$10</c:f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5BA9-48BA-877D-E05406380B6F}"/>
            </c:ext>
          </c:extLst>
        </c:ser>
        <c:ser>
          <c:idx val="1"/>
          <c:order val="1"/>
          <c:tx>
            <c:strRef>
              <c:f>'[2025_9 мес_Нарушения_все_ок.xlsx]Рисунок 2'!$C$4</c:f>
              <c:strCache>
                <c:ptCount val="1"/>
                <c:pt idx="0">
                  <c:v>Кол-во</c:v>
                </c:pt>
              </c:strCache>
            </c:strRef>
          </c:tx>
          <c:dPt>
            <c:idx val="0"/>
            <c:bubble3D val="0"/>
            <c:spPr>
              <a:gradFill rotWithShape="1">
                <a:gsLst>
                  <a:gs pos="0">
                    <a:schemeClr val="accent1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1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1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/>
              <a:sp3d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2-5BA9-48BA-877D-E05406380B6F}"/>
              </c:ext>
            </c:extLst>
          </c:dPt>
          <c:dPt>
            <c:idx val="1"/>
            <c:bubble3D val="0"/>
            <c:spPr>
              <a:gradFill rotWithShape="1">
                <a:gsLst>
                  <a:gs pos="0">
                    <a:schemeClr val="accent2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2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2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/>
              <a:sp3d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4-5BA9-48BA-877D-E05406380B6F}"/>
              </c:ext>
            </c:extLst>
          </c:dPt>
          <c:dPt>
            <c:idx val="2"/>
            <c:bubble3D val="0"/>
            <c:spPr>
              <a:gradFill rotWithShape="1">
                <a:gsLst>
                  <a:gs pos="0">
                    <a:schemeClr val="accent3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3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3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/>
              <a:sp3d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6-5BA9-48BA-877D-E05406380B6F}"/>
              </c:ext>
            </c:extLst>
          </c:dPt>
          <c:dPt>
            <c:idx val="3"/>
            <c:bubble3D val="0"/>
            <c:spPr>
              <a:gradFill rotWithShape="1">
                <a:gsLst>
                  <a:gs pos="0">
                    <a:schemeClr val="accent4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4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4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/>
              <a:sp3d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8-5BA9-48BA-877D-E05406380B6F}"/>
              </c:ext>
            </c:extLst>
          </c:dPt>
          <c:dPt>
            <c:idx val="4"/>
            <c:bubble3D val="0"/>
            <c:spPr>
              <a:gradFill rotWithShape="1">
                <a:gsLst>
                  <a:gs pos="0">
                    <a:schemeClr val="accent5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5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5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/>
              <a:sp3d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A-5BA9-48BA-877D-E05406380B6F}"/>
              </c:ext>
            </c:extLst>
          </c:dPt>
          <c:dPt>
            <c:idx val="5"/>
            <c:bubble3D val="0"/>
            <c:spPr>
              <a:gradFill rotWithShape="1">
                <a:gsLst>
                  <a:gs pos="0">
                    <a:schemeClr val="accent6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6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6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/>
              <a:sp3d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C-5BA9-48BA-877D-E05406380B6F}"/>
              </c:ext>
            </c:extLst>
          </c:dPt>
          <c:cat>
            <c:strRef>
              <c:f>'[2025_9 мес_Нарушения_все_ок.xlsx]Рисунок 2'!$A$5:$A$10</c:f>
              <c:strCache>
                <c:ptCount val="6"/>
                <c:pt idx="0">
                  <c:v>Федеральный закон  № 307-ФЗ</c:v>
                </c:pt>
                <c:pt idx="1">
                  <c:v>КОДЕКС ЭТИКИ</c:v>
                </c:pt>
                <c:pt idx="2">
                  <c:v>  Правил независимости </c:v>
                </c:pt>
                <c:pt idx="3">
                  <c:v>МСА</c:v>
                </c:pt>
                <c:pt idx="4">
                  <c:v>ПОД-ФТ</c:v>
                </c:pt>
                <c:pt idx="5">
                  <c:v>2-аудит</c:v>
                </c:pt>
              </c:strCache>
            </c:strRef>
          </c:cat>
          <c:val>
            <c:numRef>
              <c:f>'[2025_9 мес_Нарушения_все_ок.xlsx]Рисунок 2'!$C$5:$C$10</c:f>
              <c:numCache>
                <c:formatCode>General</c:formatCode>
                <c:ptCount val="6"/>
                <c:pt idx="0">
                  <c:v>515</c:v>
                </c:pt>
                <c:pt idx="1">
                  <c:v>98</c:v>
                </c:pt>
                <c:pt idx="2">
                  <c:v>50</c:v>
                </c:pt>
                <c:pt idx="3">
                  <c:v>2264</c:v>
                </c:pt>
                <c:pt idx="4">
                  <c:v>8</c:v>
                </c:pt>
                <c:pt idx="5">
                  <c:v>21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D-5BA9-48BA-877D-E05406380B6F}"/>
            </c:ext>
          </c:extLst>
        </c:ser>
        <c:ser>
          <c:idx val="2"/>
          <c:order val="2"/>
          <c:tx>
            <c:strRef>
              <c:f>'[2025_9 мес_Нарушения_все_ок.xlsx]Рисунок 2'!$D$4</c:f>
              <c:strCache>
                <c:ptCount val="1"/>
                <c:pt idx="0">
                  <c:v>%</c:v>
                </c:pt>
              </c:strCache>
            </c:strRef>
          </c:tx>
          <c:dPt>
            <c:idx val="0"/>
            <c:bubble3D val="0"/>
            <c:spPr>
              <a:gradFill rotWithShape="1">
                <a:gsLst>
                  <a:gs pos="0">
                    <a:schemeClr val="accent1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1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1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/>
              <a:sp3d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F-5BA9-48BA-877D-E05406380B6F}"/>
              </c:ext>
            </c:extLst>
          </c:dPt>
          <c:dPt>
            <c:idx val="1"/>
            <c:bubble3D val="0"/>
            <c:spPr>
              <a:gradFill rotWithShape="1">
                <a:gsLst>
                  <a:gs pos="0">
                    <a:schemeClr val="accent2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2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2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/>
              <a:sp3d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11-5BA9-48BA-877D-E05406380B6F}"/>
              </c:ext>
            </c:extLst>
          </c:dPt>
          <c:dPt>
            <c:idx val="2"/>
            <c:bubble3D val="0"/>
            <c:spPr>
              <a:gradFill rotWithShape="1">
                <a:gsLst>
                  <a:gs pos="0">
                    <a:schemeClr val="accent3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3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3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/>
              <a:sp3d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13-5BA9-48BA-877D-E05406380B6F}"/>
              </c:ext>
            </c:extLst>
          </c:dPt>
          <c:dPt>
            <c:idx val="3"/>
            <c:bubble3D val="0"/>
            <c:spPr>
              <a:gradFill rotWithShape="1">
                <a:gsLst>
                  <a:gs pos="0">
                    <a:schemeClr val="accent4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4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4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/>
              <a:sp3d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15-5BA9-48BA-877D-E05406380B6F}"/>
              </c:ext>
            </c:extLst>
          </c:dPt>
          <c:dPt>
            <c:idx val="4"/>
            <c:bubble3D val="0"/>
            <c:spPr>
              <a:gradFill rotWithShape="1">
                <a:gsLst>
                  <a:gs pos="0">
                    <a:schemeClr val="accent5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5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5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/>
              <a:sp3d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17-5BA9-48BA-877D-E05406380B6F}"/>
              </c:ext>
            </c:extLst>
          </c:dPt>
          <c:dPt>
            <c:idx val="5"/>
            <c:bubble3D val="0"/>
            <c:spPr>
              <a:gradFill rotWithShape="1">
                <a:gsLst>
                  <a:gs pos="0">
                    <a:schemeClr val="accent6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6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6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/>
              <a:sp3d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19-5BA9-48BA-877D-E05406380B6F}"/>
              </c:ext>
            </c:extLst>
          </c:dPt>
          <c:cat>
            <c:strRef>
              <c:f>'[2025_9 мес_Нарушения_все_ок.xlsx]Рисунок 2'!$A$5:$A$10</c:f>
              <c:strCache>
                <c:ptCount val="6"/>
                <c:pt idx="0">
                  <c:v>Федеральный закон  № 307-ФЗ</c:v>
                </c:pt>
                <c:pt idx="1">
                  <c:v>КОДЕКС ЭТИКИ</c:v>
                </c:pt>
                <c:pt idx="2">
                  <c:v>  Правил независимости </c:v>
                </c:pt>
                <c:pt idx="3">
                  <c:v>МСА</c:v>
                </c:pt>
                <c:pt idx="4">
                  <c:v>ПОД-ФТ</c:v>
                </c:pt>
                <c:pt idx="5">
                  <c:v>2-аудит</c:v>
                </c:pt>
              </c:strCache>
            </c:strRef>
          </c:cat>
          <c:val>
            <c:numRef>
              <c:f>'[2025_9 мес_Нарушения_все_ок.xlsx]Рисунок 2'!$D$5:$D$10</c:f>
              <c:numCache>
                <c:formatCode>0.00%</c:formatCode>
                <c:ptCount val="6"/>
                <c:pt idx="0">
                  <c:v>0.17422192151556157</c:v>
                </c:pt>
                <c:pt idx="1">
                  <c:v>3.3152909336941816E-2</c:v>
                </c:pt>
                <c:pt idx="2">
                  <c:v>1.6914749661705007E-2</c:v>
                </c:pt>
                <c:pt idx="3">
                  <c:v>0.76589986468200266</c:v>
                </c:pt>
                <c:pt idx="4">
                  <c:v>2.7063599458728013E-3</c:v>
                </c:pt>
                <c:pt idx="5">
                  <c:v>7.104194857916103E-3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1A-5BA9-48BA-877D-E05406380B6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2"/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solidFill>
        <a:srgbClr val="002060"/>
      </a:solidFill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66">
  <cs:axisTitle>
    <cs:lnRef idx="0"/>
    <cs:fillRef idx="0"/>
    <cs:effectRef idx="0"/>
    <cs:fontRef idx="minor">
      <a:schemeClr val="tx2"/>
    </cs:fontRef>
    <cs:defRPr sz="900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2"/>
    </cs:fontRef>
    <cs:defRPr sz="900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900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1600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900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900" kern="1200"/>
  </cs:valueAxis>
  <cs:wall>
    <cs:lnRef idx="0"/>
    <cs:fillRef idx="0"/>
    <cs:effectRef idx="0"/>
    <cs:fontRef idx="minor">
      <a:schemeClr val="tx2"/>
    </cs:fontRef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AAA914E-F148-4146-9BAF-735D35632662}" type="datetimeFigureOut">
              <a:rPr lang="ru-RU" smtClean="0"/>
              <a:t>15.10.2025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5EE9A54-B6CC-4C5C-A6D3-55D5D5CBF2E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919998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599C034-3DD7-40F9-A561-0ACBD8A50C69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6791513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5EE9A54-B6CC-4C5C-A6D3-55D5D5CBF2E0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240270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A374721-369C-4098-B500-3ED8B1F30688}" type="datetime1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15.10.2025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Кобозева Н.В. 2025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76799E2-5AD8-4476-879B-6468CE61CA71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60432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1F12F98-876E-4BF8-A2A5-46A5C0B050C9}" type="datetime1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15.10.2025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Кобозева Н.В. 2025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76799E2-5AD8-4476-879B-6468CE61CA71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479720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B9E85AE-55C5-42E4-8126-C6775E4C88EE}" type="datetime1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15.10.2025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Кобозева Н.В. 2025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76799E2-5AD8-4476-879B-6468CE61CA71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54870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3F45309-42E2-471B-8FA7-D1DED98DA7B3}" type="datetime1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15.10.2025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Кобозева Н.В. 2025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76799E2-5AD8-4476-879B-6468CE61CA71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726797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8526E7B-4DCC-49AF-A1EA-4F4BBAA8FCCC}" type="datetime1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15.10.2025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Кобозева Н.В. 2025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76799E2-5AD8-4476-879B-6468CE61CA71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796384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2347DC5-D128-4AB9-8AC5-EF5B4D599088}" type="datetime1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15.10.2025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Кобозева Н.В. 2025</a:t>
            </a: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76799E2-5AD8-4476-879B-6468CE61CA71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674376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55767C2-94C0-47B1-BC92-9F54BC306B91}" type="datetime1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15.10.2025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Кобозева Н.В. 2025</a:t>
            </a: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76799E2-5AD8-4476-879B-6468CE61CA71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290223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66D017A-57DB-46A2-BEBF-2521AA19ED76}" type="datetime1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15.10.2025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Кобозева Н.В. 2025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76799E2-5AD8-4476-879B-6468CE61CA71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158693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123ED3F-FA4D-42F6-836B-8AD5A3BA8B37}" type="datetime1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15.10.2025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Кобозева Н.В. 2025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76799E2-5AD8-4476-879B-6468CE61CA71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720756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5C306CF-1C69-4A93-A736-CD91A51FCE1F}" type="datetime1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15.10.2025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Кобозева Н.В. 2025</a:t>
            </a: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76799E2-5AD8-4476-879B-6468CE61CA71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170826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26FAD62-D7CC-4232-8F04-265AD6C0F692}" type="datetime1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15.10.2025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Кобозева Н.В. 2025</a:t>
            </a: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76799E2-5AD8-4476-879B-6468CE61CA71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639626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55000">
              <a:schemeClr val="accent2">
                <a:lumMod val="20000"/>
                <a:lumOff val="80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346EDDD-7B03-468A-878F-C92BD19E565A}" type="datetime1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15.10.2025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Кобозева Н.В. 2025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76799E2-5AD8-4476-879B-6468CE61CA71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907064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032387" y="1632154"/>
            <a:ext cx="10264877" cy="2302461"/>
          </a:xfrm>
          <a:solidFill>
            <a:schemeClr val="accent1">
              <a:lumMod val="20000"/>
              <a:lumOff val="80000"/>
            </a:schemeClr>
          </a:solidFill>
          <a:ln>
            <a:solidFill>
              <a:srgbClr val="002060"/>
            </a:solidFill>
          </a:ln>
        </p:spPr>
        <p:txBody>
          <a:bodyPr>
            <a:noAutofit/>
          </a:bodyPr>
          <a:lstStyle/>
          <a:p>
            <a:r>
              <a:rPr lang="ru-RU" sz="2800" b="1" dirty="0">
                <a:solidFill>
                  <a:srgbClr val="002060"/>
                </a:solidFill>
                <a:latin typeface="+mn-lt"/>
              </a:rPr>
              <a:t>КОНТРОЛЬНАЯ ДЕЯТЕЛЬНОСТЬ  СРО ААС:</a:t>
            </a:r>
            <a:br>
              <a:rPr lang="ru-RU" sz="2800" b="1" dirty="0">
                <a:solidFill>
                  <a:srgbClr val="002060"/>
                </a:solidFill>
                <a:latin typeface="+mn-lt"/>
              </a:rPr>
            </a:br>
            <a:r>
              <a:rPr lang="ru-RU" sz="2800" b="1" dirty="0">
                <a:solidFill>
                  <a:srgbClr val="002060"/>
                </a:solidFill>
                <a:latin typeface="+mn-lt"/>
              </a:rPr>
              <a:t> итоги 9 месяцев 2025 года и перспективы</a:t>
            </a:r>
            <a:br>
              <a:rPr lang="ru-RU" sz="2800" b="1" dirty="0">
                <a:solidFill>
                  <a:srgbClr val="002060"/>
                </a:solidFill>
                <a:latin typeface="+mn-lt"/>
              </a:rPr>
            </a:br>
            <a:endParaRPr lang="ru-RU" sz="2800" b="1" dirty="0">
              <a:solidFill>
                <a:srgbClr val="002060"/>
              </a:solidFill>
              <a:latin typeface="+mn-lt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021457" y="4487978"/>
            <a:ext cx="6071191" cy="1060945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 fontScale="92500" lnSpcReduction="10000"/>
          </a:bodyPr>
          <a:lstStyle/>
          <a:p>
            <a:pPr algn="r"/>
            <a:r>
              <a:rPr lang="ru-RU" sz="1200" b="1" dirty="0">
                <a:solidFill>
                  <a:srgbClr val="002060"/>
                </a:solidFill>
              </a:rPr>
              <a:t>Кобозева Надежда Васильевна,</a:t>
            </a:r>
          </a:p>
          <a:p>
            <a:pPr algn="r"/>
            <a:r>
              <a:rPr lang="ru-RU" sz="1200" b="1" dirty="0">
                <a:solidFill>
                  <a:srgbClr val="002060"/>
                </a:solidFill>
              </a:rPr>
              <a:t>член Правления СРО ААС</a:t>
            </a:r>
          </a:p>
          <a:p>
            <a:pPr algn="r"/>
            <a:r>
              <a:rPr lang="ru-RU" sz="1200" b="1" dirty="0">
                <a:solidFill>
                  <a:srgbClr val="002060"/>
                </a:solidFill>
              </a:rPr>
              <a:t>Председатель Комиссии по контролю деятельности СРО ААС</a:t>
            </a:r>
          </a:p>
          <a:p>
            <a:pPr algn="r"/>
            <a:r>
              <a:rPr lang="ru-RU" sz="1200" b="1" dirty="0">
                <a:solidFill>
                  <a:srgbClr val="002060"/>
                </a:solidFill>
              </a:rPr>
              <a:t>Доцент кафедры учета, анализа и аудита экономического факультета МГУ, к.э.н.</a:t>
            </a:r>
          </a:p>
        </p:txBody>
      </p:sp>
      <p:pic>
        <p:nvPicPr>
          <p:cNvPr id="4" name="Рисунок 3" descr="aac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700" y="114015"/>
            <a:ext cx="1295400" cy="1343025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Прямоугольник 5"/>
          <p:cNvSpPr>
            <a:spLocks noChangeArrowheads="1"/>
          </p:cNvSpPr>
          <p:nvPr/>
        </p:nvSpPr>
        <p:spPr bwMode="auto">
          <a:xfrm>
            <a:off x="2768536" y="221539"/>
            <a:ext cx="6048375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altLang="ru-RU" sz="13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SimSun" panose="02010600030101010101" pitchFamily="2" charset="-122"/>
                <a:cs typeface="+mn-cs"/>
              </a:rPr>
              <a:t>            </a:t>
            </a:r>
            <a:r>
              <a:rPr kumimoji="0" lang="ru-RU" altLang="ru-RU" sz="16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SimSun" panose="02010600030101010101" pitchFamily="2" charset="-122"/>
                <a:cs typeface="+mn-cs"/>
              </a:rPr>
              <a:t>САМОРЕГУЛИРУЕМАЯ ОРГАНИЗАЦИЯ АУДИТОРОВ </a:t>
            </a:r>
            <a:endParaRPr kumimoji="0" lang="ru-RU" altLang="ru-RU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altLang="ru-RU" sz="20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SimSun" panose="02010600030101010101" pitchFamily="2" charset="-122"/>
                <a:cs typeface="+mn-cs"/>
              </a:rPr>
              <a:t>  АССОЦИАЦИЯ «СОДРУЖЕСТВО»</a:t>
            </a:r>
            <a:endParaRPr kumimoji="0" lang="ru-RU" altLang="ru-RU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altLang="ru-RU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6" name="Подзаголовок 4"/>
          <p:cNvSpPr txBox="1">
            <a:spLocks/>
          </p:cNvSpPr>
          <p:nvPr/>
        </p:nvSpPr>
        <p:spPr>
          <a:xfrm>
            <a:off x="3575643" y="6350275"/>
            <a:ext cx="4481052" cy="34458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ru-RU" sz="17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07.10.2025, Совет ВКД</a:t>
            </a:r>
          </a:p>
        </p:txBody>
      </p:sp>
    </p:spTree>
    <p:extLst>
      <p:ext uri="{BB962C8B-B14F-4D97-AF65-F5344CB8AC3E}">
        <p14:creationId xmlns:p14="http://schemas.microsoft.com/office/powerpoint/2010/main" val="33441056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xmlns="" id="{78FBC0A5-4883-4013-8918-CB02921985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76799E2-5AD8-4476-879B-6468CE61CA71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Заголовок 4">
            <a:extLst>
              <a:ext uri="{FF2B5EF4-FFF2-40B4-BE49-F238E27FC236}">
                <a16:creationId xmlns:a16="http://schemas.microsoft.com/office/drawing/2014/main" xmlns="" id="{6696234D-B861-4D5C-A846-F9CFD39EE0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2233" y="176160"/>
            <a:ext cx="7315200" cy="532798"/>
          </a:xfrm>
          <a:solidFill>
            <a:schemeClr val="accent1">
              <a:lumMod val="20000"/>
              <a:lumOff val="80000"/>
            </a:schemeClr>
          </a:solidFill>
          <a:ln>
            <a:solidFill>
              <a:srgbClr val="002060"/>
            </a:solidFill>
          </a:ln>
        </p:spPr>
        <p:txBody>
          <a:bodyPr>
            <a:noAutofit/>
          </a:bodyPr>
          <a:lstStyle/>
          <a:p>
            <a:r>
              <a:rPr lang="ru-RU" sz="2400" b="1" dirty="0">
                <a:solidFill>
                  <a:srgbClr val="002060"/>
                </a:solidFill>
                <a:latin typeface="+mn-lt"/>
              </a:rPr>
              <a:t>СТАТИСТИКА ВКД СРО ААС за 9 месяцев 2025 года</a:t>
            </a:r>
          </a:p>
        </p:txBody>
      </p:sp>
      <p:graphicFrame>
        <p:nvGraphicFramePr>
          <p:cNvPr id="8" name="Таблица 7">
            <a:extLst>
              <a:ext uri="{FF2B5EF4-FFF2-40B4-BE49-F238E27FC236}">
                <a16:creationId xmlns:a16="http://schemas.microsoft.com/office/drawing/2014/main" xmlns="" id="{EC1E54A5-200F-4770-B039-640B69B54A9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53026358"/>
              </p:ext>
            </p:extLst>
          </p:nvPr>
        </p:nvGraphicFramePr>
        <p:xfrm>
          <a:off x="650789" y="1134796"/>
          <a:ext cx="4701747" cy="2420449"/>
        </p:xfrm>
        <a:graphic>
          <a:graphicData uri="http://schemas.openxmlformats.org/drawingml/2006/table">
            <a:tbl>
              <a:tblPr/>
              <a:tblGrid>
                <a:gridCol w="2648540">
                  <a:extLst>
                    <a:ext uri="{9D8B030D-6E8A-4147-A177-3AD203B41FA5}">
                      <a16:colId xmlns:a16="http://schemas.microsoft.com/office/drawing/2014/main" xmlns="" val="264711679"/>
                    </a:ext>
                  </a:extLst>
                </a:gridCol>
                <a:gridCol w="2053207">
                  <a:extLst>
                    <a:ext uri="{9D8B030D-6E8A-4147-A177-3AD203B41FA5}">
                      <a16:colId xmlns:a16="http://schemas.microsoft.com/office/drawing/2014/main" xmlns="" val="6341835"/>
                    </a:ext>
                  </a:extLst>
                </a:gridCol>
              </a:tblGrid>
              <a:tr h="22588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Показатель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Количество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208945752"/>
                  </a:ext>
                </a:extLst>
              </a:tr>
              <a:tr h="175260"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1" i="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Количество проверок по плану 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2829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070065798"/>
                  </a:ext>
                </a:extLst>
              </a:tr>
              <a:tr h="431835"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1400" b="1" i="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Количество проведенных проверок- всего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1560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502597945"/>
                  </a:ext>
                </a:extLst>
              </a:tr>
              <a:tr h="175260">
                <a:tc>
                  <a:txBody>
                    <a:bodyPr/>
                    <a:lstStyle/>
                    <a:p>
                      <a:pPr marL="285750" indent="-285750" algn="just" fontAlgn="ctr">
                        <a:buFont typeface="Wingdings" panose="05000000000000000000" pitchFamily="2" charset="2"/>
                        <a:buChar char="q"/>
                      </a:pPr>
                      <a:r>
                        <a:rPr lang="ru-RU" sz="1400" b="1" i="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плановых: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1523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700278663"/>
                  </a:ext>
                </a:extLst>
              </a:tr>
              <a:tr h="175260">
                <a:tc>
                  <a:txBody>
                    <a:bodyPr/>
                    <a:lstStyle/>
                    <a:p>
                      <a:pPr marL="285750" indent="-285750" algn="l" fontAlgn="ctr">
                        <a:buFont typeface="Wingdings" panose="05000000000000000000" pitchFamily="2" charset="2"/>
                        <a:buChar char="ü"/>
                      </a:pPr>
                      <a:r>
                        <a:rPr lang="ru-RU" sz="1400" b="1" i="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аудиторских организаций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236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439700397"/>
                  </a:ext>
                </a:extLst>
              </a:tr>
              <a:tr h="175260">
                <a:tc>
                  <a:txBody>
                    <a:bodyPr/>
                    <a:lstStyle/>
                    <a:p>
                      <a:pPr marL="285750" indent="-285750" algn="just" fontAlgn="ctr">
                        <a:buFont typeface="Wingdings" panose="05000000000000000000" pitchFamily="2" charset="2"/>
                        <a:buChar char="ü"/>
                      </a:pPr>
                      <a:r>
                        <a:rPr lang="ru-RU" sz="1400" b="1" i="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индивидуальных аудиторов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18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915403615"/>
                  </a:ext>
                </a:extLst>
              </a:tr>
              <a:tr h="175260">
                <a:tc>
                  <a:txBody>
                    <a:bodyPr/>
                    <a:lstStyle/>
                    <a:p>
                      <a:pPr marL="285750" indent="-285750" algn="l" fontAlgn="ctr">
                        <a:buFont typeface="Wingdings" panose="05000000000000000000" pitchFamily="2" charset="2"/>
                        <a:buChar char="ü"/>
                      </a:pPr>
                      <a:r>
                        <a:rPr lang="ru-RU" sz="1400" b="1" i="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аудиторов (не сотрудников АО)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89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847006241"/>
                  </a:ext>
                </a:extLst>
              </a:tr>
              <a:tr h="175260">
                <a:tc>
                  <a:txBody>
                    <a:bodyPr/>
                    <a:lstStyle/>
                    <a:p>
                      <a:pPr marL="285750" indent="-285750" algn="l" fontAlgn="ctr">
                        <a:buFont typeface="Wingdings" panose="05000000000000000000" pitchFamily="2" charset="2"/>
                        <a:buChar char="ü"/>
                      </a:pPr>
                      <a:r>
                        <a:rPr lang="ru-RU" sz="1400" b="1" i="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аудиторов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1180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881226135"/>
                  </a:ext>
                </a:extLst>
              </a:tr>
              <a:tr h="175260">
                <a:tc>
                  <a:txBody>
                    <a:bodyPr/>
                    <a:lstStyle/>
                    <a:p>
                      <a:pPr marL="285750" indent="-285750" algn="l" fontAlgn="ctr">
                        <a:buFont typeface="Wingdings" panose="05000000000000000000" pitchFamily="2" charset="2"/>
                        <a:buChar char="q"/>
                      </a:pPr>
                      <a:r>
                        <a:rPr lang="ru-RU" sz="1400" b="1" i="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внеплановых: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37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114964840"/>
                  </a:ext>
                </a:extLst>
              </a:tr>
            </a:tbl>
          </a:graphicData>
        </a:graphic>
      </p:graphicFrame>
      <p:graphicFrame>
        <p:nvGraphicFramePr>
          <p:cNvPr id="10" name="Таблица 9">
            <a:extLst>
              <a:ext uri="{FF2B5EF4-FFF2-40B4-BE49-F238E27FC236}">
                <a16:creationId xmlns:a16="http://schemas.microsoft.com/office/drawing/2014/main" xmlns="" id="{0E89683E-FC54-424A-AF92-26BDFE94066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34488627"/>
              </p:ext>
            </p:extLst>
          </p:nvPr>
        </p:nvGraphicFramePr>
        <p:xfrm>
          <a:off x="562233" y="4191360"/>
          <a:ext cx="5066270" cy="1531585"/>
        </p:xfrm>
        <a:graphic>
          <a:graphicData uri="http://schemas.openxmlformats.org/drawingml/2006/table">
            <a:tbl>
              <a:tblPr/>
              <a:tblGrid>
                <a:gridCol w="2847465">
                  <a:extLst>
                    <a:ext uri="{9D8B030D-6E8A-4147-A177-3AD203B41FA5}">
                      <a16:colId xmlns:a16="http://schemas.microsoft.com/office/drawing/2014/main" xmlns="" val="98410602"/>
                    </a:ext>
                  </a:extLst>
                </a:gridCol>
                <a:gridCol w="455908">
                  <a:extLst>
                    <a:ext uri="{9D8B030D-6E8A-4147-A177-3AD203B41FA5}">
                      <a16:colId xmlns:a16="http://schemas.microsoft.com/office/drawing/2014/main" xmlns="" val="3813224999"/>
                    </a:ext>
                  </a:extLst>
                </a:gridCol>
                <a:gridCol w="280527">
                  <a:extLst>
                    <a:ext uri="{9D8B030D-6E8A-4147-A177-3AD203B41FA5}">
                      <a16:colId xmlns:a16="http://schemas.microsoft.com/office/drawing/2014/main" xmlns="" val="3870745925"/>
                    </a:ext>
                  </a:extLst>
                </a:gridCol>
                <a:gridCol w="963386">
                  <a:extLst>
                    <a:ext uri="{9D8B030D-6E8A-4147-A177-3AD203B41FA5}">
                      <a16:colId xmlns:a16="http://schemas.microsoft.com/office/drawing/2014/main" xmlns="" val="1212009890"/>
                    </a:ext>
                  </a:extLst>
                </a:gridCol>
                <a:gridCol w="518984">
                  <a:extLst>
                    <a:ext uri="{9D8B030D-6E8A-4147-A177-3AD203B41FA5}">
                      <a16:colId xmlns:a16="http://schemas.microsoft.com/office/drawing/2014/main" xmlns="" val="2881233645"/>
                    </a:ext>
                  </a:extLst>
                </a:gridCol>
              </a:tblGrid>
              <a:tr h="306317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Показатель</a:t>
                      </a:r>
                    </a:p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Категории членов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593317744"/>
                  </a:ext>
                </a:extLst>
              </a:tr>
              <a:tr h="306317">
                <a:tc vMerge="1">
                  <a:txBody>
                    <a:bodyPr/>
                    <a:lstStyle/>
                    <a:p>
                      <a:pPr algn="l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АО 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ИА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Аудиторы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Всего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742781267"/>
                  </a:ext>
                </a:extLst>
              </a:tr>
              <a:tr h="306317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Количество уклонений от ВКД, в т.ч.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79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9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18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106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796721675"/>
                  </a:ext>
                </a:extLst>
              </a:tr>
              <a:tr h="306317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в ходе проверки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16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1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16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33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652355365"/>
                  </a:ext>
                </a:extLst>
              </a:tr>
              <a:tr h="306317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прекращение членства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63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8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2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73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44887252"/>
                  </a:ext>
                </a:extLst>
              </a:tr>
            </a:tbl>
          </a:graphicData>
        </a:graphic>
      </p:graphicFrame>
      <p:graphicFrame>
        <p:nvGraphicFramePr>
          <p:cNvPr id="12" name="Диаграмма 11">
            <a:extLst>
              <a:ext uri="{FF2B5EF4-FFF2-40B4-BE49-F238E27FC236}">
                <a16:creationId xmlns:a16="http://schemas.microsoft.com/office/drawing/2014/main" xmlns="" id="{A9F5717D-8C2C-4B21-A3C2-2C4455C1330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65622456"/>
              </p:ext>
            </p:extLst>
          </p:nvPr>
        </p:nvGraphicFramePr>
        <p:xfrm>
          <a:off x="6503773" y="923993"/>
          <a:ext cx="4572000" cy="229700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3" name="Диаграмма 12">
            <a:extLst>
              <a:ext uri="{FF2B5EF4-FFF2-40B4-BE49-F238E27FC236}">
                <a16:creationId xmlns:a16="http://schemas.microsoft.com/office/drawing/2014/main" xmlns="" id="{1AE33517-C4A3-4D5A-9498-BDB3D1927D3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28807763"/>
              </p:ext>
            </p:extLst>
          </p:nvPr>
        </p:nvGraphicFramePr>
        <p:xfrm>
          <a:off x="6404919" y="3436932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27561271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0200" y="-21644"/>
            <a:ext cx="9558114" cy="846101"/>
          </a:xfrm>
          <a:solidFill>
            <a:schemeClr val="accent1">
              <a:lumMod val="60000"/>
              <a:lumOff val="40000"/>
            </a:schemeClr>
          </a:solidFill>
          <a:ln>
            <a:solidFill>
              <a:srgbClr val="C00000"/>
            </a:solidFill>
          </a:ln>
        </p:spPr>
        <p:txBody>
          <a:bodyPr>
            <a:normAutofit/>
          </a:bodyPr>
          <a:lstStyle/>
          <a:p>
            <a:r>
              <a:rPr lang="ru-RU" sz="2800" b="1" dirty="0">
                <a:solidFill>
                  <a:srgbClr val="002060"/>
                </a:solidFill>
                <a:latin typeface="+mn-lt"/>
              </a:rPr>
              <a:t>РЕЙТИНГОВАНИЕ (ОЦЕНКИ) ПО РЕЗУЛЬТАТАМ ВКД (с 2024 г.)</a:t>
            </a:r>
          </a:p>
        </p:txBody>
      </p:sp>
      <p:graphicFrame>
        <p:nvGraphicFramePr>
          <p:cNvPr id="8" name="Объект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7236921"/>
              </p:ext>
            </p:extLst>
          </p:nvPr>
        </p:nvGraphicFramePr>
        <p:xfrm>
          <a:off x="2810768" y="1130711"/>
          <a:ext cx="9339161" cy="531324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52749">
                  <a:extLst>
                    <a:ext uri="{9D8B030D-6E8A-4147-A177-3AD203B41FA5}">
                      <a16:colId xmlns:a16="http://schemas.microsoft.com/office/drawing/2014/main" xmlns="" val="4105531871"/>
                    </a:ext>
                  </a:extLst>
                </a:gridCol>
                <a:gridCol w="1592208">
                  <a:extLst>
                    <a:ext uri="{9D8B030D-6E8A-4147-A177-3AD203B41FA5}">
                      <a16:colId xmlns:a16="http://schemas.microsoft.com/office/drawing/2014/main" xmlns="" val="1934581383"/>
                    </a:ext>
                  </a:extLst>
                </a:gridCol>
                <a:gridCol w="2158409">
                  <a:extLst>
                    <a:ext uri="{9D8B030D-6E8A-4147-A177-3AD203B41FA5}">
                      <a16:colId xmlns:a16="http://schemas.microsoft.com/office/drawing/2014/main" xmlns="" val="1607452485"/>
                    </a:ext>
                  </a:extLst>
                </a:gridCol>
                <a:gridCol w="2320391">
                  <a:extLst>
                    <a:ext uri="{9D8B030D-6E8A-4147-A177-3AD203B41FA5}">
                      <a16:colId xmlns:a16="http://schemas.microsoft.com/office/drawing/2014/main" xmlns="" val="1019664944"/>
                    </a:ext>
                  </a:extLst>
                </a:gridCol>
                <a:gridCol w="2315404">
                  <a:extLst>
                    <a:ext uri="{9D8B030D-6E8A-4147-A177-3AD203B41FA5}">
                      <a16:colId xmlns:a16="http://schemas.microsoft.com/office/drawing/2014/main" xmlns="" val="2089315641"/>
                    </a:ext>
                  </a:extLst>
                </a:gridCol>
              </a:tblGrid>
              <a:tr h="486746">
                <a:tc rowSpan="2">
                  <a:txBody>
                    <a:bodyPr/>
                    <a:lstStyle/>
                    <a:p>
                      <a:pPr marL="75565" algn="ctr" eaLnBrk="0" hangingPunct="0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461010" algn="l"/>
                        </a:tabLst>
                      </a:pPr>
                      <a:r>
                        <a:rPr lang="ru-RU" sz="1500" b="1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ОЦЕНКА</a:t>
                      </a:r>
                      <a:endParaRPr lang="ru-RU" sz="1500" b="1" dirty="0">
                        <a:solidFill>
                          <a:srgbClr val="00206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848" marR="36848" marT="0" marB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75565" algn="ctr" eaLnBrk="0" hangingPunct="0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461010" algn="l"/>
                        </a:tabLst>
                      </a:pPr>
                      <a:r>
                        <a:rPr lang="ru-RU" sz="1500" b="1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ВИД ЗАКЛЮЧЕНИЯ</a:t>
                      </a:r>
                      <a:endParaRPr lang="ru-RU" sz="1500" b="1" dirty="0">
                        <a:solidFill>
                          <a:srgbClr val="00206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848" marR="36848" marT="0" marB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75565" algn="ctr" eaLnBrk="0" hangingPunct="0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461010" algn="l"/>
                        </a:tabLst>
                      </a:pPr>
                      <a:r>
                        <a:rPr lang="ru-RU" sz="1600" b="1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КРИТЕРИИ</a:t>
                      </a:r>
                      <a:endParaRPr lang="ru-RU" sz="1600" b="1" dirty="0">
                        <a:solidFill>
                          <a:srgbClr val="00206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848" marR="36848" marT="0" marB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046353134"/>
                  </a:ext>
                </a:extLst>
              </a:tr>
              <a:tr h="147223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75565" algn="ctr" eaLnBrk="0" hangingPunct="0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461010" algn="l"/>
                        </a:tabLst>
                      </a:pPr>
                      <a:r>
                        <a:rPr lang="ru-RU" sz="1500" b="1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Соблюдение требований  Закона № 307-ФЗ, МСА, ПНА, КПЭ, УСТАВА СРО ААС</a:t>
                      </a:r>
                      <a:endParaRPr lang="ru-RU" sz="1500" b="1" dirty="0">
                        <a:solidFill>
                          <a:srgbClr val="00206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848" marR="36848" marT="0" marB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75565" algn="ctr" eaLnBrk="0" hangingPunct="0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461010" algn="l"/>
                        </a:tabLst>
                      </a:pPr>
                      <a:r>
                        <a:rPr lang="ru-RU" sz="1500" b="1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СИСТЕМА УПРАВЛЕНИЯ КАЧЕСТВОМ</a:t>
                      </a:r>
                      <a:endParaRPr lang="ru-RU" sz="1500" b="1" dirty="0">
                        <a:solidFill>
                          <a:srgbClr val="00206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848" marR="36848" marT="0" marB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75565" algn="ctr" eaLnBrk="0" hangingPunct="0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461010" algn="l"/>
                        </a:tabLst>
                      </a:pPr>
                      <a:r>
                        <a:rPr lang="ru-RU" sz="1500" b="1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МЕРЫ ПО ОБЕСПЕЧЕНИЮ КАЧЕСТВА УСЛУГ</a:t>
                      </a:r>
                      <a:endParaRPr lang="ru-RU" sz="1500" b="1" dirty="0">
                        <a:solidFill>
                          <a:srgbClr val="00206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848" marR="36848" marT="0" marB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957319908"/>
                  </a:ext>
                </a:extLst>
              </a:tr>
              <a:tr h="709583">
                <a:tc>
                  <a:txBody>
                    <a:bodyPr/>
                    <a:lstStyle/>
                    <a:p>
                      <a:pPr marL="75565" algn="ctr" eaLnBrk="0" hangingPunct="0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461010" algn="l"/>
                        </a:tabLst>
                      </a:pPr>
                      <a:r>
                        <a:rPr lang="ru-RU" sz="1500" b="1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1</a:t>
                      </a:r>
                      <a:endParaRPr lang="ru-RU" sz="1500" b="1" dirty="0">
                        <a:solidFill>
                          <a:srgbClr val="00206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848" marR="36848" marT="0" marB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75565" algn="just" eaLnBrk="0" hangingPunct="0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461010" algn="l"/>
                        </a:tabLst>
                      </a:pPr>
                      <a:r>
                        <a:rPr lang="ru-RU" sz="1500" b="1" kern="12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Не выявлены существенные нарушения</a:t>
                      </a:r>
                      <a:endParaRPr lang="ru-RU" sz="1500" b="1" dirty="0">
                        <a:solidFill>
                          <a:srgbClr val="00206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75565" algn="just" eaLnBrk="0" hangingPunct="0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461010" algn="l"/>
                        </a:tabLst>
                      </a:pPr>
                      <a:r>
                        <a:rPr lang="ru-RU" sz="1500" b="1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 целом соблюдаются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75565" algn="just" eaLnBrk="0" hangingPunct="0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461010" algn="l"/>
                        </a:tabLst>
                      </a:pPr>
                      <a:r>
                        <a:rPr lang="ru-RU" sz="1500" b="1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 целом обеспечивает соблюдение требований</a:t>
                      </a:r>
                      <a:endParaRPr lang="ru-RU" sz="1500" b="1" dirty="0">
                        <a:solidFill>
                          <a:srgbClr val="00206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75565" algn="just" eaLnBrk="0" hangingPunct="0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461010" algn="l"/>
                        </a:tabLst>
                      </a:pPr>
                      <a:r>
                        <a:rPr lang="ru-RU" sz="1500" b="1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требуются отдельные организационные меры</a:t>
                      </a:r>
                      <a:endParaRPr lang="ru-RU" sz="1500" b="1" dirty="0">
                        <a:solidFill>
                          <a:srgbClr val="00206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95329115"/>
                  </a:ext>
                </a:extLst>
              </a:tr>
              <a:tr h="1064375">
                <a:tc>
                  <a:txBody>
                    <a:bodyPr/>
                    <a:lstStyle/>
                    <a:p>
                      <a:pPr marL="75565" algn="ctr" eaLnBrk="0" hangingPunct="0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461010" algn="l"/>
                        </a:tabLst>
                      </a:pPr>
                      <a:r>
                        <a:rPr lang="ru-RU" sz="1500" b="1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2</a:t>
                      </a:r>
                      <a:endParaRPr lang="ru-RU" sz="1500" b="1" dirty="0">
                        <a:solidFill>
                          <a:srgbClr val="00206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848" marR="36848" marT="0" marB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 eaLnBrk="0" hangingPunct="0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461010" algn="l"/>
                        </a:tabLst>
                      </a:pPr>
                      <a:r>
                        <a:rPr lang="ru-RU" sz="1500" b="1">
                          <a:solidFill>
                            <a:srgbClr val="00206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Выявлены существенные нарушения</a:t>
                      </a:r>
                      <a:endParaRPr lang="ru-RU" sz="1500" b="1">
                        <a:solidFill>
                          <a:srgbClr val="00206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75565" algn="just" eaLnBrk="0" hangingPunct="0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461010" algn="l"/>
                        </a:tabLst>
                      </a:pPr>
                      <a:r>
                        <a:rPr lang="ru-RU" sz="1500" b="1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выявлены существенные устранимые / неустранимые</a:t>
                      </a:r>
                      <a:r>
                        <a:rPr lang="ru-RU" sz="1500" b="1" baseline="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500" b="1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нарушения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75565" algn="just" eaLnBrk="0" hangingPunct="0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461010" algn="l"/>
                        </a:tabLst>
                      </a:pPr>
                      <a:r>
                        <a:rPr lang="ru-RU" sz="1500" b="1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не в полной мере обеспечивает</a:t>
                      </a:r>
                      <a:r>
                        <a:rPr lang="ru-RU" sz="1500" b="1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500" b="1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соблюдение требований</a:t>
                      </a:r>
                      <a:endParaRPr lang="ru-RU" sz="1500" b="1" dirty="0">
                        <a:solidFill>
                          <a:srgbClr val="00206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75565" algn="just" eaLnBrk="0" hangingPunct="0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461010" algn="l"/>
                        </a:tabLst>
                      </a:pPr>
                      <a:r>
                        <a:rPr lang="ru-RU" sz="1500" b="1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необходимость системных организационных мер</a:t>
                      </a:r>
                      <a:r>
                        <a:rPr lang="ru-RU" sz="1500" b="1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527267955"/>
                  </a:ext>
                </a:extLst>
              </a:tr>
              <a:tr h="1419166">
                <a:tc>
                  <a:txBody>
                    <a:bodyPr/>
                    <a:lstStyle/>
                    <a:p>
                      <a:pPr marL="75565" algn="ctr" eaLnBrk="0" hangingPunct="0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461010" algn="l"/>
                        </a:tabLst>
                      </a:pPr>
                      <a:r>
                        <a:rPr lang="ru-RU" sz="1500" b="1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3</a:t>
                      </a:r>
                      <a:endParaRPr lang="ru-RU" sz="1500" b="1" dirty="0">
                        <a:solidFill>
                          <a:srgbClr val="00206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848" marR="36848" marT="0" marB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 eaLnBrk="0" hangingPunct="0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461010" algn="l"/>
                        </a:tabLst>
                      </a:pPr>
                      <a:r>
                        <a:rPr lang="ru-RU" sz="1500" b="1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Выявлены грубые нарушения</a:t>
                      </a:r>
                      <a:endParaRPr lang="ru-RU" sz="1500" b="1" dirty="0">
                        <a:solidFill>
                          <a:srgbClr val="00206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75565" algn="just" eaLnBrk="0" hangingPunct="0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461010" algn="l"/>
                        </a:tabLst>
                      </a:pPr>
                      <a:r>
                        <a:rPr lang="ru-RU" sz="1500" b="1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выявлены грубые нарушения</a:t>
                      </a:r>
                      <a:endParaRPr lang="ru-RU" sz="1500" b="1" dirty="0">
                        <a:solidFill>
                          <a:srgbClr val="00206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75565" algn="just" eaLnBrk="0" hangingPunct="0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461010" algn="l"/>
                        </a:tabLst>
                      </a:pPr>
                      <a:r>
                        <a:rPr lang="ru-RU" sz="1500" b="1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отсутствует или не обеспечивает соблюдение требований</a:t>
                      </a:r>
                      <a:endParaRPr lang="ru-RU" sz="1500" b="1" dirty="0">
                        <a:solidFill>
                          <a:srgbClr val="00206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75565" algn="just" eaLnBrk="0" hangingPunct="0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461010" algn="l"/>
                        </a:tabLst>
                      </a:pPr>
                      <a:r>
                        <a:rPr lang="ru-RU" sz="1500" b="1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необходимость организации внутреннего контроля и принятия системных организационных мер</a:t>
                      </a:r>
                      <a:endParaRPr lang="ru-RU" sz="1500" b="1" dirty="0">
                        <a:solidFill>
                          <a:srgbClr val="00206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2626577386"/>
                  </a:ext>
                </a:extLst>
              </a:tr>
            </a:tbl>
          </a:graphicData>
        </a:graphic>
      </p:graphicFrame>
      <p:sp>
        <p:nvSpPr>
          <p:cNvPr id="9" name="Скругленный прямоугольник 8"/>
          <p:cNvSpPr/>
          <p:nvPr/>
        </p:nvSpPr>
        <p:spPr>
          <a:xfrm>
            <a:off x="144815" y="1020726"/>
            <a:ext cx="2385734" cy="2243470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rgbClr val="002060"/>
                </a:solidFill>
              </a:rPr>
              <a:t>Временные Правила организации и осуществления внешнего контроля деятельности членов СРО ААС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10" name="Стрелка вниз 9"/>
          <p:cNvSpPr/>
          <p:nvPr/>
        </p:nvSpPr>
        <p:spPr>
          <a:xfrm>
            <a:off x="220200" y="3460465"/>
            <a:ext cx="1803070" cy="229033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266158" y="3752860"/>
            <a:ext cx="1945413" cy="1850497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rgbClr val="002060"/>
                </a:solidFill>
              </a:rPr>
              <a:t>3-х БАЛЬНАЯ СИСТЕМА ОЦЕНОК</a:t>
            </a:r>
          </a:p>
          <a:p>
            <a:pPr algn="ctr"/>
            <a:r>
              <a:rPr lang="ru-RU" b="1" dirty="0">
                <a:solidFill>
                  <a:srgbClr val="002060"/>
                </a:solidFill>
              </a:rPr>
              <a:t>(РЕЙТИНГОВ)</a:t>
            </a:r>
          </a:p>
        </p:txBody>
      </p:sp>
      <p:sp>
        <p:nvSpPr>
          <p:cNvPr id="12" name="Стрелка вправо 11"/>
          <p:cNvSpPr/>
          <p:nvPr/>
        </p:nvSpPr>
        <p:spPr>
          <a:xfrm>
            <a:off x="2303489" y="3574981"/>
            <a:ext cx="365283" cy="139535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3" name="Рисунок 12" descr="aac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78734" y="-26771"/>
            <a:ext cx="1011494" cy="995373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Номер слайда 2">
            <a:extLst>
              <a:ext uri="{FF2B5EF4-FFF2-40B4-BE49-F238E27FC236}">
                <a16:creationId xmlns:a16="http://schemas.microsoft.com/office/drawing/2014/main" xmlns="" id="{C6FE88CA-8D0B-4E17-820D-97213D5FF4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76799E2-5AD8-4476-879B-6468CE61CA71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264974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BF62DD25-D381-453B-AF49-22406F1EAC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36525"/>
            <a:ext cx="10515600" cy="593727"/>
          </a:xfrm>
          <a:solidFill>
            <a:schemeClr val="accent1">
              <a:lumMod val="20000"/>
              <a:lumOff val="80000"/>
            </a:schemeClr>
          </a:solidFill>
          <a:ln>
            <a:solidFill>
              <a:srgbClr val="002060"/>
            </a:solidFill>
          </a:ln>
        </p:spPr>
        <p:txBody>
          <a:bodyPr>
            <a:normAutofit fontScale="90000"/>
          </a:bodyPr>
          <a:lstStyle/>
          <a:p>
            <a:pPr algn="ctr"/>
            <a:r>
              <a:rPr lang="ru-RU" sz="2200" b="1" dirty="0">
                <a:solidFill>
                  <a:srgbClr val="002060"/>
                </a:solidFill>
                <a:latin typeface="+mn-lt"/>
              </a:rPr>
              <a:t>ОЦЕНКИ ПО РЕЗУЛЬТАТАМ ВКД АУДИТОРСКИХ ОРГАНИЗАЦИЙ И ИНДИВИДУАЛЬНЫХ АУДИТОРОВ за 9 месяцев 2024 года</a:t>
            </a:r>
            <a:endParaRPr lang="ru-RU" b="1" dirty="0">
              <a:solidFill>
                <a:srgbClr val="002060"/>
              </a:solidFill>
              <a:latin typeface="+mn-lt"/>
            </a:endParaRPr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6CE38D64-B92F-47D7-975A-5222EA75E0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76799E2-5AD8-4476-879B-6468CE61CA71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aphicFrame>
        <p:nvGraphicFramePr>
          <p:cNvPr id="17" name="Объект 16">
            <a:extLst>
              <a:ext uri="{FF2B5EF4-FFF2-40B4-BE49-F238E27FC236}">
                <a16:creationId xmlns:a16="http://schemas.microsoft.com/office/drawing/2014/main" xmlns="" id="{D8ED691E-BDC9-4697-8868-79D84841646B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3402954889"/>
              </p:ext>
            </p:extLst>
          </p:nvPr>
        </p:nvGraphicFramePr>
        <p:xfrm>
          <a:off x="406400" y="1609969"/>
          <a:ext cx="5613400" cy="341505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424195">
                  <a:extLst>
                    <a:ext uri="{9D8B030D-6E8A-4147-A177-3AD203B41FA5}">
                      <a16:colId xmlns:a16="http://schemas.microsoft.com/office/drawing/2014/main" xmlns="" val="1594861596"/>
                    </a:ext>
                  </a:extLst>
                </a:gridCol>
                <a:gridCol w="1487530">
                  <a:extLst>
                    <a:ext uri="{9D8B030D-6E8A-4147-A177-3AD203B41FA5}">
                      <a16:colId xmlns:a16="http://schemas.microsoft.com/office/drawing/2014/main" xmlns="" val="1018111024"/>
                    </a:ext>
                  </a:extLst>
                </a:gridCol>
                <a:gridCol w="701675">
                  <a:extLst>
                    <a:ext uri="{9D8B030D-6E8A-4147-A177-3AD203B41FA5}">
                      <a16:colId xmlns:a16="http://schemas.microsoft.com/office/drawing/2014/main" xmlns="" val="3346954901"/>
                    </a:ext>
                  </a:extLst>
                </a:gridCol>
              </a:tblGrid>
              <a:tr h="83558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Оценки по результатам ВКД</a:t>
                      </a:r>
                      <a:endParaRPr lang="ru-RU" sz="1400" b="1" i="0" u="none" strike="noStrike" dirty="0">
                        <a:solidFill>
                          <a:srgbClr val="002060"/>
                        </a:solidFill>
                        <a:effectLst/>
                        <a:latin typeface="+mn-lt"/>
                      </a:endParaRPr>
                    </a:p>
                  </a:txBody>
                  <a:tcPr marL="6700" marR="6700" marT="670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Количество</a:t>
                      </a:r>
                      <a:endParaRPr lang="ru-RU" sz="1400" b="1" i="0" u="none" strike="noStrike" dirty="0">
                        <a:solidFill>
                          <a:srgbClr val="002060"/>
                        </a:solidFill>
                        <a:effectLst/>
                        <a:latin typeface="+mn-lt"/>
                      </a:endParaRPr>
                    </a:p>
                  </a:txBody>
                  <a:tcPr marL="6700" marR="6700" marT="670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Доля, %</a:t>
                      </a:r>
                      <a:endParaRPr lang="ru-RU" sz="1400" b="1" i="0" u="none" strike="noStrike" dirty="0">
                        <a:solidFill>
                          <a:srgbClr val="002060"/>
                        </a:solidFill>
                        <a:effectLst/>
                        <a:latin typeface="+mn-lt"/>
                      </a:endParaRPr>
                    </a:p>
                  </a:txBody>
                  <a:tcPr marL="6700" marR="6700" marT="670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007497533"/>
                  </a:ext>
                </a:extLst>
              </a:tr>
              <a:tr h="495350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Группа 1 Проверки с невыявленными </a:t>
                      </a:r>
                      <a:br>
                        <a:rPr lang="ru-RU" sz="1400" b="0" i="0" u="none" strike="noStrike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</a:br>
                      <a:r>
                        <a:rPr lang="ru-RU" sz="1400" b="0" i="0" u="none" strike="noStrike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существенными нарушениями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4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1,6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xmlns="" val="4017566542"/>
                  </a:ext>
                </a:extLst>
              </a:tr>
              <a:tr h="561082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Группа 2 Проверки с выявленными</a:t>
                      </a:r>
                      <a:br>
                        <a:rPr lang="ru-RU" sz="1400" b="0" i="0" u="none" strike="noStrike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</a:br>
                      <a:r>
                        <a:rPr lang="ru-RU" sz="1400" b="0" i="0" u="none" strike="noStrike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 существенными нарушениями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158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62,2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xmlns="" val="3814777258"/>
                  </a:ext>
                </a:extLst>
              </a:tr>
              <a:tr h="561082"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0" i="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Группа 3 Проверки с выявленными грубыми  нарушениями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85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33,5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xmlns="" val="1395340442"/>
                  </a:ext>
                </a:extLst>
              </a:tr>
              <a:tr h="675375"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0" i="0" u="none" strike="noStrike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Группа 4 Проверки, по результатам которых  деятельность не оценивалась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7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2,8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xmlns="" val="2359753169"/>
                  </a:ext>
                </a:extLst>
              </a:tr>
              <a:tr h="286576"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1" i="0" u="none" strike="noStrike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Всего по всем группам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254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100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xmlns="" val="3157813686"/>
                  </a:ext>
                </a:extLst>
              </a:tr>
            </a:tbl>
          </a:graphicData>
        </a:graphic>
      </p:graphicFrame>
      <p:graphicFrame>
        <p:nvGraphicFramePr>
          <p:cNvPr id="8" name="Объект 7">
            <a:extLst>
              <a:ext uri="{FF2B5EF4-FFF2-40B4-BE49-F238E27FC236}">
                <a16:creationId xmlns:a16="http://schemas.microsoft.com/office/drawing/2014/main" xmlns="" id="{03CEF237-08B6-41CA-BC3E-48B651620E29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362316318"/>
              </p:ext>
            </p:extLst>
          </p:nvPr>
        </p:nvGraphicFramePr>
        <p:xfrm>
          <a:off x="6509952" y="1367632"/>
          <a:ext cx="5181600" cy="408581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4457839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xmlns="" id="{F7048212-D087-42EB-A29C-88D245F1DE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76799E2-5AD8-4476-879B-6468CE61CA71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Заголовок 1">
            <a:extLst>
              <a:ext uri="{FF2B5EF4-FFF2-40B4-BE49-F238E27FC236}">
                <a16:creationId xmlns:a16="http://schemas.microsoft.com/office/drawing/2014/main" xmlns="" id="{714B5441-A233-46A7-A764-730597360C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2356" y="136525"/>
            <a:ext cx="4241583" cy="555300"/>
          </a:xfrm>
          <a:solidFill>
            <a:schemeClr val="accent1">
              <a:lumMod val="20000"/>
              <a:lumOff val="80000"/>
            </a:schemeClr>
          </a:solidFill>
          <a:ln>
            <a:solidFill>
              <a:srgbClr val="C00000"/>
            </a:solidFill>
          </a:ln>
        </p:spPr>
        <p:txBody>
          <a:bodyPr>
            <a:noAutofit/>
          </a:bodyPr>
          <a:lstStyle/>
          <a:p>
            <a:pPr algn="ctr"/>
            <a:r>
              <a:rPr lang="ru-RU" sz="2000" b="1" dirty="0">
                <a:solidFill>
                  <a:srgbClr val="002060"/>
                </a:solidFill>
                <a:latin typeface="+mn-lt"/>
              </a:rPr>
              <a:t>ТИПОВЫЕ НАРУШЕНИЯ: </a:t>
            </a:r>
            <a:br>
              <a:rPr lang="ru-RU" sz="2000" b="1" dirty="0">
                <a:solidFill>
                  <a:srgbClr val="002060"/>
                </a:solidFill>
                <a:latin typeface="+mn-lt"/>
              </a:rPr>
            </a:br>
            <a:r>
              <a:rPr lang="ru-RU" sz="2000" b="1" dirty="0">
                <a:solidFill>
                  <a:srgbClr val="002060"/>
                </a:solidFill>
                <a:latin typeface="+mn-lt"/>
              </a:rPr>
              <a:t>критерий - существенность </a:t>
            </a:r>
            <a:endParaRPr lang="ru-RU" sz="2000" dirty="0">
              <a:solidFill>
                <a:srgbClr val="002060"/>
              </a:solidFill>
              <a:latin typeface="+mn-lt"/>
            </a:endParaRPr>
          </a:p>
        </p:txBody>
      </p:sp>
      <p:graphicFrame>
        <p:nvGraphicFramePr>
          <p:cNvPr id="7" name="Таблица 6">
            <a:extLst>
              <a:ext uri="{FF2B5EF4-FFF2-40B4-BE49-F238E27FC236}">
                <a16:creationId xmlns:a16="http://schemas.microsoft.com/office/drawing/2014/main" xmlns="" id="{B91A049E-E6FD-4582-972C-027461C427A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35635945"/>
              </p:ext>
            </p:extLst>
          </p:nvPr>
        </p:nvGraphicFramePr>
        <p:xfrm>
          <a:off x="435655" y="691825"/>
          <a:ext cx="4318271" cy="17526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522861">
                  <a:extLst>
                    <a:ext uri="{9D8B030D-6E8A-4147-A177-3AD203B41FA5}">
                      <a16:colId xmlns:a16="http://schemas.microsoft.com/office/drawing/2014/main" xmlns="" val="4176741453"/>
                    </a:ext>
                  </a:extLst>
                </a:gridCol>
                <a:gridCol w="1052481">
                  <a:extLst>
                    <a:ext uri="{9D8B030D-6E8A-4147-A177-3AD203B41FA5}">
                      <a16:colId xmlns:a16="http://schemas.microsoft.com/office/drawing/2014/main" xmlns="" val="369202801"/>
                    </a:ext>
                  </a:extLst>
                </a:gridCol>
                <a:gridCol w="742929">
                  <a:extLst>
                    <a:ext uri="{9D8B030D-6E8A-4147-A177-3AD203B41FA5}">
                      <a16:colId xmlns:a16="http://schemas.microsoft.com/office/drawing/2014/main" xmlns="" val="4288956672"/>
                    </a:ext>
                  </a:extLst>
                </a:gridCol>
              </a:tblGrid>
              <a:tr h="220741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u="none" strike="noStrike" dirty="0">
                          <a:solidFill>
                            <a:srgbClr val="002060"/>
                          </a:solidFill>
                          <a:effectLst/>
                        </a:rPr>
                        <a:t>Категория</a:t>
                      </a:r>
                      <a:endParaRPr lang="ru-RU" sz="1400" b="1" i="0" u="none" strike="noStrike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u="none" strike="noStrike">
                          <a:solidFill>
                            <a:srgbClr val="002060"/>
                          </a:solidFill>
                          <a:effectLst/>
                        </a:rPr>
                        <a:t>Кол-во</a:t>
                      </a:r>
                      <a:endParaRPr lang="ru-RU" sz="1400" b="1" i="0" u="none" strike="noStrike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u="none" strike="noStrike">
                          <a:solidFill>
                            <a:srgbClr val="002060"/>
                          </a:solidFill>
                          <a:effectLst/>
                        </a:rPr>
                        <a:t>%</a:t>
                      </a:r>
                      <a:endParaRPr lang="ru-RU" sz="1400" b="1" i="0" u="none" strike="noStrike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xmlns="" val="2191461432"/>
                  </a:ext>
                </a:extLst>
              </a:tr>
              <a:tr h="220741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400" b="1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Грубые нарушения</a:t>
                      </a:r>
                      <a:endParaRPr lang="ru-RU" sz="1400" b="1" i="0" u="none" strike="noStrike" dirty="0">
                        <a:solidFill>
                          <a:srgbClr val="00206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218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8%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xmlns="" val="786565111"/>
                  </a:ext>
                </a:extLst>
              </a:tr>
              <a:tr h="432284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400" b="1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Неустранимые существенные </a:t>
                      </a:r>
                      <a:br>
                        <a:rPr lang="ru-RU" sz="1400" b="1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</a:br>
                      <a:r>
                        <a:rPr lang="ru-RU" sz="1400" b="1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нарушения</a:t>
                      </a:r>
                      <a:endParaRPr lang="ru-RU" sz="1400" b="1" i="0" u="none" strike="noStrike" dirty="0">
                        <a:solidFill>
                          <a:srgbClr val="00206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1767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59%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xmlns="" val="1513127053"/>
                  </a:ext>
                </a:extLst>
              </a:tr>
              <a:tr h="432284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400" b="1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Устранимые существенные </a:t>
                      </a:r>
                      <a:br>
                        <a:rPr lang="ru-RU" sz="1400" b="1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</a:br>
                      <a:r>
                        <a:rPr lang="ru-RU" sz="1400" b="1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нарушения</a:t>
                      </a:r>
                      <a:endParaRPr lang="ru-RU" sz="1400" b="1" i="0" u="none" strike="noStrike" dirty="0">
                        <a:solidFill>
                          <a:srgbClr val="00206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435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15%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xmlns="" val="3194086910"/>
                  </a:ext>
                </a:extLst>
              </a:tr>
              <a:tr h="220741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400" b="1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Несущественные нарушения</a:t>
                      </a:r>
                      <a:endParaRPr lang="ru-RU" sz="1400" b="1" i="0" u="none" strike="noStrike" dirty="0">
                        <a:solidFill>
                          <a:srgbClr val="00206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536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18%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xmlns="" val="368729838"/>
                  </a:ext>
                </a:extLst>
              </a:tr>
              <a:tr h="220741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400" b="1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Итого</a:t>
                      </a:r>
                      <a:endParaRPr lang="ru-RU" sz="1400" b="1" i="0" u="none" strike="noStrike" dirty="0">
                        <a:solidFill>
                          <a:srgbClr val="00206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2956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100%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xmlns="" val="3051707301"/>
                  </a:ext>
                </a:extLst>
              </a:tr>
            </a:tbl>
          </a:graphicData>
        </a:graphic>
      </p:graphicFrame>
      <p:sp>
        <p:nvSpPr>
          <p:cNvPr id="8" name="Заголовок 1">
            <a:extLst>
              <a:ext uri="{FF2B5EF4-FFF2-40B4-BE49-F238E27FC236}">
                <a16:creationId xmlns:a16="http://schemas.microsoft.com/office/drawing/2014/main" xmlns="" id="{19EFAB27-6106-43FC-A429-E27AC3626522}"/>
              </a:ext>
            </a:extLst>
          </p:cNvPr>
          <p:cNvSpPr txBox="1">
            <a:spLocks/>
          </p:cNvSpPr>
          <p:nvPr/>
        </p:nvSpPr>
        <p:spPr>
          <a:xfrm>
            <a:off x="110836" y="2833944"/>
            <a:ext cx="5985164" cy="33156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C00000"/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2000" b="1" dirty="0">
                <a:solidFill>
                  <a:srgbClr val="002060"/>
                </a:solidFill>
                <a:latin typeface="+mn-lt"/>
              </a:rPr>
              <a:t>ТИПОВЫЕ НАРУШЕНИЯ: критерий - НПА</a:t>
            </a:r>
            <a:endParaRPr lang="ru-RU" sz="2000" dirty="0">
              <a:solidFill>
                <a:srgbClr val="002060"/>
              </a:solidFill>
              <a:latin typeface="+mn-lt"/>
            </a:endParaRPr>
          </a:p>
        </p:txBody>
      </p:sp>
      <p:graphicFrame>
        <p:nvGraphicFramePr>
          <p:cNvPr id="2" name="Таблица 1">
            <a:extLst>
              <a:ext uri="{FF2B5EF4-FFF2-40B4-BE49-F238E27FC236}">
                <a16:creationId xmlns:a16="http://schemas.microsoft.com/office/drawing/2014/main" xmlns="" id="{DF1C6A90-7316-4B34-9E53-5DF95D430D7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28752721"/>
              </p:ext>
            </p:extLst>
          </p:nvPr>
        </p:nvGraphicFramePr>
        <p:xfrm>
          <a:off x="244549" y="3185595"/>
          <a:ext cx="5593645" cy="3110951"/>
        </p:xfrm>
        <a:graphic>
          <a:graphicData uri="http://schemas.openxmlformats.org/drawingml/2006/table">
            <a:tbl>
              <a:tblPr/>
              <a:tblGrid>
                <a:gridCol w="4251210">
                  <a:extLst>
                    <a:ext uri="{9D8B030D-6E8A-4147-A177-3AD203B41FA5}">
                      <a16:colId xmlns:a16="http://schemas.microsoft.com/office/drawing/2014/main" xmlns="" val="2496375014"/>
                    </a:ext>
                  </a:extLst>
                </a:gridCol>
                <a:gridCol w="636414">
                  <a:extLst>
                    <a:ext uri="{9D8B030D-6E8A-4147-A177-3AD203B41FA5}">
                      <a16:colId xmlns:a16="http://schemas.microsoft.com/office/drawing/2014/main" xmlns="" val="2033149603"/>
                    </a:ext>
                  </a:extLst>
                </a:gridCol>
                <a:gridCol w="706021">
                  <a:extLst>
                    <a:ext uri="{9D8B030D-6E8A-4147-A177-3AD203B41FA5}">
                      <a16:colId xmlns:a16="http://schemas.microsoft.com/office/drawing/2014/main" xmlns="" val="2341440482"/>
                    </a:ext>
                  </a:extLst>
                </a:gridCol>
              </a:tblGrid>
              <a:tr h="154058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Раздел</a:t>
                      </a:r>
                    </a:p>
                  </a:txBody>
                  <a:tcPr marL="5992" marR="5992" marT="59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Кол-во</a:t>
                      </a:r>
                    </a:p>
                  </a:txBody>
                  <a:tcPr marL="5992" marR="5992" marT="59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%</a:t>
                      </a:r>
                    </a:p>
                  </a:txBody>
                  <a:tcPr marL="5992" marR="5992" marT="59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404316946"/>
                  </a:ext>
                </a:extLst>
              </a:tr>
              <a:tr h="436056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i="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1. Нарушения Федерального закона от 30.12.2008 № 307-ФЗ "Об аудиторской деятельности" </a:t>
                      </a:r>
                    </a:p>
                  </a:txBody>
                  <a:tcPr marL="5992" marR="5992" marT="59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i="0" u="none" strike="noStrike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515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i="0" u="none" strike="noStrike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17,63%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809614604"/>
                  </a:ext>
                </a:extLst>
              </a:tr>
              <a:tr h="330520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i="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2. Нарушение Кодекса профессиональной этики аудиторов (одобрен Советом по аудиторской деятельности 22 марта 2012 года, протокол № 4)</a:t>
                      </a:r>
                    </a:p>
                  </a:txBody>
                  <a:tcPr marL="5992" marR="5992" marT="59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i="0" u="none" strike="noStrike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98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i="0" u="none" strike="noStrike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3,40%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548324495"/>
                  </a:ext>
                </a:extLst>
              </a:tr>
              <a:tr h="210398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i="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3. Нарушение Правил независимости аудиторов и аудиторских организаций</a:t>
                      </a:r>
                    </a:p>
                  </a:txBody>
                  <a:tcPr marL="5992" marR="5992" marT="59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i="0" u="none" strike="noStrike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50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i="0" u="none" strike="noStrike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1,70%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181198721"/>
                  </a:ext>
                </a:extLst>
              </a:tr>
              <a:tr h="376910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i="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5. Нарушения международных стандартов аудита (МСА, МСКК, МСОП, МСЗОУ, МССУ)</a:t>
                      </a:r>
                    </a:p>
                  </a:txBody>
                  <a:tcPr marL="5992" marR="5992" marT="59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i="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2264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i="0" u="none" strike="noStrike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75,57%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507317503"/>
                  </a:ext>
                </a:extLst>
              </a:tr>
              <a:tr h="290355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i="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6. Нарушения в области ПОД-ФТ-ФРОМУ</a:t>
                      </a:r>
                    </a:p>
                  </a:txBody>
                  <a:tcPr marL="5992" marR="5992" marT="59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i="0" u="none" strike="noStrike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8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i="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0,28%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804071234"/>
                  </a:ext>
                </a:extLst>
              </a:tr>
              <a:tr h="154058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i="0" u="none" strike="noStrike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6Д. Выявление нарушений в отчетности по аудиторской деятельности</a:t>
                      </a:r>
                    </a:p>
                  </a:txBody>
                  <a:tcPr marL="5992" marR="5992" marT="59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i="0" u="none" strike="noStrike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21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i="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0,66%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387451231"/>
                  </a:ext>
                </a:extLst>
              </a:tr>
              <a:tr h="154058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i="0" u="none" strike="noStrike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Итого</a:t>
                      </a:r>
                    </a:p>
                  </a:txBody>
                  <a:tcPr marL="5992" marR="5992" marT="59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i="0" u="none" strike="noStrike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2956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i="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99%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322971782"/>
                  </a:ext>
                </a:extLst>
              </a:tr>
            </a:tbl>
          </a:graphicData>
        </a:graphic>
      </p:graphicFrame>
      <p:graphicFrame>
        <p:nvGraphicFramePr>
          <p:cNvPr id="11" name="Диаграмма 10">
            <a:extLst>
              <a:ext uri="{FF2B5EF4-FFF2-40B4-BE49-F238E27FC236}">
                <a16:creationId xmlns:a16="http://schemas.microsoft.com/office/drawing/2014/main" xmlns="" id="{7FB11CC6-B318-4FC4-BDFD-54BDFEB7F1A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96053436"/>
              </p:ext>
            </p:extLst>
          </p:nvPr>
        </p:nvGraphicFramePr>
        <p:xfrm>
          <a:off x="6623221" y="256524"/>
          <a:ext cx="4460789" cy="233015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5" name="Диаграмма 14">
            <a:extLst>
              <a:ext uri="{FF2B5EF4-FFF2-40B4-BE49-F238E27FC236}">
                <a16:creationId xmlns:a16="http://schemas.microsoft.com/office/drawing/2014/main" xmlns="" id="{5FFA516A-2C51-49C2-B4D0-C70F7B5DD04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3460794"/>
              </p:ext>
            </p:extLst>
          </p:nvPr>
        </p:nvGraphicFramePr>
        <p:xfrm>
          <a:off x="6512011" y="2899720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5761644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FD2E4A48-057F-4962-A6E5-98908A56DD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2338" y="48477"/>
            <a:ext cx="10515600" cy="510198"/>
          </a:xfrm>
        </p:spPr>
        <p:txBody>
          <a:bodyPr>
            <a:normAutofit/>
          </a:bodyPr>
          <a:lstStyle/>
          <a:p>
            <a:pPr algn="ctr"/>
            <a:r>
              <a:rPr lang="ru-RU" sz="2800" b="1" dirty="0">
                <a:solidFill>
                  <a:srgbClr val="002060"/>
                </a:solidFill>
                <a:latin typeface="+mn-lt"/>
              </a:rPr>
              <a:t>ВЗАИМОДЕЙСТВИЕ РЕГУЛЯТОРОВ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BCD67E47-FB1D-4DEC-8635-6B2293CA6F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904996"/>
            <a:ext cx="10515600" cy="527196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2400" b="1" dirty="0">
                <a:solidFill>
                  <a:srgbClr val="002060"/>
                </a:solidFill>
              </a:rPr>
              <a:t>                        СОГЛАШЕНИЯ ОБ ИНФОРМАЦИОННОМ ВЗАИМОДЕЙСТВИИ</a:t>
            </a:r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xmlns="" id="{DD71DE8F-DE29-4463-9C86-D8B0A82221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76799E2-5AD8-4476-879B-6468CE61CA71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Прямоугольник: скругленные углы 5">
            <a:extLst>
              <a:ext uri="{FF2B5EF4-FFF2-40B4-BE49-F238E27FC236}">
                <a16:creationId xmlns:a16="http://schemas.microsoft.com/office/drawing/2014/main" xmlns="" id="{A7DA9EA8-1BAE-459B-A0E1-1CA45EC1042C}"/>
              </a:ext>
            </a:extLst>
          </p:cNvPr>
          <p:cNvSpPr/>
          <p:nvPr/>
        </p:nvSpPr>
        <p:spPr>
          <a:xfrm>
            <a:off x="2816468" y="1309076"/>
            <a:ext cx="2766647" cy="1109785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Соглашение СРО ААС и Федерального Казначейства от 29.11.22 г.</a:t>
            </a:r>
            <a:endParaRPr lang="ru-RU" sz="1600" b="1" dirty="0">
              <a:solidFill>
                <a:srgbClr val="002060"/>
              </a:solidFill>
            </a:endParaRPr>
          </a:p>
        </p:txBody>
      </p:sp>
      <p:sp>
        <p:nvSpPr>
          <p:cNvPr id="7" name="Прямоугольник: скругленные углы 6">
            <a:extLst>
              <a:ext uri="{FF2B5EF4-FFF2-40B4-BE49-F238E27FC236}">
                <a16:creationId xmlns:a16="http://schemas.microsoft.com/office/drawing/2014/main" xmlns="" id="{3C52F936-045A-478A-BADF-FBDDF73216AE}"/>
              </a:ext>
            </a:extLst>
          </p:cNvPr>
          <p:cNvSpPr/>
          <p:nvPr/>
        </p:nvSpPr>
        <p:spPr>
          <a:xfrm>
            <a:off x="6092092" y="1380019"/>
            <a:ext cx="2907326" cy="1051169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Соглашение СРО ААС и Центрального банка Российской Федерации от  «29» марта 2023 </a:t>
            </a:r>
            <a:r>
              <a:rPr lang="ru-RU" sz="1600" b="1" u="none" strike="noStrike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</a:t>
            </a:r>
            <a:endParaRPr lang="ru-RU" sz="1600" b="1" dirty="0">
              <a:solidFill>
                <a:srgbClr val="002060"/>
              </a:solidFill>
            </a:endParaRPr>
          </a:p>
        </p:txBody>
      </p:sp>
      <p:sp>
        <p:nvSpPr>
          <p:cNvPr id="8" name="Прямоугольник: скругленные углы 7">
            <a:extLst>
              <a:ext uri="{FF2B5EF4-FFF2-40B4-BE49-F238E27FC236}">
                <a16:creationId xmlns:a16="http://schemas.microsoft.com/office/drawing/2014/main" xmlns="" id="{897CDC0E-D854-491D-8F09-37812B7D0F10}"/>
              </a:ext>
            </a:extLst>
          </p:cNvPr>
          <p:cNvSpPr/>
          <p:nvPr/>
        </p:nvSpPr>
        <p:spPr>
          <a:xfrm>
            <a:off x="9314962" y="1309076"/>
            <a:ext cx="2909277" cy="1041399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Соглашение СРО ААС и РФМ от 11.03.2019</a:t>
            </a:r>
          </a:p>
          <a:p>
            <a:pPr algn="ctr"/>
            <a:r>
              <a:rPr lang="ru-RU" sz="1600" b="1" dirty="0">
                <a:solidFill>
                  <a:srgbClr val="002060"/>
                </a:solidFill>
                <a:latin typeface="Times New Roman" panose="02020603050405020304" pitchFamily="18" charset="0"/>
              </a:rPr>
              <a:t>(Дополнение от 29.06.23)</a:t>
            </a:r>
            <a:endParaRPr lang="ru-RU" sz="1600" b="1" dirty="0">
              <a:solidFill>
                <a:srgbClr val="002060"/>
              </a:solidFill>
            </a:endParaRPr>
          </a:p>
        </p:txBody>
      </p:sp>
      <p:sp>
        <p:nvSpPr>
          <p:cNvPr id="9" name="Стрелка: вниз 8">
            <a:extLst>
              <a:ext uri="{FF2B5EF4-FFF2-40B4-BE49-F238E27FC236}">
                <a16:creationId xmlns:a16="http://schemas.microsoft.com/office/drawing/2014/main" xmlns="" id="{8DE4A510-7C2B-4EE1-8F2F-899DA37BD9F1}"/>
              </a:ext>
            </a:extLst>
          </p:cNvPr>
          <p:cNvSpPr/>
          <p:nvPr/>
        </p:nvSpPr>
        <p:spPr>
          <a:xfrm>
            <a:off x="5402384" y="526773"/>
            <a:ext cx="1375508" cy="24319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: скругленные углы 9">
            <a:extLst>
              <a:ext uri="{FF2B5EF4-FFF2-40B4-BE49-F238E27FC236}">
                <a16:creationId xmlns:a16="http://schemas.microsoft.com/office/drawing/2014/main" xmlns="" id="{23585BF5-A7E5-48C7-84B8-2CDF08A75F0C}"/>
              </a:ext>
            </a:extLst>
          </p:cNvPr>
          <p:cNvSpPr/>
          <p:nvPr/>
        </p:nvSpPr>
        <p:spPr>
          <a:xfrm>
            <a:off x="1118574" y="2649291"/>
            <a:ext cx="6427181" cy="1500553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800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Сроки  и формы обмена информацией, обеспечивающей выполнение задач и функций Казначейства России, Банка России, СРО ААС</a:t>
            </a:r>
            <a:endParaRPr lang="ru-RU" b="1" dirty="0">
              <a:solidFill>
                <a:srgbClr val="002060"/>
              </a:solidFill>
            </a:endParaRPr>
          </a:p>
        </p:txBody>
      </p:sp>
      <p:sp>
        <p:nvSpPr>
          <p:cNvPr id="11" name="Прямоугольник: скругленные углы 10">
            <a:extLst>
              <a:ext uri="{FF2B5EF4-FFF2-40B4-BE49-F238E27FC236}">
                <a16:creationId xmlns:a16="http://schemas.microsoft.com/office/drawing/2014/main" xmlns="" id="{1BF70816-D3EB-41E9-81E9-068EF9311910}"/>
              </a:ext>
            </a:extLst>
          </p:cNvPr>
          <p:cNvSpPr/>
          <p:nvPr/>
        </p:nvSpPr>
        <p:spPr>
          <a:xfrm>
            <a:off x="8184662" y="2604349"/>
            <a:ext cx="3792412" cy="1590435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Обмен  информацией, разработка методических материалов по исполнению аудиторами законодательства в сфере ПОД/ФТ, обмен опытом, информирование о рисках, типологиях и схемах</a:t>
            </a:r>
            <a:endParaRPr lang="ru-RU" sz="1600" b="1" dirty="0">
              <a:solidFill>
                <a:srgbClr val="002060"/>
              </a:solidFill>
            </a:endParaRPr>
          </a:p>
        </p:txBody>
      </p:sp>
      <p:sp>
        <p:nvSpPr>
          <p:cNvPr id="12" name="Прямоугольник: скругленные углы 11">
            <a:extLst>
              <a:ext uri="{FF2B5EF4-FFF2-40B4-BE49-F238E27FC236}">
                <a16:creationId xmlns:a16="http://schemas.microsoft.com/office/drawing/2014/main" xmlns="" id="{8743EAA2-0B7F-4166-93AF-8A8ED50C0301}"/>
              </a:ext>
            </a:extLst>
          </p:cNvPr>
          <p:cNvSpPr/>
          <p:nvPr/>
        </p:nvSpPr>
        <p:spPr>
          <a:xfrm>
            <a:off x="2417885" y="5855916"/>
            <a:ext cx="7768492" cy="79607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Расширение  взаимодействия контрольных (надзорных) органов при осуществлении контрольных мероприятий, а именно </a:t>
            </a:r>
            <a:r>
              <a:rPr lang="ru-RU" sz="1600" b="1" u="sng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оптимизация административной нагрузки на контролируемых лиц</a:t>
            </a:r>
            <a:endParaRPr lang="ru-RU" sz="1600" b="1" u="sng" dirty="0">
              <a:solidFill>
                <a:srgbClr val="002060"/>
              </a:solidFill>
            </a:endParaRPr>
          </a:p>
        </p:txBody>
      </p:sp>
      <p:sp>
        <p:nvSpPr>
          <p:cNvPr id="13" name="Прямоугольник: скругленные углы 12">
            <a:extLst>
              <a:ext uri="{FF2B5EF4-FFF2-40B4-BE49-F238E27FC236}">
                <a16:creationId xmlns:a16="http://schemas.microsoft.com/office/drawing/2014/main" xmlns="" id="{AD723222-B5E9-4431-86CD-C3A156583513}"/>
              </a:ext>
            </a:extLst>
          </p:cNvPr>
          <p:cNvSpPr/>
          <p:nvPr/>
        </p:nvSpPr>
        <p:spPr>
          <a:xfrm>
            <a:off x="1118574" y="4359836"/>
            <a:ext cx="10858011" cy="144020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ru-RU" sz="1600" b="1" dirty="0">
                <a:solidFill>
                  <a:srgbClr val="002060"/>
                </a:solidFill>
              </a:rPr>
              <a:t>информационный обмен</a:t>
            </a:r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ru-RU" sz="1600" b="1" dirty="0">
                <a:solidFill>
                  <a:srgbClr val="002060"/>
                </a:solidFill>
              </a:rPr>
              <a:t>выработка и реализация единых критериев добросовестности контролируемого лица и перечня сведений, характеризующих добросовестность,</a:t>
            </a:r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ru-RU" sz="1600" b="1" dirty="0">
                <a:solidFill>
                  <a:srgbClr val="002060"/>
                </a:solidFill>
              </a:rPr>
              <a:t> координация процедур категорирования объектов контроля с учетом их индивидуальных характеристик и соответствия критериям добросовестности, </a:t>
            </a:r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ru-RU" sz="1600" b="1" dirty="0">
                <a:solidFill>
                  <a:srgbClr val="002060"/>
                </a:solidFill>
              </a:rPr>
              <a:t>унификация подходов к квалификации нарушений и недостатков, выявляемых в ходе контрольных мероприятий</a:t>
            </a:r>
          </a:p>
        </p:txBody>
      </p:sp>
      <p:pic>
        <p:nvPicPr>
          <p:cNvPr id="14" name="Рисунок 13">
            <a:extLst>
              <a:ext uri="{FF2B5EF4-FFF2-40B4-BE49-F238E27FC236}">
                <a16:creationId xmlns:a16="http://schemas.microsoft.com/office/drawing/2014/main" xmlns="" id="{17A4951A-87D2-4E86-BDAD-4D6911239EA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6511" y="-11724"/>
            <a:ext cx="2532185" cy="2745759"/>
          </a:xfrm>
          <a:prstGeom prst="rect">
            <a:avLst/>
          </a:prstGeom>
        </p:spPr>
      </p:pic>
      <p:sp>
        <p:nvSpPr>
          <p:cNvPr id="17" name="Стрелка: изогнутая вверх 16">
            <a:extLst>
              <a:ext uri="{FF2B5EF4-FFF2-40B4-BE49-F238E27FC236}">
                <a16:creationId xmlns:a16="http://schemas.microsoft.com/office/drawing/2014/main" xmlns="" id="{7C5915E9-387C-4E14-91AA-E50C680CD6FA}"/>
              </a:ext>
            </a:extLst>
          </p:cNvPr>
          <p:cNvSpPr/>
          <p:nvPr/>
        </p:nvSpPr>
        <p:spPr>
          <a:xfrm rot="5400000">
            <a:off x="-322808" y="3471497"/>
            <a:ext cx="2151243" cy="731520"/>
          </a:xfrm>
          <a:prstGeom prst="bent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163058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5"/>
          <p:cNvSpPr>
            <a:spLocks noGrp="1"/>
          </p:cNvSpPr>
          <p:nvPr>
            <p:ph type="title"/>
          </p:nvPr>
        </p:nvSpPr>
        <p:spPr>
          <a:xfrm>
            <a:off x="3187147" y="0"/>
            <a:ext cx="8988286" cy="917023"/>
          </a:xfr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pPr lvl="0" algn="ctr">
              <a:lnSpc>
                <a:spcPct val="100000"/>
              </a:lnSpc>
              <a:spcBef>
                <a:spcPts val="0"/>
              </a:spcBef>
              <a:defRPr/>
            </a:pPr>
            <a:r>
              <a:rPr lang="ru-RU" sz="3100" b="1" dirty="0">
                <a:solidFill>
                  <a:srgbClr val="002060"/>
                </a:solidFill>
                <a:latin typeface="+mn-lt"/>
              </a:rPr>
              <a:t>Применение РОП при планировании ВКД СРО ААС </a:t>
            </a:r>
            <a:endParaRPr lang="ru-RU" sz="4400" b="1" dirty="0">
              <a:solidFill>
                <a:srgbClr val="002060"/>
              </a:solidFill>
              <a:latin typeface="Calibri" panose="020F0502020204030204"/>
            </a:endParaRPr>
          </a:p>
        </p:txBody>
      </p:sp>
      <p:sp>
        <p:nvSpPr>
          <p:cNvPr id="11" name="Стрелка вправо 10"/>
          <p:cNvSpPr/>
          <p:nvPr/>
        </p:nvSpPr>
        <p:spPr>
          <a:xfrm>
            <a:off x="2963517" y="873329"/>
            <a:ext cx="447260" cy="133184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3587798" y="1005334"/>
            <a:ext cx="8456574" cy="730259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just" defTabSz="914400" rtl="0" eaLnBrk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6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План ВКД СРО ААС составляется НА ОСНОВЕ РИСК-ОРИЕНТИРОВАННОГО ПОДХОДА с УЧЕТОМ ПЕРИОДИЧНОСТИ, УСТАНОВЛЕННОЙ ФЕДЕРАЛЬНЫМ ЗАКОНОМ «ОБ АУДИТОРСКОЙ ДЕЯТЕЛЬНОСТИ».</a:t>
            </a:r>
          </a:p>
        </p:txBody>
      </p:sp>
      <p:sp>
        <p:nvSpPr>
          <p:cNvPr id="13" name="Заголовок 4"/>
          <p:cNvSpPr txBox="1">
            <a:spLocks/>
          </p:cNvSpPr>
          <p:nvPr/>
        </p:nvSpPr>
        <p:spPr>
          <a:xfrm>
            <a:off x="4394958" y="1996683"/>
            <a:ext cx="6152322" cy="53944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2060"/>
            </a:solidFill>
          </a:ln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8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/>
                <a:ea typeface="+mj-ea"/>
                <a:cs typeface="+mj-cs"/>
              </a:rPr>
              <a:t>КАТЕГОРИИ РИСКА</a:t>
            </a:r>
            <a:endParaRPr kumimoji="0" lang="ru-RU" sz="28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Calibri" panose="020F0502020204030204"/>
              <a:ea typeface="+mj-ea"/>
              <a:cs typeface="+mj-cs"/>
            </a:endParaRPr>
          </a:p>
        </p:txBody>
      </p:sp>
      <p:sp>
        <p:nvSpPr>
          <p:cNvPr id="14" name="Стрелка вниз 13"/>
          <p:cNvSpPr/>
          <p:nvPr/>
        </p:nvSpPr>
        <p:spPr>
          <a:xfrm>
            <a:off x="6643066" y="1793106"/>
            <a:ext cx="1656107" cy="16871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2683353" y="2554657"/>
            <a:ext cx="2897952" cy="61579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КАТЕГОРИЯ ВЫСОКОГО РИСКА</a:t>
            </a:r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2497679" y="3164993"/>
            <a:ext cx="3378252" cy="2237638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marR="0" lvl="0" indent="-28575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q"/>
              <a:tabLst/>
              <a:defRPr/>
            </a:pPr>
            <a:r>
              <a:rPr kumimoji="0" lang="ru-RU" sz="16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ea typeface="+mn-ea"/>
                <a:cs typeface="+mn-cs"/>
              </a:rPr>
              <a:t>индикаторы отсутствия БДР</a:t>
            </a:r>
          </a:p>
          <a:p>
            <a:pPr marL="285750" marR="0" lvl="0" indent="-28575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q"/>
              <a:tabLst/>
              <a:defRPr/>
            </a:pPr>
            <a:r>
              <a:rPr kumimoji="0" lang="ru-RU" sz="16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ea typeface="+mn-ea"/>
                <a:cs typeface="+mn-cs"/>
              </a:rPr>
              <a:t>недобросовестная конкуренция на рынке аудиторских услуг </a:t>
            </a:r>
          </a:p>
          <a:p>
            <a:pPr marL="285750" marR="0" lvl="0" indent="-28575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q"/>
              <a:tabLst/>
              <a:defRPr/>
            </a:pPr>
            <a:r>
              <a:rPr kumimoji="0" lang="ru-RU" sz="16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ea typeface="+mn-ea"/>
                <a:cs typeface="+mn-cs"/>
              </a:rPr>
              <a:t> заключение договоров </a:t>
            </a:r>
          </a:p>
          <a:p>
            <a:pPr marR="0" lvl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ru-RU" sz="16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ea typeface="+mn-ea"/>
                <a:cs typeface="+mn-cs"/>
              </a:rPr>
              <a:t>по явно заниженной цене</a:t>
            </a:r>
          </a:p>
          <a:p>
            <a:pPr marL="285750" marR="0" lvl="0" indent="-28575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q"/>
              <a:tabLst/>
              <a:defRPr/>
            </a:pPr>
            <a:r>
              <a:rPr lang="ru-RU" sz="1600" b="1" dirty="0">
                <a:solidFill>
                  <a:srgbClr val="FF0000"/>
                </a:solidFill>
              </a:rPr>
              <a:t>н</a:t>
            </a:r>
            <a:r>
              <a:rPr lang="ru-RU" sz="1600" b="1" i="0" u="none" strike="noStrike" dirty="0">
                <a:solidFill>
                  <a:srgbClr val="FF0000"/>
                </a:solidFill>
                <a:effectLst/>
              </a:rPr>
              <a:t>есоответствие масштаба деятельности них ресурсам</a:t>
            </a:r>
            <a:endParaRPr kumimoji="0" lang="ru-RU" sz="16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ea typeface="+mn-ea"/>
              <a:cs typeface="+mn-cs"/>
            </a:endParaRPr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6027883" y="2849526"/>
            <a:ext cx="3064111" cy="57704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КАТЕГОРИЯ СРЕДНЕГО РИСКА</a:t>
            </a:r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5900214" y="3487213"/>
            <a:ext cx="3191075" cy="161261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marR="0" lvl="0" indent="-342900" algn="just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q"/>
              <a:tabLst/>
              <a:defRPr/>
            </a:pPr>
            <a:r>
              <a:rPr kumimoji="0" lang="ru-RU" sz="1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/>
                <a:ea typeface="Times New Roman" panose="02020603050405020304" pitchFamily="18" charset="0"/>
                <a:cs typeface="Times New Roman" panose="02020603050405020304" pitchFamily="18" charset="0"/>
              </a:rPr>
              <a:t>Аудиторы ОЗО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Calibri" panose="020F0502020204030204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marR="0" lvl="0" indent="-342900" algn="just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q"/>
              <a:tabLst/>
              <a:defRPr/>
            </a:pPr>
            <a:r>
              <a:rPr kumimoji="0" lang="ru-RU" sz="1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/>
                <a:ea typeface="Times New Roman" panose="02020603050405020304" pitchFamily="18" charset="0"/>
                <a:cs typeface="Times New Roman" panose="02020603050405020304" pitchFamily="18" charset="0"/>
              </a:rPr>
              <a:t>АО, аудиторы которых работают в </a:t>
            </a:r>
            <a:r>
              <a:rPr kumimoji="0" lang="ru-RU" sz="1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Times New Roman" panose="02020603050405020304" pitchFamily="18" charset="0"/>
                <a:cs typeface="Times New Roman" panose="02020603050405020304" pitchFamily="18" charset="0"/>
              </a:rPr>
              <a:t>3-х</a:t>
            </a:r>
            <a:r>
              <a:rPr kumimoji="0" lang="ru-RU" sz="1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/>
                <a:ea typeface="Times New Roman" panose="02020603050405020304" pitchFamily="18" charset="0"/>
                <a:cs typeface="Times New Roman" panose="02020603050405020304" pitchFamily="18" charset="0"/>
              </a:rPr>
              <a:t> и более АО</a:t>
            </a:r>
            <a:endParaRPr kumimoji="0" lang="ru-RU" sz="18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Calibri" panose="020F0502020204030204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marR="0" lvl="0" indent="-28575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q"/>
              <a:tabLst/>
              <a:defRPr/>
            </a:pPr>
            <a:endParaRPr kumimoji="0" lang="ru-RU" sz="18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9" name="Скругленный прямоугольник 18"/>
          <p:cNvSpPr/>
          <p:nvPr/>
        </p:nvSpPr>
        <p:spPr>
          <a:xfrm>
            <a:off x="9349854" y="3083760"/>
            <a:ext cx="2694518" cy="60127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КАТЕГОРИЯ НИЗКОГО РИСКА</a:t>
            </a:r>
          </a:p>
        </p:txBody>
      </p:sp>
      <p:sp>
        <p:nvSpPr>
          <p:cNvPr id="20" name="Скругленный прямоугольник 19"/>
          <p:cNvSpPr/>
          <p:nvPr/>
        </p:nvSpPr>
        <p:spPr>
          <a:xfrm>
            <a:off x="9259254" y="3717475"/>
            <a:ext cx="2576052" cy="1287799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члены СРО ААС, не отнесенные к указанным выше группам риска </a:t>
            </a:r>
          </a:p>
        </p:txBody>
      </p:sp>
      <p:sp>
        <p:nvSpPr>
          <p:cNvPr id="21" name="Скругленный прямоугольник 20"/>
          <p:cNvSpPr/>
          <p:nvPr/>
        </p:nvSpPr>
        <p:spPr>
          <a:xfrm>
            <a:off x="3410777" y="5402631"/>
            <a:ext cx="1537255" cy="47801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Не чаще 1 раза в 2 года</a:t>
            </a:r>
          </a:p>
        </p:txBody>
      </p:sp>
      <p:sp>
        <p:nvSpPr>
          <p:cNvPr id="22" name="Скругленный прямоугольник 21"/>
          <p:cNvSpPr/>
          <p:nvPr/>
        </p:nvSpPr>
        <p:spPr>
          <a:xfrm>
            <a:off x="6376401" y="5074311"/>
            <a:ext cx="1885658" cy="45797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Не чаще 1 раза в 3 года</a:t>
            </a:r>
          </a:p>
        </p:txBody>
      </p:sp>
      <p:sp>
        <p:nvSpPr>
          <p:cNvPr id="23" name="Скругленный прямоугольник 22"/>
          <p:cNvSpPr/>
          <p:nvPr/>
        </p:nvSpPr>
        <p:spPr>
          <a:xfrm>
            <a:off x="9744383" y="4989253"/>
            <a:ext cx="1465485" cy="54303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Не чаще 1 раза в 5 лет</a:t>
            </a:r>
          </a:p>
        </p:txBody>
      </p:sp>
      <p:sp>
        <p:nvSpPr>
          <p:cNvPr id="24" name="Скругленный прямоугольник 23"/>
          <p:cNvSpPr/>
          <p:nvPr/>
        </p:nvSpPr>
        <p:spPr>
          <a:xfrm>
            <a:off x="126690" y="3162251"/>
            <a:ext cx="2163846" cy="82885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СОБЫТИЯ, ИЗМЕНЯЮЩИЕ КАТЕГОРИЮ РИСКА</a:t>
            </a:r>
          </a:p>
        </p:txBody>
      </p:sp>
      <p:sp>
        <p:nvSpPr>
          <p:cNvPr id="25" name="Выноска со стрелкой вниз 24"/>
          <p:cNvSpPr/>
          <p:nvPr/>
        </p:nvSpPr>
        <p:spPr>
          <a:xfrm>
            <a:off x="66442" y="3973246"/>
            <a:ext cx="1056532" cy="1900781"/>
          </a:xfrm>
          <a:prstGeom prst="downArrowCallou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4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Отсутствие негативных событий </a:t>
            </a:r>
          </a:p>
        </p:txBody>
      </p:sp>
      <p:sp>
        <p:nvSpPr>
          <p:cNvPr id="26" name="Выноска со стрелкой вверх 25"/>
          <p:cNvSpPr/>
          <p:nvPr/>
        </p:nvSpPr>
        <p:spPr>
          <a:xfrm>
            <a:off x="1290939" y="4034099"/>
            <a:ext cx="1182457" cy="2108284"/>
          </a:xfrm>
          <a:prstGeom prst="upArrowCallou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4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- Результаты ВКД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4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- «Скрытое» уклонение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4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- Отсутствие отчетов</a:t>
            </a:r>
          </a:p>
        </p:txBody>
      </p:sp>
      <p:sp>
        <p:nvSpPr>
          <p:cNvPr id="28" name="Скругленный прямоугольник 27"/>
          <p:cNvSpPr/>
          <p:nvPr/>
        </p:nvSpPr>
        <p:spPr>
          <a:xfrm>
            <a:off x="2497679" y="5917212"/>
            <a:ext cx="9556588" cy="94078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marR="0" lvl="0" indent="-28575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ru-RU" sz="1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СНИЖЕНИЕ КОНТРОЛЬНОЙ НАГРУЗКИ НА ДОБРОСОВЕСТНЫХ ЧЛЕНОВ СРО ААС</a:t>
            </a:r>
          </a:p>
          <a:p>
            <a:pPr marL="285750" marR="0" lvl="0" indent="-28575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ru-RU" sz="1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УМЕНЬШЕНИЕ КОЛИЧЕСТВА ПЛАНОВЫХ КОНТРОЛЬНЫХ МЕРОПРИЯТИЙ</a:t>
            </a:r>
          </a:p>
          <a:p>
            <a:pPr marL="285750" marR="0" lvl="0" indent="-28575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ru-RU" sz="1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ПОВЫШЕНИЕ ЭФФЕКТИВНОСТИ КОНТРОЛЯ</a:t>
            </a: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02C79EE-B319-483B-8C76-442EB00081C5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7" name="Объект 6">
            <a:extLst>
              <a:ext uri="{FF2B5EF4-FFF2-40B4-BE49-F238E27FC236}">
                <a16:creationId xmlns:a16="http://schemas.microsoft.com/office/drawing/2014/main" xmlns="" id="{9C4A5637-47DA-46B1-8E23-94764711013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6225" y="29597"/>
            <a:ext cx="2876905" cy="3082575"/>
          </a:xfrm>
        </p:spPr>
      </p:pic>
    </p:spTree>
    <p:extLst>
      <p:ext uri="{BB962C8B-B14F-4D97-AF65-F5344CB8AC3E}">
        <p14:creationId xmlns:p14="http://schemas.microsoft.com/office/powerpoint/2010/main" val="22818389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942304" y="70159"/>
            <a:ext cx="6683477" cy="529609"/>
          </a:xfrm>
          <a:solidFill>
            <a:schemeClr val="accent1">
              <a:lumMod val="20000"/>
              <a:lumOff val="80000"/>
            </a:schemeClr>
          </a:solidFill>
          <a:ln>
            <a:solidFill>
              <a:srgbClr val="002060"/>
            </a:solidFill>
          </a:ln>
        </p:spPr>
        <p:txBody>
          <a:bodyPr>
            <a:normAutofit fontScale="90000"/>
          </a:bodyPr>
          <a:lstStyle/>
          <a:p>
            <a:r>
              <a:rPr lang="ru-RU" sz="3200" b="1" dirty="0">
                <a:solidFill>
                  <a:srgbClr val="002060"/>
                </a:solidFill>
                <a:latin typeface="+mn-lt"/>
              </a:rPr>
              <a:t>ИЗМЕНЕНИЕ КАТЕГОРИИ РИСКА</a:t>
            </a:r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idx="1"/>
          </p:nvPr>
        </p:nvGraphicFramePr>
        <p:xfrm>
          <a:off x="167149" y="599767"/>
          <a:ext cx="11926528" cy="629092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08179">
                  <a:extLst>
                    <a:ext uri="{9D8B030D-6E8A-4147-A177-3AD203B41FA5}">
                      <a16:colId xmlns:a16="http://schemas.microsoft.com/office/drawing/2014/main" xmlns="" val="1702475940"/>
                    </a:ext>
                  </a:extLst>
                </a:gridCol>
                <a:gridCol w="9773417">
                  <a:extLst>
                    <a:ext uri="{9D8B030D-6E8A-4147-A177-3AD203B41FA5}">
                      <a16:colId xmlns:a16="http://schemas.microsoft.com/office/drawing/2014/main" xmlns="" val="1680314995"/>
                    </a:ext>
                  </a:extLst>
                </a:gridCol>
                <a:gridCol w="1844932">
                  <a:extLst>
                    <a:ext uri="{9D8B030D-6E8A-4147-A177-3AD203B41FA5}">
                      <a16:colId xmlns:a16="http://schemas.microsoft.com/office/drawing/2014/main" xmlns="" val="2975498583"/>
                    </a:ext>
                  </a:extLst>
                </a:gridCol>
              </a:tblGrid>
              <a:tr h="57027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500" b="1" dirty="0">
                          <a:solidFill>
                            <a:srgbClr val="002060"/>
                          </a:solidFill>
                          <a:effectLst/>
                        </a:rPr>
                        <a:t>№</a:t>
                      </a:r>
                      <a:endParaRPr lang="ru-RU" sz="15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732" marR="4973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500" b="1" dirty="0">
                          <a:solidFill>
                            <a:srgbClr val="002060"/>
                          </a:solidFill>
                          <a:effectLst/>
                        </a:rPr>
                        <a:t>События, при наличии которых изменяется категория риска</a:t>
                      </a:r>
                      <a:endParaRPr lang="ru-RU" sz="15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732" marR="4973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500" b="1" dirty="0">
                          <a:solidFill>
                            <a:srgbClr val="002060"/>
                          </a:solidFill>
                          <a:effectLst/>
                        </a:rPr>
                        <a:t>Характер изменения категории риска </a:t>
                      </a:r>
                      <a:endParaRPr lang="ru-RU" sz="15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732" marR="49732" marT="0" marB="0"/>
                </a:tc>
                <a:extLst>
                  <a:ext uri="{0D108BD9-81ED-4DB2-BD59-A6C34878D82A}">
                    <a16:rowId xmlns:a16="http://schemas.microsoft.com/office/drawing/2014/main" xmlns="" val="2621503004"/>
                  </a:ext>
                </a:extLst>
              </a:tr>
              <a:tr h="33833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500" b="1" dirty="0">
                          <a:solidFill>
                            <a:srgbClr val="002060"/>
                          </a:solidFill>
                          <a:effectLst/>
                        </a:rPr>
                        <a:t>1.</a:t>
                      </a:r>
                      <a:endParaRPr lang="ru-RU" sz="15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732" marR="49732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500" b="1" dirty="0">
                          <a:solidFill>
                            <a:srgbClr val="002060"/>
                          </a:solidFill>
                          <a:effectLst/>
                        </a:rPr>
                        <a:t>В результате внешней проверки СРО ААС в деятельности члена СРО ААС выявлены грубые нарушения</a:t>
                      </a:r>
                    </a:p>
                  </a:txBody>
                  <a:tcPr marL="49732" marR="49732" marT="0" marB="0"/>
                </a:tc>
                <a:tc rowSpan="4"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500" b="1" dirty="0">
                          <a:solidFill>
                            <a:srgbClr val="002060"/>
                          </a:solidFill>
                          <a:effectLst/>
                        </a:rPr>
                        <a:t>Средняя, низкая категории риска изменяются на высокую категорию риска</a:t>
                      </a:r>
                      <a:endParaRPr lang="ru-RU" sz="15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732" marR="49732" marT="0" marB="0"/>
                </a:tc>
                <a:extLst>
                  <a:ext uri="{0D108BD9-81ED-4DB2-BD59-A6C34878D82A}">
                    <a16:rowId xmlns:a16="http://schemas.microsoft.com/office/drawing/2014/main" xmlns="" val="1337394691"/>
                  </a:ext>
                </a:extLst>
              </a:tr>
              <a:tr h="301952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500" b="1">
                          <a:solidFill>
                            <a:srgbClr val="002060"/>
                          </a:solidFill>
                          <a:effectLst/>
                        </a:rPr>
                        <a:t>2.</a:t>
                      </a:r>
                      <a:endParaRPr lang="ru-RU" sz="15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732" marR="49732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500" b="1" dirty="0">
                          <a:solidFill>
                            <a:srgbClr val="002060"/>
                          </a:solidFill>
                          <a:effectLst/>
                        </a:rPr>
                        <a:t>Повторное вступление в члены СРО ААС аудиторской организации, индивидуального аудитора, ранее прекративших членство в СРО ААС до прохождения запланированной в год прекращения членства внешней проверки.</a:t>
                      </a:r>
                    </a:p>
                  </a:txBody>
                  <a:tcPr marL="49732" marR="49732" marT="0" marB="0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741497616"/>
                  </a:ext>
                </a:extLst>
              </a:tr>
              <a:tr h="75616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500" b="1">
                          <a:solidFill>
                            <a:srgbClr val="002060"/>
                          </a:solidFill>
                          <a:effectLst/>
                        </a:rPr>
                        <a:t>3.</a:t>
                      </a:r>
                      <a:endParaRPr lang="ru-RU" sz="15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732" marR="49732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500" b="1" dirty="0">
                          <a:solidFill>
                            <a:srgbClr val="002060"/>
                          </a:solidFill>
                          <a:effectLst/>
                        </a:rPr>
                        <a:t>Вступление в члены СРО ААС аудиторской организации, одним из учредителей (участником, акционером) или единоличным исполнительным органом (членом коллегиального исполнительного органа) которых ранее являлся учредитель (участник, акционер, исполнительный орган) аудиторской организации, прекратившей членство в СРО ААС в год, в котором планировалась внешняя проверка.</a:t>
                      </a:r>
                    </a:p>
                  </a:txBody>
                  <a:tcPr marL="49732" marR="49732" marT="0" marB="0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58426337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90170" algn="l"/>
                          <a:tab pos="180340" algn="l"/>
                        </a:tabLst>
                      </a:pPr>
                      <a:r>
                        <a:rPr lang="ru-RU" sz="1500" b="1">
                          <a:solidFill>
                            <a:srgbClr val="002060"/>
                          </a:solidFill>
                          <a:effectLst/>
                        </a:rPr>
                        <a:t>4.</a:t>
                      </a:r>
                      <a:endParaRPr lang="ru-RU" sz="15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732" marR="49732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90170" algn="l"/>
                          <a:tab pos="180340" algn="l"/>
                        </a:tabLst>
                      </a:pPr>
                      <a:r>
                        <a:rPr lang="ru-RU" sz="1500" b="1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Выявление недостоверных сведений, представленных членами СРО ААС в отчетах об аудиторской деятельности</a:t>
                      </a:r>
                    </a:p>
                  </a:txBody>
                  <a:tcPr marL="49732" marR="49732" marT="0" marB="0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074344668"/>
                  </a:ext>
                </a:extLst>
              </a:tr>
              <a:tr h="314784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90170" algn="l"/>
                          <a:tab pos="180340" algn="l"/>
                        </a:tabLst>
                      </a:pPr>
                      <a:r>
                        <a:rPr lang="ru-RU" sz="1500" b="1">
                          <a:solidFill>
                            <a:srgbClr val="002060"/>
                          </a:solidFill>
                          <a:effectLst/>
                        </a:rPr>
                        <a:t>5.</a:t>
                      </a:r>
                      <a:endParaRPr lang="ru-RU" sz="15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732" marR="49732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90170" algn="l"/>
                          <a:tab pos="180340" algn="l"/>
                        </a:tabLst>
                      </a:pPr>
                      <a:r>
                        <a:rPr lang="ru-RU" sz="1500" b="1" dirty="0">
                          <a:solidFill>
                            <a:srgbClr val="002060"/>
                          </a:solidFill>
                          <a:effectLst/>
                        </a:rPr>
                        <a:t>Непредставление членами СРО ААС отчетов об аудиторской деятельности </a:t>
                      </a:r>
                    </a:p>
                  </a:txBody>
                  <a:tcPr marL="49732" marR="49732" marT="0" marB="0"/>
                </a:tc>
                <a:tc rowSpan="4"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500" b="1" dirty="0">
                          <a:solidFill>
                            <a:srgbClr val="002060"/>
                          </a:solidFill>
                          <a:effectLst/>
                        </a:rPr>
                        <a:t>Средняя, низкая категории риска изменяются соответственно на высокую и среднюю категорию риска</a:t>
                      </a:r>
                    </a:p>
                  </a:txBody>
                  <a:tcPr marL="49732" marR="49732" marT="0" marB="0"/>
                </a:tc>
                <a:extLst>
                  <a:ext uri="{0D108BD9-81ED-4DB2-BD59-A6C34878D82A}">
                    <a16:rowId xmlns:a16="http://schemas.microsoft.com/office/drawing/2014/main" xmlns="" val="468284216"/>
                  </a:ext>
                </a:extLst>
              </a:tr>
              <a:tr h="301952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500" b="1">
                          <a:solidFill>
                            <a:srgbClr val="002060"/>
                          </a:solidFill>
                          <a:effectLst/>
                        </a:rPr>
                        <a:t>6.</a:t>
                      </a:r>
                      <a:endParaRPr lang="ru-RU" sz="15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732" marR="49732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90170" algn="l"/>
                          <a:tab pos="180340" algn="l"/>
                        </a:tabLst>
                      </a:pPr>
                      <a:r>
                        <a:rPr lang="ru-RU" sz="1500" b="1" dirty="0">
                          <a:solidFill>
                            <a:srgbClr val="002060"/>
                          </a:solidFill>
                          <a:effectLst/>
                        </a:rPr>
                        <a:t>В результате внешней проверки СРО ААС в деятельности члена СРО ААС выявлены существенные нарушения. </a:t>
                      </a:r>
                    </a:p>
                  </a:txBody>
                  <a:tcPr marL="49732" marR="49732" marT="0" marB="0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78536247"/>
                  </a:ext>
                </a:extLst>
              </a:tr>
              <a:tr h="606076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500" b="1" dirty="0">
                          <a:solidFill>
                            <a:srgbClr val="002060"/>
                          </a:solidFill>
                          <a:effectLst/>
                        </a:rPr>
                        <a:t>7.</a:t>
                      </a:r>
                      <a:endParaRPr lang="ru-RU" sz="15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732" marR="49732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90170" algn="l"/>
                          <a:tab pos="180340" algn="l"/>
                        </a:tabLst>
                      </a:pPr>
                      <a:r>
                        <a:rPr lang="ru-RU" sz="1500" b="1" dirty="0">
                          <a:solidFill>
                            <a:srgbClr val="FF0000"/>
                          </a:solidFill>
                          <a:effectLst/>
                        </a:rPr>
                        <a:t>В результате внешней проверки деятельности аудиторской организации — члена сети аудиторских организаций, в которую входит член СРО ААС,  выявлены грубые нарушения.</a:t>
                      </a:r>
                    </a:p>
                  </a:txBody>
                  <a:tcPr marL="49732" marR="49732" marT="0" marB="0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211566890"/>
                  </a:ext>
                </a:extLst>
              </a:tr>
              <a:tr h="448129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5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732" marR="49732" marT="0" marB="0"/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90170" algn="l"/>
                          <a:tab pos="180340" algn="l"/>
                        </a:tabLst>
                        <a:defRPr/>
                      </a:pPr>
                      <a:r>
                        <a:rPr lang="ru-RU" sz="1500" b="1" dirty="0">
                          <a:solidFill>
                            <a:srgbClr val="FF0000"/>
                          </a:solidFill>
                          <a:effectLst/>
                        </a:rPr>
                        <a:t>Установление факта неиспользования членом СРО ААС прикладного программного обеспечения, включая программные продукты собственной разработки, предназначенного для автоматизации аудиторской деятельности.</a:t>
                      </a:r>
                    </a:p>
                  </a:txBody>
                  <a:tcPr marL="49732" marR="49732" marT="0" marB="0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210722802"/>
                  </a:ext>
                </a:extLst>
              </a:tr>
              <a:tr h="151232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500" b="1" dirty="0">
                          <a:solidFill>
                            <a:srgbClr val="002060"/>
                          </a:solidFill>
                          <a:effectLst/>
                        </a:rPr>
                        <a:t>8.</a:t>
                      </a:r>
                      <a:endParaRPr lang="ru-RU" sz="15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732" marR="49732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500" b="1" dirty="0">
                          <a:solidFill>
                            <a:srgbClr val="002060"/>
                          </a:solidFill>
                          <a:effectLst/>
                        </a:rPr>
                        <a:t>Отсутствие в деятельности члена СРО ААС: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500" b="1" dirty="0">
                          <a:solidFill>
                            <a:srgbClr val="002060"/>
                          </a:solidFill>
                          <a:effectLst/>
                        </a:rPr>
                        <a:t>- критериев высокой, средней категории рисков, указанных в пунктах 4.6.1, 4.6.2 настоящих Правил;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500" b="1" dirty="0">
                          <a:solidFill>
                            <a:srgbClr val="002060"/>
                          </a:solidFill>
                          <a:effectLst/>
                        </a:rPr>
                        <a:t>- негативных событий, влекущих повышение категории риска соответственно на высокую, среднюю категорию риска.</a:t>
                      </a:r>
                      <a:endParaRPr lang="ru-RU" sz="15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732" marR="49732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500" b="1" dirty="0">
                          <a:solidFill>
                            <a:srgbClr val="002060"/>
                          </a:solidFill>
                          <a:effectLst/>
                        </a:rPr>
                        <a:t>Высокая, средняя категории риска изменяются соответственно на среднюю, низкую категорию риска</a:t>
                      </a:r>
                      <a:endParaRPr lang="ru-RU" sz="15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732" marR="49732" marT="0" marB="0"/>
                </a:tc>
                <a:extLst>
                  <a:ext uri="{0D108BD9-81ED-4DB2-BD59-A6C34878D82A}">
                    <a16:rowId xmlns:a16="http://schemas.microsoft.com/office/drawing/2014/main" xmlns="" val="3052385222"/>
                  </a:ext>
                </a:extLst>
              </a:tr>
            </a:tbl>
          </a:graphicData>
        </a:graphic>
      </p:graphicFrame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02C79EE-B319-483B-8C76-442EB00081C5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1310015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Прямоугольник 31"/>
          <p:cNvSpPr/>
          <p:nvPr/>
        </p:nvSpPr>
        <p:spPr>
          <a:xfrm>
            <a:off x="2586066" y="1024909"/>
            <a:ext cx="6725265" cy="64633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2060"/>
            </a:solidFill>
          </a:ln>
        </p:spPr>
        <p:txBody>
          <a:bodyPr wrap="square">
            <a:spAutoFit/>
            <a:scene3d>
              <a:camera prst="orthographicFront"/>
              <a:lightRig rig="threePt" dir="t"/>
            </a:scene3d>
            <a:sp3d extrusionH="57150">
              <a:bevelT w="38100" h="38100" prst="relaxedInset"/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600" b="1" i="0" u="none" strike="noStrike" kern="1200" cap="none" spc="0" normalizeH="0" baseline="0" noProof="0" dirty="0">
                <a:ln>
                  <a:solidFill>
                    <a:prstClr val="black"/>
                  </a:solidFill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Благодарю за внимание! 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2915123" y="1870676"/>
            <a:ext cx="6361754" cy="110799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2060"/>
            </a:solidFill>
          </a:ln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6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kobozeva@sroaas.ru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600" b="1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www</a:t>
            </a:r>
            <a:r>
              <a:rPr kumimoji="0" lang="ru-RU" sz="16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sroaas.ru</a:t>
            </a:r>
            <a:r>
              <a:rPr kumimoji="0" lang="ru-RU" sz="16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Номер слайда 2">
            <a:extLst>
              <a:ext uri="{FF2B5EF4-FFF2-40B4-BE49-F238E27FC236}">
                <a16:creationId xmlns:a16="http://schemas.microsoft.com/office/drawing/2014/main" xmlns="" id="{F8B1132A-D9F2-4020-9B71-842137387A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76799E2-5AD8-4476-879B-6468CE61CA71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841613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1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510</TotalTime>
  <Words>1030</Words>
  <Application>Microsoft Office PowerPoint</Application>
  <PresentationFormat>Широкоэкранный</PresentationFormat>
  <Paragraphs>221</Paragraphs>
  <Slides>9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6" baseType="lpstr">
      <vt:lpstr>SimSun</vt:lpstr>
      <vt:lpstr>Arial</vt:lpstr>
      <vt:lpstr>Calibri</vt:lpstr>
      <vt:lpstr>Calibri Light</vt:lpstr>
      <vt:lpstr>Times New Roman</vt:lpstr>
      <vt:lpstr>Wingdings</vt:lpstr>
      <vt:lpstr>1_Тема Office</vt:lpstr>
      <vt:lpstr>КОНТРОЛЬНАЯ ДЕЯТЕЛЬНОСТЬ  СРО ААС:  итоги 9 месяцев 2025 года и перспективы </vt:lpstr>
      <vt:lpstr>СТАТИСТИКА ВКД СРО ААС за 9 месяцев 2025 года</vt:lpstr>
      <vt:lpstr>РЕЙТИНГОВАНИЕ (ОЦЕНКИ) ПО РЕЗУЛЬТАТАМ ВКД (с 2024 г.)</vt:lpstr>
      <vt:lpstr>ОЦЕНКИ ПО РЕЗУЛЬТАТАМ ВКД АУДИТОРСКИХ ОРГАНИЗАЦИЙ И ИНДИВИДУАЛЬНЫХ АУДИТОРОВ за 9 месяцев 2024 года</vt:lpstr>
      <vt:lpstr>ТИПОВЫЕ НАРУШЕНИЯ:  критерий - существенность </vt:lpstr>
      <vt:lpstr>ВЗАИМОДЕЙСТВИЕ РЕГУЛЯТОРОВ</vt:lpstr>
      <vt:lpstr>Применение РОП при планировании ВКД СРО ААС </vt:lpstr>
      <vt:lpstr>ИЗМЕНЕНИЕ КАТЕГОРИИ РИСКА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КОНТРОЛЬНАЯ ДЕЯТЕЛЬНОСТЬ  СРО ААС В 2025 Г.</dc:title>
  <dc:creator>admin</dc:creator>
  <cp:lastModifiedBy>Елисеева Наталья Сергеевна</cp:lastModifiedBy>
  <cp:revision>26</cp:revision>
  <dcterms:created xsi:type="dcterms:W3CDTF">2025-09-16T06:39:19Z</dcterms:created>
  <dcterms:modified xsi:type="dcterms:W3CDTF">2025-10-15T14:15:10Z</dcterms:modified>
</cp:coreProperties>
</file>