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6"/>
  </p:notesMasterIdLst>
  <p:sldIdLst>
    <p:sldId id="456" r:id="rId2"/>
    <p:sldId id="476" r:id="rId3"/>
    <p:sldId id="477" r:id="rId4"/>
    <p:sldId id="475" r:id="rId5"/>
  </p:sldIdLst>
  <p:sldSz cx="12192000" cy="6858000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99CCFF"/>
    <a:srgbClr val="EFD01C"/>
    <a:srgbClr val="66C7C9"/>
    <a:srgbClr val="C3D69B"/>
    <a:srgbClr val="F79646"/>
    <a:srgbClr val="76C0D4"/>
    <a:srgbClr val="6DBCD1"/>
    <a:srgbClr val="D1DD61"/>
    <a:srgbClr val="A491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28" autoAdjust="0"/>
    <p:restoredTop sz="95578" autoAdjust="0"/>
  </p:normalViewPr>
  <p:slideViewPr>
    <p:cSldViewPr snapToGrid="0">
      <p:cViewPr varScale="1">
        <p:scale>
          <a:sx n="88" d="100"/>
          <a:sy n="88" d="100"/>
        </p:scale>
        <p:origin x="1044" y="84"/>
      </p:cViewPr>
      <p:guideLst>
        <p:guide orient="horz" pos="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3972" y="108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3205" tIns="46602" rIns="93205" bIns="46602" rtlCol="0"/>
          <a:lstStyle>
            <a:lvl1pPr algn="r">
              <a:defRPr sz="1200"/>
            </a:lvl1pPr>
          </a:lstStyle>
          <a:p>
            <a:fld id="{1EF9E622-0A42-4918-8797-B843797570F9}" type="datetimeFigureOut">
              <a:rPr lang="ru-RU" smtClean="0"/>
              <a:t>15.10.2025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3388" y="1239838"/>
            <a:ext cx="595312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05" tIns="46602" rIns="93205" bIns="4660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73375"/>
            <a:ext cx="5455920" cy="3905488"/>
          </a:xfrm>
          <a:prstGeom prst="rect">
            <a:avLst/>
          </a:prstGeom>
        </p:spPr>
        <p:txBody>
          <a:bodyPr vert="horz" lIns="93205" tIns="46602" rIns="93205" bIns="4660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7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7"/>
          </a:xfrm>
          <a:prstGeom prst="rect">
            <a:avLst/>
          </a:prstGeom>
        </p:spPr>
        <p:txBody>
          <a:bodyPr vert="horz" lIns="93205" tIns="46602" rIns="93205" bIns="46602" rtlCol="0" anchor="b"/>
          <a:lstStyle>
            <a:lvl1pPr algn="r">
              <a:defRPr sz="1200"/>
            </a:lvl1pPr>
          </a:lstStyle>
          <a:p>
            <a:fld id="{A251E5EF-F2B2-4AFA-9221-7F38D998A80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363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1E5EF-F2B2-4AFA-9221-7F38D998A804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425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57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10/15/2025</a:t>
            </a:fld>
            <a:endParaRPr lang="en-US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98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  <p:extLst>
      <p:ext uri="{BB962C8B-B14F-4D97-AF65-F5344CB8AC3E}">
        <p14:creationId xmlns:p14="http://schemas.microsoft.com/office/powerpoint/2010/main" val="193080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2" y="6377945"/>
            <a:ext cx="2804161" cy="276999"/>
          </a:xfrm>
        </p:spPr>
        <p:txBody>
          <a:bodyPr/>
          <a:lstStyle/>
          <a:p>
            <a:fld id="{DCF62467-51A0-4331-81DA-2BBFEC3C67EF}" type="datetime1">
              <a:rPr lang="en-US" smtClean="0"/>
              <a:t>10/15/2025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47"/>
            <a:ext cx="390144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/>
          </a:p>
        </p:txBody>
      </p:sp>
    </p:spTree>
    <p:extLst>
      <p:ext uri="{BB962C8B-B14F-4D97-AF65-F5344CB8AC3E}">
        <p14:creationId xmlns:p14="http://schemas.microsoft.com/office/powerpoint/2010/main" val="276383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0417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6984" y="3233855"/>
            <a:ext cx="80163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4912538"/>
            <a:ext cx="56474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5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2" y="6377942"/>
            <a:ext cx="28041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53569" y="6394480"/>
            <a:ext cx="2804161" cy="358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329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84547"/>
            <a:ext cx="1869921" cy="73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11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</p:sldLayoutIdLst>
  <p:hf hdr="0" ftr="0" dt="0"/>
  <p:txStyles>
    <p:titleStyle>
      <a:lvl1pPr>
        <a:defRPr sz="4227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836">
        <a:defRPr>
          <a:latin typeface="+mn-lt"/>
          <a:ea typeface="+mn-ea"/>
          <a:cs typeface="+mn-cs"/>
        </a:defRPr>
      </a:lvl2pPr>
      <a:lvl3pPr marL="1933673">
        <a:defRPr>
          <a:latin typeface="+mn-lt"/>
          <a:ea typeface="+mn-ea"/>
          <a:cs typeface="+mn-cs"/>
        </a:defRPr>
      </a:lvl3pPr>
      <a:lvl4pPr marL="2900507">
        <a:defRPr>
          <a:latin typeface="+mn-lt"/>
          <a:ea typeface="+mn-ea"/>
          <a:cs typeface="+mn-cs"/>
        </a:defRPr>
      </a:lvl4pPr>
      <a:lvl5pPr marL="3867343">
        <a:defRPr>
          <a:latin typeface="+mn-lt"/>
          <a:ea typeface="+mn-ea"/>
          <a:cs typeface="+mn-cs"/>
        </a:defRPr>
      </a:lvl5pPr>
      <a:lvl6pPr marL="4834180">
        <a:defRPr>
          <a:latin typeface="+mn-lt"/>
          <a:ea typeface="+mn-ea"/>
          <a:cs typeface="+mn-cs"/>
        </a:defRPr>
      </a:lvl6pPr>
      <a:lvl7pPr marL="5801016">
        <a:defRPr>
          <a:latin typeface="+mn-lt"/>
          <a:ea typeface="+mn-ea"/>
          <a:cs typeface="+mn-cs"/>
        </a:defRPr>
      </a:lvl7pPr>
      <a:lvl8pPr marL="6767852">
        <a:defRPr>
          <a:latin typeface="+mn-lt"/>
          <a:ea typeface="+mn-ea"/>
          <a:cs typeface="+mn-cs"/>
        </a:defRPr>
      </a:lvl8pPr>
      <a:lvl9pPr marL="77346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8"/>
          <p:cNvSpPr/>
          <p:nvPr/>
        </p:nvSpPr>
        <p:spPr>
          <a:xfrm>
            <a:off x="-548" y="6455308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" y="644807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en-US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www.roskazna.gov.ru</a:t>
            </a:r>
            <a:endParaRPr lang="ru-RU" sz="1691" dirty="0">
              <a:solidFill>
                <a:prstClr val="white">
                  <a:lumMod val="65000"/>
                </a:prst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5023" y="644807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932384"/>
            <a:r>
              <a:rPr lang="ru-RU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r>
              <a:rPr lang="ru-RU" sz="1691" dirty="0" smtClean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октября </a:t>
            </a:r>
            <a:r>
              <a:rPr lang="ru-RU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2025 г.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7650" y="2154847"/>
            <a:ext cx="6216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932384"/>
            <a:r>
              <a:rPr lang="ru-RU" sz="24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исполнении протокольных поручений Совета по организации внешнего контроля деятельности аудиторских организаций</a:t>
            </a: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xmlns="" id="{268F102E-7A49-45AC-BC06-1375D5544FD8}"/>
              </a:ext>
            </a:extLst>
          </p:cNvPr>
          <p:cNvSpPr/>
          <p:nvPr/>
        </p:nvSpPr>
        <p:spPr>
          <a:xfrm>
            <a:off x="6962917" y="602853"/>
            <a:ext cx="2623132" cy="58204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503BDC29-ACBA-46B0-A5E3-3091C1342B1E}"/>
              </a:ext>
            </a:extLst>
          </p:cNvPr>
          <p:cNvSpPr/>
          <p:nvPr/>
        </p:nvSpPr>
        <p:spPr>
          <a:xfrm flipH="1">
            <a:off x="9586049" y="602853"/>
            <a:ext cx="2556608" cy="5820409"/>
          </a:xfrm>
          <a:prstGeom prst="rect">
            <a:avLst/>
          </a:prstGeom>
          <a:blipFill>
            <a:blip r:embed="rId2" cstate="print"/>
            <a:srcRect/>
            <a:stretch>
              <a:fillRect r="-2602"/>
            </a:stretch>
          </a:blipFill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43" y="4923571"/>
            <a:ext cx="6345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ru-RU" b="1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Муромцева Людмила Халиловна,</a:t>
            </a:r>
            <a:endParaRPr lang="ru-RU" sz="1400" dirty="0">
              <a:solidFill>
                <a:srgbClr val="11437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defTabSz="1932384"/>
            <a:r>
              <a:rPr lang="ru-RU" sz="1400" dirty="0" smtClean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Начальник Управления по надзору за аудиторской деятельностью Федерального </a:t>
            </a:r>
            <a:r>
              <a:rPr lang="ru-RU" sz="1400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казначейства</a:t>
            </a:r>
          </a:p>
        </p:txBody>
      </p:sp>
      <p:sp>
        <p:nvSpPr>
          <p:cNvPr id="18" name="object 8"/>
          <p:cNvSpPr/>
          <p:nvPr/>
        </p:nvSpPr>
        <p:spPr>
          <a:xfrm flipV="1">
            <a:off x="-12819" y="5678071"/>
            <a:ext cx="389022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20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3708214" y="191705"/>
            <a:ext cx="8304009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2329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sz="1900" b="0" kern="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Протокольные поручения заседания Совета по организации внешнего контроля деятельности аудиторских </a:t>
            </a:r>
            <a:r>
              <a:rPr lang="ru-RU" sz="1900" b="0" kern="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организаций</a:t>
            </a:r>
            <a:endParaRPr lang="ru-RU" sz="1900" b="0" kern="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30605" y="1094457"/>
            <a:ext cx="11730789" cy="51244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80975" indent="-180975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266700" algn="l"/>
              </a:tabLst>
            </a:pPr>
            <a:r>
              <a:rPr lang="ru-RU" sz="1400" b="1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Повышение эффективности и результативности контроля (надзора</a:t>
            </a:r>
            <a:r>
              <a:rPr lang="ru-RU" sz="1400" b="1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ru-RU" sz="1400" b="1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9263" indent="-88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ru-RU" sz="14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рост </a:t>
            </a:r>
            <a:r>
              <a:rPr lang="ru-RU" sz="1400" spc="-7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количества выявляемых нарушений на одну проверку (с 47 – в 2023 г. до 66 – в 2024 г.; с 37 – за 9 месяцев 2024 г. до 43 – за 9 месяцев 2025 г</a:t>
            </a:r>
            <a:r>
              <a:rPr lang="ru-RU" sz="14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.)</a:t>
            </a:r>
          </a:p>
          <a:p>
            <a:pPr marL="449263" indent="-88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ru-RU" sz="14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факты оказания аудиторских услуг ОЗО без обязательного нахождения в реестре ОЗО </a:t>
            </a:r>
          </a:p>
          <a:p>
            <a:pPr marL="449263" indent="-88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ru-RU" sz="14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</a:t>
            </a:r>
            <a:r>
              <a:rPr lang="ru-RU" sz="1400" spc="-7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факты безосновательных обращений АО в ФК о снижении категории риска перед проведением ВКД</a:t>
            </a:r>
          </a:p>
          <a:p>
            <a:pPr marL="449263" indent="-88900" algn="just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ru-RU" sz="1400" spc="-7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выявлены факты выхода из реестра ОЗО перед проведением ВКД </a:t>
            </a:r>
          </a:p>
          <a:p>
            <a:pPr marL="180975" indent="-180975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400" b="1" spc="-4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Уклонение компаний от прохождения обязательного аудита</a:t>
            </a:r>
          </a:p>
          <a:p>
            <a:pPr marL="442913" indent="-8096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проведена работа по вопросу уклонения компаний от прохождения обязательного аудита (03.10.2025) </a:t>
            </a:r>
          </a:p>
          <a:p>
            <a:pPr marL="442913" indent="-80963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предлагается </a:t>
            </a: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заслушать предложения по совершенствованию законодательства на заседании Совета по организации ВКД АО (07.10.2025) </a:t>
            </a:r>
          </a:p>
          <a:p>
            <a:pPr marL="225425" indent="-215900" algn="just">
              <a:spcAft>
                <a:spcPts val="600"/>
              </a:spcAft>
              <a:buFont typeface="Wingdings" pitchFamily="2" charset="2"/>
              <a:buChar char="Ø"/>
              <a:tabLst>
                <a:tab pos="171450" algn="l"/>
              </a:tabLst>
            </a:pPr>
            <a:r>
              <a:rPr lang="ru-RU" sz="1400" b="1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Ведение реестра АО, оказывающих аудиторские услуги ОЗО </a:t>
            </a:r>
          </a:p>
          <a:p>
            <a:pPr marL="541338" indent="-180975" algn="just">
              <a:spcAft>
                <a:spcPts val="600"/>
              </a:spcAft>
              <a:tabLst>
                <a:tab pos="266700" algn="l"/>
              </a:tabLst>
            </a:pP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• продолжена работа по выявлению фактов предоставления недостоверной информации при вступлении в реестр АО, оказывающих аудиторские услуги </a:t>
            </a: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ОЗО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400" b="1" spc="-4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Работа аудиторов в </a:t>
            </a:r>
            <a:r>
              <a:rPr lang="ru-RU" sz="1400" b="1" spc="-40" dirty="0" err="1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антиотмывочном</a:t>
            </a:r>
            <a:r>
              <a:rPr lang="ru-RU" sz="1400" b="1" spc="-4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контуре и взаимодействие с РФМ</a:t>
            </a:r>
          </a:p>
          <a:p>
            <a:pPr marL="541338" indent="-18097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spc="-6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проведена </a:t>
            </a:r>
            <a:r>
              <a:rPr lang="ru-RU" sz="1400" spc="-6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работа по выявлению фактов направления малоинформативных СПО в РФМ (03.10.2025, 06.10.2025)</a:t>
            </a:r>
          </a:p>
          <a:p>
            <a:pPr marL="541338" indent="-18097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предлагается продолжить работу </a:t>
            </a: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выработке </a:t>
            </a: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предложений </a:t>
            </a: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совершенствовании информации, </a:t>
            </a: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направляемой в РФМ</a:t>
            </a:r>
          </a:p>
          <a:p>
            <a:pPr marL="541338" indent="-180975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разъяснение обязательных требований в сфере ПОД/ФТ/ЭД и ФРОМУ в ходе контрольных, профилактических </a:t>
            </a:r>
            <a:b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информационных (конференций, совещаний) мероприятий и даются рекомендации на основе правоприменительной практики</a:t>
            </a:r>
          </a:p>
          <a:p>
            <a:pPr marL="177800" indent="-177800"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177800" algn="l"/>
              </a:tabLst>
            </a:pPr>
            <a:r>
              <a:rPr lang="ru-RU" sz="1400" b="1" spc="-4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Сближение </a:t>
            </a:r>
            <a:r>
              <a:rPr lang="ru-RU" sz="1400" b="1" spc="-4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подходов при осуществлении ВКД </a:t>
            </a:r>
            <a:r>
              <a:rPr lang="ru-RU" sz="1400" b="1" spc="-4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АО ФК и СРО</a:t>
            </a:r>
            <a:endParaRPr lang="ru-RU" sz="1400" b="1" spc="-4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42913" indent="-80963" algn="just">
              <a:spcAft>
                <a:spcPts val="600"/>
              </a:spcAft>
              <a:tabLst>
                <a:tab pos="266700" algn="l"/>
              </a:tabLst>
            </a:pP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•	</a:t>
            </a: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продолжена </a:t>
            </a:r>
            <a:r>
              <a:rPr lang="ru-RU" sz="14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работа по актуализации Классификатора нарушений </a:t>
            </a:r>
            <a:r>
              <a:rPr lang="ru-RU" sz="1400" dirty="0" smtClean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целях применения мер воздействия</a:t>
            </a:r>
            <a:endParaRPr lang="ru-RU" sz="140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xmlns="" id="{B72FD551-EB07-456B-B1A9-7B2FCF2BA36E}"/>
              </a:ext>
            </a:extLst>
          </p:cNvPr>
          <p:cNvSpPr txBox="1">
            <a:spLocks/>
          </p:cNvSpPr>
          <p:nvPr/>
        </p:nvSpPr>
        <p:spPr>
          <a:xfrm>
            <a:off x="11479126" y="6495936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160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737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DB7A6A7-713E-8D0A-1422-40DB4362A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04D88CF7-4E5B-9906-6772-BAACEA4DDCA5}"/>
              </a:ext>
            </a:extLst>
          </p:cNvPr>
          <p:cNvSpPr txBox="1"/>
          <p:nvPr/>
        </p:nvSpPr>
        <p:spPr bwMode="auto">
          <a:xfrm>
            <a:off x="3409048" y="227992"/>
            <a:ext cx="8750059" cy="496185"/>
          </a:xfrm>
          <a:prstGeom prst="rect">
            <a:avLst/>
          </a:prstGeom>
          <a:noFill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kern="0" dirty="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утверждении плана работы Совета по организации внешнего контроля деятельности аудиторских организаций на 2026 год</a:t>
            </a:r>
          </a:p>
        </p:txBody>
      </p:sp>
      <p:sp>
        <p:nvSpPr>
          <p:cNvPr id="8" name="Номер слайда 1">
            <a:extLst>
              <a:ext uri="{FF2B5EF4-FFF2-40B4-BE49-F238E27FC236}">
                <a16:creationId xmlns:a16="http://schemas.microsoft.com/office/drawing/2014/main" xmlns="" id="{56E6FF2F-251C-39BD-232D-49B5D74DE8FD}"/>
              </a:ext>
            </a:extLst>
          </p:cNvPr>
          <p:cNvSpPr txBox="1"/>
          <p:nvPr/>
        </p:nvSpPr>
        <p:spPr>
          <a:xfrm>
            <a:off x="11479126" y="6495936"/>
            <a:ext cx="679981" cy="2462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1600">
                <a:solidFill>
                  <a:srgbClr val="1F497D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  <a:endParaRPr lang="ru-RU" sz="1600" dirty="0">
              <a:solidFill>
                <a:srgbClr val="1F497D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701764E7-3EE5-BFE2-D367-91D3FC64892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5658" y="1051312"/>
          <a:ext cx="11781229" cy="4742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641">
                  <a:extLst>
                    <a:ext uri="{9D8B030D-6E8A-4147-A177-3AD203B41FA5}">
                      <a16:colId xmlns:a16="http://schemas.microsoft.com/office/drawing/2014/main" xmlns="" val="1884292018"/>
                    </a:ext>
                  </a:extLst>
                </a:gridCol>
                <a:gridCol w="3816950">
                  <a:extLst>
                    <a:ext uri="{9D8B030D-6E8A-4147-A177-3AD203B41FA5}">
                      <a16:colId xmlns:a16="http://schemas.microsoft.com/office/drawing/2014/main" xmlns="" val="4148417773"/>
                    </a:ext>
                  </a:extLst>
                </a:gridCol>
                <a:gridCol w="1039358">
                  <a:extLst>
                    <a:ext uri="{9D8B030D-6E8A-4147-A177-3AD203B41FA5}">
                      <a16:colId xmlns:a16="http://schemas.microsoft.com/office/drawing/2014/main" xmlns="" val="24394635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xmlns="" val="3782953959"/>
                    </a:ext>
                  </a:extLst>
                </a:gridCol>
                <a:gridCol w="1010387">
                  <a:extLst>
                    <a:ext uri="{9D8B030D-6E8A-4147-A177-3AD203B41FA5}">
                      <a16:colId xmlns:a16="http://schemas.microsoft.com/office/drawing/2014/main" xmlns="" val="364351155"/>
                    </a:ext>
                  </a:extLst>
                </a:gridCol>
                <a:gridCol w="3709432">
                  <a:extLst>
                    <a:ext uri="{9D8B030D-6E8A-4147-A177-3AD203B41FA5}">
                      <a16:colId xmlns:a16="http://schemas.microsoft.com/office/drawing/2014/main" xmlns="" val="3711452448"/>
                    </a:ext>
                  </a:extLst>
                </a:gridCol>
                <a:gridCol w="1099181">
                  <a:extLst>
                    <a:ext uri="{9D8B030D-6E8A-4147-A177-3AD203B41FA5}">
                      <a16:colId xmlns:a16="http://schemas.microsoft.com/office/drawing/2014/main" xmlns="" val="2945984737"/>
                    </a:ext>
                  </a:extLst>
                </a:gridCol>
              </a:tblGrid>
              <a:tr h="78033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№ заседания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Тема обсуждения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Период проведения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№ заседания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Тема обсуждения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Период проведения</a:t>
                      </a:r>
                    </a:p>
                  </a:txBody>
                  <a:tcPr anchor="ctr">
                    <a:solidFill>
                      <a:srgbClr val="C5C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4423017"/>
                  </a:ext>
                </a:extLst>
              </a:tr>
              <a:tr h="198085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заседание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Об исполнении протокольных поручений заседания Совета по организации внешнего контроля деятельности аудиторских организаций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 результатах осуществления государственного контроля (надзора) за деятельностью аудиторских организаций 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Иные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вопросы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Март – апрель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2026 года</a:t>
                      </a:r>
                    </a:p>
                    <a:p>
                      <a:pPr marL="0" algn="ctr" defTabSz="914400" rtl="0" eaLnBrk="1" fontAlgn="b" latinLnBrk="0" hangingPunct="1"/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III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заседание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Об исполнении протокольных поручений заседания Совета по организации внешнего контроля деятельности аудиторских организаций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 результатах осуществления государственного контроля (надзора) за деятельностью аудиторских организаций 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Иные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вопросы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Сентябрь – октябрь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2026 года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6763510"/>
                  </a:ext>
                </a:extLst>
              </a:tr>
              <a:tr h="198085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II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заседание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Об исполнении протокольных поручений заседания Совета по организации внешнего контроля деятельности аудиторских организаций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 результатах осуществления государственного контроля (надзора) за деятельностью аудиторских организаций 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Иные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вопросы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Июнь – июль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2026 года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200" u="none" strike="noStrike" kern="1200" dirty="0">
                        <a:solidFill>
                          <a:schemeClr val="dk1"/>
                        </a:solidFill>
                        <a:effectLst/>
                        <a:latin typeface="Segoe UI Light" panose="020B0502040204020203" pitchFamily="34" charset="0"/>
                        <a:ea typeface="+mn-ea"/>
                        <a:cs typeface="Segoe UI Light" panose="020B0502040204020203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IV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 заседание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Об исполнении протокольных поручений заседания Совета по организации внешнего контроля деятельности аудиторских организаций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О результатах осуществления государственного контроля (надзора) за деятельностью аудиторских организаций </a:t>
                      </a:r>
                    </a:p>
                    <a:p>
                      <a:pPr marL="228600" indent="-228600" algn="l" defTabSz="914400" rtl="0" eaLnBrk="1" fontAlgn="b" latinLnBrk="0" hangingPunct="1">
                        <a:buAutoNum type="arabicPeriod"/>
                      </a:pPr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Иные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вопросы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Декабрь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Segoe UI Light" panose="020B0502040204020203" pitchFamily="34" charset="0"/>
                          <a:ea typeface="+mn-ea"/>
                          <a:cs typeface="Segoe UI Light" panose="020B0502040204020203" pitchFamily="34" charset="0"/>
                        </a:rPr>
                        <a:t>2026 года</a:t>
                      </a:r>
                    </a:p>
                  </a:txBody>
                  <a:tcPr anchor="ctr">
                    <a:solidFill>
                      <a:srgbClr val="E9EC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3315185"/>
                  </a:ext>
                </a:extLst>
              </a:tr>
            </a:tbl>
          </a:graphicData>
        </a:graphic>
      </p:graphicFrame>
      <p:sp>
        <p:nvSpPr>
          <p:cNvPr id="7" name="object 8">
            <a:extLst>
              <a:ext uri="{FF2B5EF4-FFF2-40B4-BE49-F238E27FC236}">
                <a16:creationId xmlns:a16="http://schemas.microsoft.com/office/drawing/2014/main" xmlns="" id="{130A46F9-6DE2-2611-E9AF-6879224F46E3}"/>
              </a:ext>
            </a:extLst>
          </p:cNvPr>
          <p:cNvSpPr/>
          <p:nvPr/>
        </p:nvSpPr>
        <p:spPr>
          <a:xfrm flipV="1">
            <a:off x="0" y="828335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5335" y="6008715"/>
            <a:ext cx="86008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b="1" kern="0" dirty="0" smtClean="0">
                <a:solidFill>
                  <a:srgbClr val="1F497D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ПРЕДЛОЖЕНИЯ В ПРОЕКТ ПЛАНА РАБОТЫ СОВЕТА ПО ОРГАНИЗАЦИИ ВКД АО НА 2026 ГОД </a:t>
            </a:r>
            <a:br>
              <a:rPr lang="ru-RU" sz="1400" b="1" kern="0" dirty="0" smtClean="0">
                <a:solidFill>
                  <a:srgbClr val="1F497D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</a:br>
            <a:r>
              <a:rPr lang="ru-RU" sz="1400" b="1" kern="0" dirty="0" smtClean="0">
                <a:solidFill>
                  <a:srgbClr val="1F497D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НЕОБХОДИМО ПРЕДСТАВИТЬ В СРОК ДО 24 НОЯБРЯ 2025 ГОДА</a:t>
            </a:r>
            <a:endParaRPr lang="ru-RU" sz="1400" b="1" kern="0" dirty="0">
              <a:solidFill>
                <a:srgbClr val="1F497D"/>
              </a:solidFill>
              <a:latin typeface="Segoe UI Light" panose="020B0502040204020203" pitchFamily="34" charset="0"/>
              <a:ea typeface="+mj-ea"/>
              <a:cs typeface="Segoe UI Light" panose="020B0502040204020203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07AAB80-D031-4701-BC43-7DC0AD645D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78" y="5921605"/>
            <a:ext cx="846550" cy="69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36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623"/>
            <a:ext cx="12192000" cy="1107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50" y="37742"/>
            <a:ext cx="1327877" cy="519797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B18A36C-A304-4C91-856D-493F17EA7DB3}"/>
              </a:ext>
            </a:extLst>
          </p:cNvPr>
          <p:cNvSpPr/>
          <p:nvPr/>
        </p:nvSpPr>
        <p:spPr>
          <a:xfrm flipV="1">
            <a:off x="0" y="255036"/>
            <a:ext cx="11676185" cy="374629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932384">
              <a:defRPr/>
            </a:pPr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object 8"/>
          <p:cNvSpPr/>
          <p:nvPr/>
        </p:nvSpPr>
        <p:spPr>
          <a:xfrm flipV="1">
            <a:off x="-548" y="6409590"/>
            <a:ext cx="12192547" cy="45719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" y="6448075"/>
            <a:ext cx="485086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932384"/>
            <a:r>
              <a:rPr lang="en-US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www.roskazna.gov.ru</a:t>
            </a:r>
            <a:endParaRPr lang="ru-RU" sz="1691" dirty="0">
              <a:solidFill>
                <a:prstClr val="white">
                  <a:lumMod val="65000"/>
                </a:prst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5023" y="6448075"/>
            <a:ext cx="4833835" cy="352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932384"/>
            <a:r>
              <a:rPr lang="ru-RU" sz="1691" dirty="0" smtClean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 октября </a:t>
            </a:r>
            <a:r>
              <a:rPr lang="ru-RU" sz="1691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2025 г.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261" y="2688630"/>
            <a:ext cx="58775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32384"/>
            <a:r>
              <a:rPr lang="ru-RU" sz="4800" b="1" dirty="0">
                <a:solidFill>
                  <a:srgbClr val="11437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СПАСИБО ЗА ВНИМАНИЕ!</a:t>
            </a: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xmlns="" id="{D1F32686-14A5-4E37-8FF1-E04F6A0C7AD2}"/>
              </a:ext>
            </a:extLst>
          </p:cNvPr>
          <p:cNvSpPr/>
          <p:nvPr/>
        </p:nvSpPr>
        <p:spPr>
          <a:xfrm>
            <a:off x="6962025" y="679290"/>
            <a:ext cx="2623132" cy="58204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9A2E635C-7B32-413E-A0AF-84DF3828A9F2}"/>
              </a:ext>
            </a:extLst>
          </p:cNvPr>
          <p:cNvSpPr/>
          <p:nvPr/>
        </p:nvSpPr>
        <p:spPr>
          <a:xfrm flipH="1">
            <a:off x="9586049" y="679290"/>
            <a:ext cx="2556608" cy="5820409"/>
          </a:xfrm>
          <a:prstGeom prst="rect">
            <a:avLst/>
          </a:prstGeom>
          <a:blipFill>
            <a:blip r:embed="rId3" cstate="print"/>
            <a:srcRect/>
            <a:stretch>
              <a:fillRect r="-2602"/>
            </a:stretch>
          </a:blipFill>
        </p:spPr>
        <p:txBody>
          <a:bodyPr wrap="square" lIns="0" tIns="0" rIns="0" bIns="0" rtlCol="0"/>
          <a:lstStyle/>
          <a:p>
            <a:pPr defTabSz="1932384"/>
            <a:endParaRPr sz="3808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2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28193</TotalTime>
  <Words>424</Words>
  <Application>Microsoft Office PowerPoint</Application>
  <PresentationFormat>Широкоэкранный</PresentationFormat>
  <Paragraphs>60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Segoe UI Light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</dc:title>
  <dc:creator>елена алехина</dc:creator>
  <cp:lastModifiedBy>Елисеева Наталья Сергеевна</cp:lastModifiedBy>
  <cp:revision>1364</cp:revision>
  <cp:lastPrinted>2024-11-28T06:39:13Z</cp:lastPrinted>
  <dcterms:created xsi:type="dcterms:W3CDTF">2020-02-19T06:49:53Z</dcterms:created>
  <dcterms:modified xsi:type="dcterms:W3CDTF">2025-10-15T14:16:39Z</dcterms:modified>
</cp:coreProperties>
</file>