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2.xml" ContentType="application/vnd.openxmlformats-officedocument.drawingml.chartshapes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9"/>
  </p:notesMasterIdLst>
  <p:sldIdLst>
    <p:sldId id="256" r:id="rId3"/>
    <p:sldId id="281" r:id="rId4"/>
    <p:sldId id="279" r:id="rId5"/>
    <p:sldId id="261" r:id="rId6"/>
    <p:sldId id="283" r:id="rId7"/>
    <p:sldId id="265" r:id="rId8"/>
  </p:sldIdLst>
  <p:sldSz cx="12192000" cy="6858000"/>
  <p:notesSz cx="6819900" cy="99187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3022" userDrawn="1">
          <p15:clr>
            <a:srgbClr val="A4A3A4"/>
          </p15:clr>
        </p15:guide>
        <p15:guide id="3" pos="5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4" userDrawn="1">
          <p15:clr>
            <a:srgbClr val="A4A3A4"/>
          </p15:clr>
        </p15:guide>
        <p15:guide id="2" pos="214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 " initials="" lastIdx="2" clrIdx="0"/>
  <p:cmAuthor id="2" name="Устаев Имам Гаджиевич" initials="УИГ" lastIdx="1" clrIdx="1"/>
  <p:cmAuthor id="3" name="Иван Журавлев" initials="ИЖ" lastIdx="5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DBDB"/>
    <a:srgbClr val="A7A7A7"/>
    <a:srgbClr val="92D051"/>
    <a:srgbClr val="FFFF9A"/>
    <a:srgbClr val="C7D9F2"/>
    <a:srgbClr val="E9ECF6"/>
    <a:srgbClr val="C5CEDD"/>
    <a:srgbClr val="FFFFFF"/>
    <a:srgbClr val="8F8F8F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  <a:fill>
          <a:solidFill>
            <a:schemeClr val="dk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927" autoAdjust="0"/>
    <p:restoredTop sz="95212" autoAdjust="0"/>
  </p:normalViewPr>
  <p:slideViewPr>
    <p:cSldViewPr snapToGrid="0">
      <p:cViewPr varScale="1">
        <p:scale>
          <a:sx n="88" d="100"/>
          <a:sy n="88" d="100"/>
        </p:scale>
        <p:origin x="1134" y="78"/>
      </p:cViewPr>
      <p:guideLst>
        <p:guide pos="3840"/>
        <p:guide orient="horz" pos="3022"/>
        <p:guide pos="5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0" d="100"/>
        <a:sy n="12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 showGuides="1">
      <p:cViewPr varScale="1">
        <p:scale>
          <a:sx n="80" d="100"/>
          <a:sy n="80" d="100"/>
        </p:scale>
        <p:origin x="3972" y="108"/>
      </p:cViewPr>
      <p:guideLst>
        <p:guide orient="horz" pos="3124"/>
        <p:guide pos="214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2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  <a:round/>
        </a:ln>
        <a:effectLst/>
        <a:sp3d/>
      </c:spPr>
    </c:floor>
    <c:sideWall>
      <c:thickness val="0"/>
      <c:spPr>
        <a:noFill/>
        <a:ln w="25400">
          <a:noFill/>
          <a:round/>
        </a:ln>
        <a:effectLst/>
        <a:sp3d/>
      </c:spPr>
    </c:sideWall>
    <c:backWall>
      <c:thickness val="0"/>
      <c:spPr>
        <a:noFill/>
        <a:ln w="25400">
          <a:noFill/>
          <a:round/>
        </a:ln>
        <a:effectLst/>
        <a:sp3d/>
      </c:spPr>
    </c:backWall>
    <c:plotArea>
      <c:layout>
        <c:manualLayout>
          <c:layoutTarget val="inner"/>
          <c:xMode val="edge"/>
          <c:yMode val="edge"/>
          <c:x val="2.5080659364610132E-2"/>
          <c:y val="1.9114906654777012E-3"/>
          <c:w val="0.92543699999999995"/>
          <c:h val="0.6976740000000000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Кол-во ПМ</c:v>
                </c:pt>
              </c:strCache>
            </c:strRef>
          </c:tx>
          <c:spPr>
            <a:solidFill>
              <a:srgbClr val="C7D9F1"/>
            </a:solidFill>
            <a:ln>
              <a:solidFill>
                <a:schemeClr val="bg1"/>
              </a:solidFill>
              <a:round/>
            </a:ln>
            <a:effectLst/>
            <a:sp3d>
              <a:contourClr>
                <a:schemeClr val="bg1"/>
              </a:contourClr>
            </a:sp3d>
          </c:spPr>
          <c:invertIfNegative val="0"/>
          <c:dLbls>
            <c:dLbl>
              <c:idx val="0"/>
              <c:layout>
                <c:manualLayout>
                  <c:x val="1.3557020977808195E-2"/>
                  <c:y val="-1.7406003015213122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0-9FC9-EF49-8A39-CD32A9571D02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7993084057551626E-2"/>
                  <c:y val="-1.16040822150166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1-9FC9-EF49-8A39-CD32A9571D02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2.2553203942026156E-2"/>
                  <c:y val="-1.35422000534503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2-9FC9-EF49-8A39-CD32A9571D02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2.1382294418933988E-2"/>
                  <c:y val="-3.0000267975934313E-2"/>
                </c:manualLayout>
              </c:layout>
              <c:spPr>
                <a:noFill/>
                <a:ln>
                  <a:noFill/>
                  <a:round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800" b="0" i="0" u="none" strike="noStrike" kern="1200" baseline="0">
                      <a:solidFill>
                        <a:schemeClr val="tx1"/>
                      </a:solidFill>
                      <a:latin typeface="Segoe UI Light" panose="020B0502040204020203" pitchFamily="34" charset="0"/>
                      <a:ea typeface="+mn-ea"/>
                      <a:cs typeface="Segoe UI Light" panose="020B0502040204020203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3-9FC9-EF49-8A39-CD32A9571D02}"/>
                </c:ext>
                <c:ext xmlns:c15="http://schemas.microsoft.com/office/drawing/2012/chart" uri="{CE6537A1-D6FC-4f65-9D91-7224C49458BB}">
                  <c15:layout>
                    <c:manualLayout>
                      <c:w val="4.5657999999999997E-2"/>
                      <c:h val="8.2969000000000001E-2"/>
                    </c:manualLayout>
                  </c15:layout>
                </c:ext>
              </c:extLst>
            </c:dLbl>
            <c:dLbl>
              <c:idx val="4"/>
              <c:layout>
                <c:manualLayout>
                  <c:x val="1.8240120473340362E-2"/>
                  <c:y val="-1.9344241160958658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226*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9FC9-EF49-8A39-CD32A9571D02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  <a:round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Segoe UI Light" panose="020B0502040204020203" pitchFamily="34" charset="0"/>
                    <a:ea typeface="+mn-ea"/>
                    <a:cs typeface="Segoe UI Light" panose="020B0502040204020203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 formatCode="m/d/yyyy">
                  <c:v>45736</c:v>
                </c:pt>
              </c:numCache>
            </c:num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100</c:v>
                </c:pt>
                <c:pt idx="1">
                  <c:v>731</c:v>
                </c:pt>
                <c:pt idx="2">
                  <c:v>337</c:v>
                </c:pt>
                <c:pt idx="3">
                  <c:v>461</c:v>
                </c:pt>
                <c:pt idx="4">
                  <c:v>212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9FC9-EF49-8A39-CD32A9571D0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73994344"/>
        <c:axId val="173990424"/>
        <c:axId val="0"/>
      </c:bar3DChart>
      <c:catAx>
        <c:axId val="17399434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73990424"/>
        <c:crosses val="autoZero"/>
        <c:auto val="1"/>
        <c:lblAlgn val="ctr"/>
        <c:lblOffset val="100"/>
        <c:noMultiLvlLbl val="0"/>
      </c:catAx>
      <c:valAx>
        <c:axId val="173990424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73994344"/>
        <c:crosses val="autoZero"/>
        <c:crossBetween val="between"/>
      </c:valAx>
      <c:spPr>
        <a:noFill/>
        <a:ln>
          <a:noFill/>
          <a:round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2868139466291456E-2"/>
          <c:y val="0.25575938096064643"/>
          <c:w val="0.9442864386930484"/>
          <c:h val="0.73206160089837036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Кол-во нарушений</c:v>
                </c:pt>
              </c:strCache>
            </c:strRef>
          </c:tx>
          <c:spPr>
            <a:ln w="28575" cap="rnd">
              <a:solidFill>
                <a:srgbClr val="31859C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31859C"/>
              </a:solidFill>
              <a:ln w="9525">
                <a:solidFill>
                  <a:srgbClr val="31859C"/>
                </a:solidFill>
              </a:ln>
              <a:effectLst/>
            </c:spPr>
          </c:marker>
          <c:dPt>
            <c:idx val="9"/>
            <c:bubble3D val="0"/>
            <c:spPr>
              <a:ln w="28575" cap="rnd">
                <a:solidFill>
                  <a:srgbClr val="31859C"/>
                </a:solidFill>
                <a:prstDash val="sysDash"/>
                <a:round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E55-CF44-8602-A99EB56EFA73}"/>
              </c:ext>
            </c:extLst>
          </c:dPt>
          <c:dLbls>
            <c:dLbl>
              <c:idx val="5"/>
              <c:layout>
                <c:manualLayout>
                  <c:x val="-5.0332000000000002E-2"/>
                  <c:y val="-0.113539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2-3E55-CF44-8602-A99EB56EFA73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7033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3E55-CF44-8602-A99EB56EFA73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rgbClr val="31859C"/>
                    </a:solidFill>
                    <a:latin typeface="Segoe UI Light" panose="020B0502040204020203" pitchFamily="34" charset="0"/>
                    <a:ea typeface="+mn-ea"/>
                    <a:cs typeface="Segoe UI Light" panose="020B0502040204020203" pitchFamily="34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 formatCode="m/d/yyyy">
                  <c:v>2024</c:v>
                </c:pt>
                <c:pt idx="9" formatCode="m/d/yyyy">
                  <c:v>45846</c:v>
                </c:pt>
              </c:numCache>
            </c:num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9619</c:v>
                </c:pt>
                <c:pt idx="1">
                  <c:v>14203</c:v>
                </c:pt>
                <c:pt idx="2">
                  <c:v>14722</c:v>
                </c:pt>
                <c:pt idx="3">
                  <c:v>15215</c:v>
                </c:pt>
                <c:pt idx="4">
                  <c:v>3962</c:v>
                </c:pt>
                <c:pt idx="5">
                  <c:v>25324</c:v>
                </c:pt>
                <c:pt idx="6">
                  <c:v>6275</c:v>
                </c:pt>
                <c:pt idx="7">
                  <c:v>12018</c:v>
                </c:pt>
                <c:pt idx="8">
                  <c:v>11563</c:v>
                </c:pt>
                <c:pt idx="9">
                  <c:v>3315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3E55-CF44-8602-A99EB56EFA73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73656304"/>
        <c:axId val="173661400"/>
      </c:lineChart>
      <c:catAx>
        <c:axId val="17365630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73661400"/>
        <c:crosses val="autoZero"/>
        <c:auto val="1"/>
        <c:lblAlgn val="ctr"/>
        <c:lblOffset val="100"/>
        <c:noMultiLvlLbl val="0"/>
      </c:catAx>
      <c:valAx>
        <c:axId val="17366140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36563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  <a:round/>
        </a:ln>
        <a:effectLst/>
        <a:sp3d/>
      </c:spPr>
    </c:floor>
    <c:sideWall>
      <c:thickness val="0"/>
      <c:spPr>
        <a:noFill/>
        <a:ln w="25400">
          <a:noFill/>
          <a:round/>
        </a:ln>
        <a:effectLst/>
        <a:sp3d/>
      </c:spPr>
    </c:sideWall>
    <c:backWall>
      <c:thickness val="0"/>
      <c:spPr>
        <a:noFill/>
        <a:ln w="25400">
          <a:noFill/>
          <a:round/>
        </a:ln>
        <a:effectLst/>
        <a:sp3d/>
      </c:spPr>
    </c:backWall>
    <c:plotArea>
      <c:layout>
        <c:manualLayout>
          <c:layoutTarget val="inner"/>
          <c:xMode val="edge"/>
          <c:yMode val="edge"/>
          <c:x val="3.9885586231979853E-2"/>
          <c:y val="1.2021446689535665E-2"/>
          <c:w val="0.96011439773168838"/>
          <c:h val="0.77984709897610927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solidFill>
                <a:schemeClr val="bg1"/>
              </a:solidFill>
              <a:round/>
            </a:ln>
            <a:effectLst/>
            <a:sp3d>
              <a:contourClr>
                <a:schemeClr val="bg1"/>
              </a:contourClr>
            </a:sp3d>
          </c:spPr>
          <c:invertIfNegative val="0"/>
          <c:cat>
            <c:numRef>
              <c:f>Лист1!$A$2:$A$11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500</c:v>
                </c:pt>
                <c:pt idx="1">
                  <c:v>572</c:v>
                </c:pt>
                <c:pt idx="2">
                  <c:v>575</c:v>
                </c:pt>
                <c:pt idx="3">
                  <c:v>561</c:v>
                </c:pt>
                <c:pt idx="4">
                  <c:v>364</c:v>
                </c:pt>
                <c:pt idx="5">
                  <c:v>578</c:v>
                </c:pt>
                <c:pt idx="6">
                  <c:v>377</c:v>
                </c:pt>
                <c:pt idx="7">
                  <c:v>556</c:v>
                </c:pt>
                <c:pt idx="8">
                  <c:v>456</c:v>
                </c:pt>
                <c:pt idx="9">
                  <c:v>450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990-C146-B9A0-5B8F12B1DA6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  <a:round/>
            </a:ln>
            <a:effectLst/>
            <a:sp3d>
              <a:contourClr>
                <a:schemeClr val="bg1"/>
              </a:contourClr>
            </a:sp3d>
          </c:spPr>
          <c:invertIfNegative val="0"/>
          <c:cat>
            <c:numRef>
              <c:f>Лист1!$A$2:$A$11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Лист1!$C$2:$C$11</c:f>
              <c:numCache>
                <c:formatCode>General</c:formatCode>
                <c:ptCount val="10"/>
                <c:pt idx="0">
                  <c:v>1000</c:v>
                </c:pt>
                <c:pt idx="1">
                  <c:v>950</c:v>
                </c:pt>
                <c:pt idx="2">
                  <c:v>900</c:v>
                </c:pt>
                <c:pt idx="3">
                  <c:v>890</c:v>
                </c:pt>
                <c:pt idx="4">
                  <c:v>850</c:v>
                </c:pt>
                <c:pt idx="5">
                  <c:v>800</c:v>
                </c:pt>
                <c:pt idx="6">
                  <c:v>800</c:v>
                </c:pt>
                <c:pt idx="7">
                  <c:v>600</c:v>
                </c:pt>
                <c:pt idx="8">
                  <c:v>637</c:v>
                </c:pt>
                <c:pt idx="9">
                  <c:v>637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990-C146-B9A0-5B8F12B1DA67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spPr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bg1"/>
              </a:solidFill>
              <a:round/>
            </a:ln>
            <a:effectLst/>
            <a:sp3d>
              <a:contourClr>
                <a:schemeClr val="bg1"/>
              </a:contourClr>
            </a:sp3d>
          </c:spPr>
          <c:invertIfNegative val="0"/>
          <c:cat>
            <c:numRef>
              <c:f>Лист1!$A$2:$A$11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Лист1!$D$2:$D$11</c:f>
              <c:numCache>
                <c:formatCode>General</c:formatCode>
                <c:ptCount val="10"/>
                <c:pt idx="0">
                  <c:v>3593</c:v>
                </c:pt>
                <c:pt idx="1">
                  <c:v>3503</c:v>
                </c:pt>
                <c:pt idx="2">
                  <c:v>3338</c:v>
                </c:pt>
                <c:pt idx="3">
                  <c:v>3313</c:v>
                </c:pt>
                <c:pt idx="4">
                  <c:v>3344</c:v>
                </c:pt>
                <c:pt idx="5">
                  <c:v>2867</c:v>
                </c:pt>
                <c:pt idx="6">
                  <c:v>2800</c:v>
                </c:pt>
                <c:pt idx="7">
                  <c:v>2000</c:v>
                </c:pt>
                <c:pt idx="8">
                  <c:v>1800</c:v>
                </c:pt>
                <c:pt idx="9">
                  <c:v>1700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990-C146-B9A0-5B8F12B1DA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gapDepth val="147"/>
        <c:shape val="box"/>
        <c:axId val="173656696"/>
        <c:axId val="173659048"/>
        <c:axId val="0"/>
      </c:bar3DChart>
      <c:catAx>
        <c:axId val="173656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3659048"/>
        <c:crosses val="autoZero"/>
        <c:auto val="1"/>
        <c:lblAlgn val="ctr"/>
        <c:lblOffset val="100"/>
        <c:tickMarkSkip val="2"/>
        <c:noMultiLvlLbl val="0"/>
      </c:catAx>
      <c:valAx>
        <c:axId val="173659048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73656696"/>
        <c:crosses val="autoZero"/>
        <c:crossBetween val="between"/>
      </c:valAx>
      <c:spPr>
        <a:noFill/>
        <a:ln>
          <a:noFill/>
          <a:round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3740000000000001E-2"/>
          <c:y val="5.0327999999999998E-2"/>
          <c:w val="0.95252000000000003"/>
          <c:h val="0.80769999999999997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Аудиторские организации, всего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  <a:effectLst>
              <a:outerShdw blurRad="76200" dir="5400000" sx="1000" sy="1000" algn="ctr" rotWithShape="0">
                <a:srgbClr val="000000">
                  <a:alpha val="0"/>
                </a:srgbClr>
              </a:outerShdw>
            </a:effectLst>
            <a:sp3d contourW="19050">
              <a:contourClr>
                <a:schemeClr val="bg1"/>
              </a:contourClr>
            </a:sp3d>
          </c:spPr>
          <c:invertIfNegative val="0"/>
          <c:dPt>
            <c:idx val="1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0049-A74D-A75A-A079C9F5D9F1}"/>
              </c:ext>
            </c:extLst>
          </c:dPt>
          <c:dPt>
            <c:idx val="2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  <a:ln w="9525">
                <a:solidFill>
                  <a:schemeClr val="bg1"/>
                </a:solidFill>
              </a:ln>
              <a:effectLst>
                <a:outerShdw blurRad="76200" dir="5400000" sx="1000" sy="1000" algn="ctr" rotWithShape="0">
                  <a:srgbClr val="000000">
                    <a:alpha val="0"/>
                  </a:srgbClr>
                </a:outerShdw>
              </a:effectLst>
              <a:sp3d contourW="9525">
                <a:contourClr>
                  <a:schemeClr val="bg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0049-A74D-A75A-A079C9F5D9F1}"/>
              </c:ext>
            </c:extLst>
          </c:dPt>
          <c:dPt>
            <c:idx val="3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  <a:ln w="9525">
                <a:solidFill>
                  <a:schemeClr val="bg1"/>
                </a:solidFill>
              </a:ln>
              <a:effectLst>
                <a:outerShdw blurRad="76200" dir="5400000" sx="1000" sy="1000" algn="ctr" rotWithShape="0">
                  <a:srgbClr val="000000">
                    <a:alpha val="0"/>
                  </a:srgbClr>
                </a:outerShdw>
              </a:effectLst>
              <a:sp3d contourW="9525">
                <a:contourClr>
                  <a:schemeClr val="bg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0049-A74D-A75A-A079C9F5D9F1}"/>
              </c:ext>
            </c:extLst>
          </c:dPt>
          <c:dLbls>
            <c:dLbl>
              <c:idx val="0"/>
              <c:layout>
                <c:manualLayout>
                  <c:x val="0"/>
                  <c:y val="-1.3725886481514906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3400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5-0049-A74D-A75A-A079C9F5D9F1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3.8937276034014625E-3"/>
                  <c:y val="-4.5752954938383019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2400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0-0049-A74D-A75A-A079C9F5D9F1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9.7343190085036561E-3"/>
                  <c:y val="-4.5752954938382603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2200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2-0049-A74D-A75A-A079C9F5D9F1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1.7521774215306436E-2"/>
                  <c:y val="-1.3725886481514906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2013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0049-A74D-A75A-A079C9F5D9F1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Segoe UI Light" panose="020B0502040204020203" pitchFamily="34" charset="0"/>
                    <a:ea typeface="+mn-ea"/>
                    <a:cs typeface="Segoe UI Light" panose="020B0502040204020203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 formatCode="m/d/yyyy">
                  <c:v>45937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340</c:v>
                </c:pt>
                <c:pt idx="1">
                  <c:v>240</c:v>
                </c:pt>
                <c:pt idx="2">
                  <c:v>210</c:v>
                </c:pt>
                <c:pt idx="3">
                  <c:v>200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0049-A74D-A75A-A079C9F5D9F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Уведомления</c:v>
                </c:pt>
              </c:strCache>
            </c:strRef>
          </c:tx>
          <c:spPr>
            <a:solidFill>
              <a:schemeClr val="tx2">
                <a:lumMod val="20000"/>
                <a:lumOff val="80000"/>
              </a:schemeClr>
            </a:solidFill>
            <a:ln w="19050">
              <a:solidFill>
                <a:schemeClr val="bg1"/>
              </a:solidFill>
            </a:ln>
            <a:effectLst/>
            <a:sp3d contourW="19050">
              <a:contourClr>
                <a:schemeClr val="bg1"/>
              </a:contourClr>
            </a:sp3d>
          </c:spPr>
          <c:invertIfNegative val="0"/>
          <c:dLbls>
            <c:dLbl>
              <c:idx val="0"/>
              <c:layout>
                <c:manualLayout>
                  <c:x val="1.5575E-2"/>
                  <c:y val="-9.15099999999999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7-0049-A74D-A75A-A079C9F5D9F1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3627999999999999E-2"/>
                  <c:y val="-9.15099999999999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8-0049-A74D-A75A-A079C9F5D9F1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5575E-2"/>
                  <c:y val="-9.15099999999999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9-0049-A74D-A75A-A079C9F5D9F1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5.8401315160151778E-3"/>
                  <c:y val="-1.37258864815149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A-0049-A74D-A75A-A079C9F5D9F1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Segoe UI Light" panose="020B0502040204020203" pitchFamily="34" charset="0"/>
                    <a:ea typeface="+mn-ea"/>
                    <a:cs typeface="Segoe UI Light" panose="020B0502040204020203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 formatCode="m/d/yyyy">
                  <c:v>45937</c:v>
                </c:pt>
              </c:numCache>
            </c:num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386</c:v>
                </c:pt>
                <c:pt idx="1">
                  <c:v>335</c:v>
                </c:pt>
                <c:pt idx="2">
                  <c:v>227</c:v>
                </c:pt>
                <c:pt idx="3">
                  <c:v>55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0049-A74D-A75A-A079C9F5D9F1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Реестр ФК</c:v>
                </c:pt>
              </c:strCache>
            </c:strRef>
          </c:tx>
          <c:spPr>
            <a:solidFill>
              <a:srgbClr val="E2DAED"/>
            </a:solidFill>
            <a:ln w="19050">
              <a:solidFill>
                <a:schemeClr val="bg1"/>
              </a:solidFill>
            </a:ln>
            <a:effectLst/>
            <a:sp3d contourW="19050">
              <a:contourClr>
                <a:schemeClr val="bg1"/>
              </a:contourClr>
            </a:sp3d>
          </c:spPr>
          <c:invertIfNegative val="0"/>
          <c:dLbls>
            <c:dLbl>
              <c:idx val="0"/>
              <c:layout>
                <c:manualLayout>
                  <c:x val="1.7521927511668919E-2"/>
                  <c:y val="-1.83008217158655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C-0049-A74D-A75A-A079C9F5D9F1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5575E-2"/>
                  <c:y val="-1.83010000000000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D-0049-A74D-A75A-A079C9F5D9F1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3627999999999999E-2"/>
                  <c:y val="-4.57500000000000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E-0049-A74D-A75A-A079C9F5D9F1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1.5575E-2"/>
                  <c:y val="-9.15099999999999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F-0049-A74D-A75A-A079C9F5D9F1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Segoe UI Light" panose="020B0502040204020203" pitchFamily="34" charset="0"/>
                    <a:ea typeface="+mn-ea"/>
                    <a:cs typeface="Segoe UI Light" panose="020B0502040204020203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 formatCode="m/d/yyyy">
                  <c:v>45937</c:v>
                </c:pt>
              </c:numCache>
            </c:num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43</c:v>
                </c:pt>
                <c:pt idx="1">
                  <c:v>127</c:v>
                </c:pt>
                <c:pt idx="2">
                  <c:v>179</c:v>
                </c:pt>
                <c:pt idx="3">
                  <c:v>184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0049-A74D-A75A-A079C9F5D9F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9"/>
        <c:shape val="box"/>
        <c:axId val="173657872"/>
        <c:axId val="173663360"/>
        <c:axId val="0"/>
      </c:bar3DChart>
      <c:catAx>
        <c:axId val="173657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pPr>
            <a:endParaRPr lang="ru-RU"/>
          </a:p>
        </c:txPr>
        <c:crossAx val="173663360"/>
        <c:crosses val="autoZero"/>
        <c:auto val="1"/>
        <c:lblAlgn val="ctr"/>
        <c:lblOffset val="100"/>
        <c:noMultiLvlLbl val="0"/>
      </c:catAx>
      <c:valAx>
        <c:axId val="17366336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36578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solidFill>
        <a:srgbClr val="FFFFFF"/>
      </a:solidFill>
      <a:round/>
    </a:ln>
    <a:effectLst/>
  </c:spPr>
  <c:txPr>
    <a:bodyPr/>
    <a:lstStyle/>
    <a:p>
      <a:pPr>
        <a:defRPr>
          <a:latin typeface="Segoe UI Light" panose="020B0502040204020203" pitchFamily="34" charset="0"/>
          <a:cs typeface="Segoe UI Light" panose="020B0502040204020203" pitchFamily="34" charset="0"/>
        </a:defRPr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472839977615602"/>
          <c:y val="4.3512258846170509E-3"/>
          <c:w val="0.67183782216199806"/>
          <c:h val="0.85733353711345461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Кол-во нарушений</c:v>
                </c:pt>
              </c:strCache>
            </c:strRef>
          </c:tx>
          <c:spPr>
            <a:ln w="28575" cap="rnd">
              <a:solidFill>
                <a:srgbClr val="31859C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31859C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Pt>
            <c:idx val="4"/>
            <c:bubble3D val="0"/>
            <c:spPr>
              <a:ln w="28575" cap="rnd">
                <a:solidFill>
                  <a:srgbClr val="31859C"/>
                </a:solidFill>
                <a:prstDash val="sysDash"/>
                <a:round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05B-B449-9C87-D5D4BBFA0BE6}"/>
              </c:ext>
            </c:extLst>
          </c:dPt>
          <c:dLbls>
            <c:dLbl>
              <c:idx val="0"/>
              <c:layout>
                <c:manualLayout>
                  <c:x val="-4.0919999999999998E-2"/>
                  <c:y val="-4.253300000000000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28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2-A05B-B449-9C87-D5D4BBFA0BE6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4.8390455960326872E-2"/>
                  <c:y val="2.5113261840131033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217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1-A05B-B449-9C87-D5D4BBFA0BE6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rgbClr val="31859C"/>
                    </a:solidFill>
                    <a:latin typeface="Segoe UI Light" panose="020B0502040204020203" pitchFamily="34" charset="0"/>
                    <a:ea typeface="+mn-ea"/>
                    <a:cs typeface="Segoe UI Light" panose="020B0502040204020203" pitchFamily="34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 formatCode="m/d/yyyy">
                  <c:v>45846</c:v>
                </c:pt>
              </c:numCache>
            </c:num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300</c:v>
                </c:pt>
                <c:pt idx="1">
                  <c:v>411</c:v>
                </c:pt>
                <c:pt idx="2">
                  <c:v>417</c:v>
                </c:pt>
                <c:pt idx="3">
                  <c:v>547</c:v>
                </c:pt>
                <c:pt idx="4">
                  <c:v>369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A05B-B449-9C87-D5D4BBFA0BE6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73993168"/>
        <c:axId val="111769744"/>
      </c:lineChart>
      <c:catAx>
        <c:axId val="17399316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11769744"/>
        <c:crosses val="autoZero"/>
        <c:auto val="1"/>
        <c:lblAlgn val="ctr"/>
        <c:lblOffset val="100"/>
        <c:noMultiLvlLbl val="0"/>
      </c:catAx>
      <c:valAx>
        <c:axId val="1117697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399316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  <a:round/>
        </a:ln>
        <a:effectLst/>
        <a:sp3d/>
      </c:spPr>
    </c:floor>
    <c:sideWall>
      <c:thickness val="0"/>
      <c:spPr>
        <a:noFill/>
        <a:ln w="25400">
          <a:noFill/>
        </a:ln>
        <a:effectLst/>
        <a:sp3d/>
      </c:spPr>
    </c:sideWall>
    <c:backWall>
      <c:thickness val="0"/>
      <c:spPr>
        <a:noFill/>
        <a:ln w="25400">
          <a:noFill/>
          <a:round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112764"/>
          <c:w val="0.92965245843292843"/>
          <c:h val="0.77869200000000005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spPr>
            <a:solidFill>
              <a:srgbClr val="16365E"/>
            </a:solidFill>
            <a:ln>
              <a:noFill/>
              <a:round/>
            </a:ln>
            <a:effectLst/>
            <a:sp3d>
              <a:contourClr>
                <a:schemeClr val="bg1">
                  <a:lumMod val="85000"/>
                </a:schemeClr>
              </a:contourClr>
            </a:sp3d>
          </c:spPr>
          <c:invertIfNegative val="0"/>
          <c:dLbls>
            <c:delete val="1"/>
          </c:dLbls>
          <c:cat>
            <c:numRef>
              <c:f>Лист1!$A$2:$A$11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 formatCode="m/d/yyyy">
                  <c:v>45736</c:v>
                </c:pt>
              </c:numCache>
            </c:numRef>
          </c:cat>
          <c:val>
            <c:numRef>
              <c:f>Лист1!$C$2:$C$11</c:f>
              <c:numCache>
                <c:formatCode>General</c:formatCode>
                <c:ptCount val="10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608-E544-AB09-0FCCB848CEBA}"/>
            </c:ext>
          </c:extLst>
        </c:ser>
        <c:ser>
          <c:idx val="1"/>
          <c:order val="1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spPr>
            <a:solidFill>
              <a:srgbClr val="16365E"/>
            </a:solidFill>
            <a:ln>
              <a:solidFill>
                <a:schemeClr val="bg1"/>
              </a:solidFill>
              <a:round/>
            </a:ln>
            <a:effectLst/>
            <a:sp3d>
              <a:contourClr>
                <a:schemeClr val="bg1"/>
              </a:contourClr>
            </a:sp3d>
          </c:spPr>
          <c:invertIfNegative val="0"/>
          <c:dPt>
            <c:idx val="6"/>
            <c:invertIfNegative val="0"/>
            <c:bubble3D val="0"/>
            <c:spPr>
              <a:solidFill>
                <a:srgbClr val="16365E"/>
              </a:solidFill>
              <a:ln>
                <a:solidFill>
                  <a:schemeClr val="bg1"/>
                </a:solidFill>
                <a:round/>
              </a:ln>
              <a:effectLst/>
              <a:sp3d>
                <a:contourClr>
                  <a:schemeClr val="bg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B608-E544-AB09-0FCCB848CEBA}"/>
              </c:ext>
            </c:extLst>
          </c:dPt>
          <c:dPt>
            <c:idx val="7"/>
            <c:invertIfNegative val="0"/>
            <c:bubble3D val="0"/>
            <c:spPr>
              <a:solidFill>
                <a:srgbClr val="16365E"/>
              </a:solidFill>
              <a:ln>
                <a:solidFill>
                  <a:schemeClr val="bg1"/>
                </a:solidFill>
                <a:round/>
              </a:ln>
              <a:effectLst/>
              <a:sp3d>
                <a:contourClr>
                  <a:schemeClr val="bg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B608-E544-AB09-0FCCB848CEBA}"/>
              </c:ext>
            </c:extLst>
          </c:dPt>
          <c:dLbls>
            <c:delete val="1"/>
          </c:dLbls>
          <c:cat>
            <c:numRef>
              <c:f>Лист1!$A$2:$A$11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 formatCode="m/d/yyyy">
                  <c:v>45736</c:v>
                </c:pt>
              </c:numCache>
            </c:numRef>
          </c:cat>
          <c:val>
            <c:numRef>
              <c:f>Лист1!$D$2:$D$11</c:f>
              <c:numCache>
                <c:formatCode>General</c:formatCode>
                <c:ptCount val="10"/>
                <c:pt idx="0">
                  <c:v>22</c:v>
                </c:pt>
                <c:pt idx="1">
                  <c:v>31</c:v>
                </c:pt>
                <c:pt idx="2">
                  <c:v>28</c:v>
                </c:pt>
                <c:pt idx="3">
                  <c:v>25</c:v>
                </c:pt>
                <c:pt idx="5">
                  <c:v>33</c:v>
                </c:pt>
                <c:pt idx="6">
                  <c:v>71</c:v>
                </c:pt>
                <c:pt idx="7">
                  <c:v>24</c:v>
                </c:pt>
                <c:pt idx="8">
                  <c:v>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B608-E544-AB09-0FCCB848CEBA}"/>
            </c:ext>
          </c:extLst>
        </c:ser>
        <c:ser>
          <c:idx val="2"/>
          <c:order val="2"/>
          <c:tx>
            <c:strRef>
              <c:f>Лист1!$E$1</c:f>
              <c:strCache>
                <c:ptCount val="1"/>
                <c:pt idx="0">
                  <c:v>Ряд 4</c:v>
                </c:pt>
              </c:strCache>
            </c:strRef>
          </c:tx>
          <c:spPr>
            <a:solidFill>
              <a:srgbClr val="C7D9F1"/>
            </a:solidFill>
            <a:ln>
              <a:solidFill>
                <a:schemeClr val="bg1"/>
              </a:solidFill>
              <a:round/>
            </a:ln>
            <a:effectLst/>
            <a:sp3d>
              <a:contourClr>
                <a:schemeClr val="bg1"/>
              </a:contourClr>
            </a:sp3d>
          </c:spPr>
          <c:invertIfNegative val="0"/>
          <c:dPt>
            <c:idx val="6"/>
            <c:invertIfNegative val="0"/>
            <c:bubble3D val="0"/>
            <c:spPr>
              <a:solidFill>
                <a:srgbClr val="C7D9F1"/>
              </a:solidFill>
              <a:ln>
                <a:solidFill>
                  <a:schemeClr val="bg1"/>
                </a:solidFill>
                <a:round/>
              </a:ln>
              <a:effectLst/>
              <a:sp3d>
                <a:contourClr>
                  <a:schemeClr val="bg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E-B608-E544-AB09-0FCCB848CEBA}"/>
              </c:ext>
            </c:extLst>
          </c:dPt>
          <c:dPt>
            <c:idx val="9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solidFill>
                  <a:srgbClr val="D9D9D9"/>
                </a:solidFill>
                <a:round/>
              </a:ln>
              <a:effectLst/>
              <a:sp3d>
                <a:contourClr>
                  <a:srgbClr val="D9D9D9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0-B608-E544-AB09-0FCCB848CEBA}"/>
              </c:ext>
            </c:extLst>
          </c:dPt>
          <c:dLbls>
            <c:dLbl>
              <c:idx val="4"/>
              <c:layout>
                <c:manualLayout>
                  <c:x val="7.5901277109765653E-4"/>
                  <c:y val="-2.8509235042804463E-4"/>
                </c:manualLayout>
              </c:layout>
              <c:tx>
                <c:rich>
                  <a:bodyPr/>
                  <a:lstStyle/>
                  <a:p>
                    <a:fld id="{E0656A1E-B5D4-47BD-852C-5A506E39D261}" type="VALUE">
                      <a:rPr lang="en-US" sz="800"/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11-B608-E544-AB09-0FCCB848CEBA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6"/>
              <c:layout>
                <c:manualLayout>
                  <c:x val="-1.5273E-2"/>
                  <c:y val="1.40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E-B608-E544-AB09-0FCCB848CEBA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6.4393555391981855E-2"/>
                  <c:y val="9.9650409858482499E-3"/>
                </c:manualLayout>
              </c:layout>
              <c:spPr>
                <a:noFill/>
                <a:ln>
                  <a:noFill/>
                  <a:round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800" b="0" i="0" u="none" strike="noStrike" kern="1200" baseline="0">
                      <a:solidFill>
                        <a:schemeClr val="bg1"/>
                      </a:solidFill>
                      <a:latin typeface="Segoe UI Light" panose="020B0502040204020203" pitchFamily="34" charset="0"/>
                      <a:ea typeface="+mn-ea"/>
                      <a:cs typeface="Segoe UI Light" panose="020B0502040204020203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2-B608-E544-AB09-0FCCB848CEBA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2.4466634637564259E-2"/>
                  <c:y val="-1.52429945228403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800" b="0" i="0" u="none" strike="noStrike" kern="1200" baseline="0">
                        <a:solidFill>
                          <a:schemeClr val="tx1"/>
                        </a:solidFill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defRPr>
                    </a:pPr>
                    <a:r>
                      <a:rPr lang="en-US" dirty="0"/>
                      <a:t>4</a:t>
                    </a:r>
                  </a:p>
                </c:rich>
              </c:tx>
              <c:spPr>
                <a:noFill/>
                <a:ln>
                  <a:noFill/>
                  <a:round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800" b="0" i="0" u="none" strike="noStrike" kern="1200" baseline="0">
                      <a:solidFill>
                        <a:schemeClr val="tx1"/>
                      </a:solidFill>
                      <a:latin typeface="Segoe UI Light" panose="020B0502040204020203" pitchFamily="34" charset="0"/>
                      <a:ea typeface="+mn-ea"/>
                      <a:cs typeface="Segoe UI Light" panose="020B0502040204020203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13-B608-E544-AB09-0FCCB848CEBA}"/>
                </c:ext>
                <c:ext xmlns:c15="http://schemas.microsoft.com/office/drawing/2012/chart" uri="{CE6537A1-D6FC-4f65-9D91-7224C49458BB}">
                  <c15:layout>
                    <c:manualLayout>
                      <c:w val="1.2233500971892259E-2"/>
                      <c:h val="6.2797923122582089E-2"/>
                    </c:manualLayout>
                  </c15:layout>
                </c:ext>
              </c:extLst>
            </c:dLbl>
            <c:dLbl>
              <c:idx val="9"/>
              <c:layout>
                <c:manualLayout>
                  <c:x val="-9.3006027612981196E-4"/>
                  <c:y val="-9.4555890955778045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0-B608-E544-AB09-0FCCB848CEBA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  <a:round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Segoe UI Light" panose="020B0502040204020203" pitchFamily="34" charset="0"/>
                    <a:ea typeface="+mn-ea"/>
                    <a:cs typeface="Segoe UI Light" panose="020B0502040204020203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 formatCode="m/d/yyyy">
                  <c:v>45736</c:v>
                </c:pt>
              </c:numCache>
            </c:numRef>
          </c:cat>
          <c:val>
            <c:numRef>
              <c:f>Лист1!$E$2:$E$11</c:f>
              <c:numCache>
                <c:formatCode>General</c:formatCode>
                <c:ptCount val="10"/>
                <c:pt idx="4">
                  <c:v>55</c:v>
                </c:pt>
                <c:pt idx="8">
                  <c:v>4</c:v>
                </c:pt>
                <c:pt idx="9">
                  <c:v>26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4-B608-E544-AB09-0FCCB848CEBA}"/>
            </c:ext>
          </c:extLst>
        </c:ser>
        <c:ser>
          <c:idx val="3"/>
          <c:order val="3"/>
          <c:tx>
            <c:strRef>
              <c:f>Лист1!$F$1</c:f>
              <c:strCache>
                <c:ptCount val="1"/>
                <c:pt idx="0">
                  <c:v>Ряд 5</c:v>
                </c:pt>
              </c:strCache>
            </c:strRef>
          </c:tx>
          <c:spPr>
            <a:solidFill>
              <a:srgbClr val="C7D9F1"/>
            </a:solidFill>
            <a:ln>
              <a:solidFill>
                <a:schemeClr val="bg1"/>
              </a:solidFill>
              <a:round/>
            </a:ln>
            <a:effectLst/>
            <a:sp3d>
              <a:contourClr>
                <a:schemeClr val="bg1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C7D9F1"/>
              </a:solidFill>
              <a:ln>
                <a:solidFill>
                  <a:schemeClr val="bg1"/>
                </a:solidFill>
                <a:round/>
              </a:ln>
              <a:effectLst/>
              <a:sp3d>
                <a:contourClr>
                  <a:schemeClr val="bg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6-B608-E544-AB09-0FCCB848CEBA}"/>
              </c:ext>
            </c:extLst>
          </c:dPt>
          <c:dPt>
            <c:idx val="1"/>
            <c:invertIfNegative val="0"/>
            <c:bubble3D val="0"/>
            <c:spPr>
              <a:solidFill>
                <a:srgbClr val="C7D9F1"/>
              </a:solidFill>
              <a:ln>
                <a:solidFill>
                  <a:schemeClr val="bg1"/>
                </a:solidFill>
                <a:round/>
              </a:ln>
              <a:effectLst/>
              <a:sp3d>
                <a:contourClr>
                  <a:schemeClr val="bg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8-B608-E544-AB09-0FCCB848CEBA}"/>
              </c:ext>
            </c:extLst>
          </c:dPt>
          <c:dPt>
            <c:idx val="2"/>
            <c:invertIfNegative val="0"/>
            <c:bubble3D val="0"/>
            <c:spPr>
              <a:solidFill>
                <a:srgbClr val="C7D9F1"/>
              </a:solidFill>
              <a:ln>
                <a:solidFill>
                  <a:schemeClr val="bg1"/>
                </a:solidFill>
                <a:round/>
              </a:ln>
              <a:effectLst/>
              <a:sp3d>
                <a:contourClr>
                  <a:schemeClr val="bg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A-B608-E544-AB09-0FCCB848CEBA}"/>
              </c:ext>
            </c:extLst>
          </c:dPt>
          <c:dPt>
            <c:idx val="3"/>
            <c:invertIfNegative val="0"/>
            <c:bubble3D val="0"/>
            <c:spPr>
              <a:solidFill>
                <a:srgbClr val="C7D9F1"/>
              </a:solidFill>
              <a:ln>
                <a:solidFill>
                  <a:schemeClr val="bg1"/>
                </a:solidFill>
                <a:round/>
              </a:ln>
              <a:effectLst/>
              <a:sp3d>
                <a:contourClr>
                  <a:schemeClr val="bg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C-B608-E544-AB09-0FCCB848CEBA}"/>
              </c:ext>
            </c:extLst>
          </c:dPt>
          <c:dPt>
            <c:idx val="4"/>
            <c:invertIfNegative val="0"/>
            <c:bubble3D val="0"/>
            <c:spPr>
              <a:solidFill>
                <a:srgbClr val="BFBFBF"/>
              </a:solidFill>
              <a:ln>
                <a:solidFill>
                  <a:schemeClr val="bg1"/>
                </a:solidFill>
                <a:round/>
              </a:ln>
              <a:effectLst/>
              <a:sp3d>
                <a:contourClr>
                  <a:schemeClr val="bg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E-B608-E544-AB09-0FCCB848CEBA}"/>
              </c:ext>
            </c:extLst>
          </c:dPt>
          <c:dPt>
            <c:idx val="5"/>
            <c:invertIfNegative val="0"/>
            <c:bubble3D val="0"/>
            <c:spPr>
              <a:solidFill>
                <a:srgbClr val="C7D9F1"/>
              </a:solidFill>
              <a:ln>
                <a:solidFill>
                  <a:schemeClr val="bg1"/>
                </a:solidFill>
                <a:round/>
              </a:ln>
              <a:effectLst/>
              <a:sp3d>
                <a:contourClr>
                  <a:schemeClr val="bg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0-B608-E544-AB09-0FCCB848CEBA}"/>
              </c:ext>
            </c:extLst>
          </c:dPt>
          <c:dPt>
            <c:idx val="6"/>
            <c:invertIfNegative val="0"/>
            <c:bubble3D val="0"/>
            <c:spPr>
              <a:solidFill>
                <a:srgbClr val="BFBFBF"/>
              </a:solidFill>
              <a:ln>
                <a:solidFill>
                  <a:schemeClr val="bg1"/>
                </a:solidFill>
                <a:round/>
              </a:ln>
              <a:effectLst/>
              <a:sp3d>
                <a:contourClr>
                  <a:schemeClr val="bg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2-B608-E544-AB09-0FCCB848CEBA}"/>
              </c:ext>
            </c:extLst>
          </c:dPt>
          <c:dPt>
            <c:idx val="7"/>
            <c:invertIfNegative val="0"/>
            <c:bubble3D val="0"/>
            <c:spPr>
              <a:solidFill>
                <a:srgbClr val="C7D9F1"/>
              </a:solidFill>
              <a:ln>
                <a:solidFill>
                  <a:schemeClr val="bg1"/>
                </a:solidFill>
                <a:round/>
              </a:ln>
              <a:effectLst/>
              <a:sp3d>
                <a:contourClr>
                  <a:schemeClr val="bg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4-B608-E544-AB09-0FCCB848CEBA}"/>
              </c:ext>
            </c:extLst>
          </c:dPt>
          <c:dPt>
            <c:idx val="8"/>
            <c:invertIfNegative val="0"/>
            <c:bubble3D val="0"/>
            <c:spPr>
              <a:solidFill>
                <a:srgbClr val="C7D9F1"/>
              </a:solidFill>
              <a:ln>
                <a:solidFill>
                  <a:schemeClr val="bg1"/>
                </a:solidFill>
              </a:ln>
              <a:effectLst/>
              <a:sp3d>
                <a:contourClr>
                  <a:schemeClr val="bg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6-B608-E544-AB09-0FCCB848CEBA}"/>
              </c:ext>
            </c:extLst>
          </c:dPt>
          <c:dLbls>
            <c:dLbl>
              <c:idx val="0"/>
              <c:layout>
                <c:manualLayout>
                  <c:x val="-3.7431597849958138E-3"/>
                  <c:y val="-0.1510624152606700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16-B608-E544-AB09-0FCCB848CEBA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3851437068673803E-3"/>
                  <c:y val="-0.17727118854053794"/>
                </c:manualLayout>
              </c:layout>
              <c:spPr>
                <a:noFill/>
                <a:ln>
                  <a:noFill/>
                  <a:round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ctr">
                    <a:defRPr lang="ru-RU" sz="900" b="0" i="0" u="none" strike="noStrike" kern="1200" baseline="0">
                      <a:solidFill>
                        <a:schemeClr val="tx1"/>
                      </a:solidFill>
                      <a:latin typeface="Segoe UI Light" panose="020B0502040204020203" pitchFamily="34" charset="0"/>
                      <a:ea typeface="+mn-ea"/>
                      <a:cs typeface="Segoe UI Light" panose="020B0502040204020203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18-B608-E544-AB09-0FCCB848CEBA}"/>
                </c:ext>
                <c:ext xmlns:c15="http://schemas.microsoft.com/office/drawing/2012/chart" uri="{CE6537A1-D6FC-4f65-9D91-7224C49458BB}">
                  <c15:layout>
                    <c:manualLayout>
                      <c:w val="4.8007473946969789E-2"/>
                      <c:h val="5.3142158329152242E-2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-2.5747283799324046E-3"/>
                  <c:y val="-0.18516143442201016"/>
                </c:manualLayout>
              </c:layout>
              <c:spPr>
                <a:noFill/>
                <a:ln>
                  <a:noFill/>
                  <a:round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ctr">
                    <a:defRPr lang="ru-RU" sz="900" b="0" i="0" u="none" strike="noStrike" kern="1200" baseline="0">
                      <a:solidFill>
                        <a:schemeClr val="tx1"/>
                      </a:solidFill>
                      <a:latin typeface="Segoe UI Light" panose="020B0502040204020203" pitchFamily="34" charset="0"/>
                      <a:ea typeface="+mn-ea"/>
                      <a:cs typeface="Segoe UI Light" panose="020B0502040204020203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1A-B608-E544-AB09-0FCCB848CEBA}"/>
                </c:ext>
                <c:ext xmlns:c15="http://schemas.microsoft.com/office/drawing/2012/chart" uri="{CE6537A1-D6FC-4f65-9D91-7224C49458BB}">
                  <c15:layout>
                    <c:manualLayout>
                      <c:w val="4.2589986154420674E-2"/>
                      <c:h val="7.1856770683376342E-2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-9.2298244833522748E-4"/>
                  <c:y val="-0.1785628907606429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1C-B608-E544-AB09-0FCCB848CEBA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7.2967795316517973E-5"/>
                  <c:y val="-0.1354414821837572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1E-B608-E544-AB09-0FCCB848CEBA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5.6015951401612129E-4"/>
                  <c:y val="-0.181211730976947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20-B608-E544-AB09-0FCCB848CEBA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8.0308067510351591E-4"/>
                  <c:y val="-0.2154422760482375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2-B608-E544-AB09-0FCCB848CEBA}"/>
                </c:ext>
                <c:ext xmlns:c15="http://schemas.microsoft.com/office/drawing/2012/chart" uri="{CE6537A1-D6FC-4f65-9D91-7224C49458BB}">
                  <c15:layout>
                    <c:manualLayout>
                      <c:w val="4.2600771415821706E-2"/>
                      <c:h val="8.2937228768708071E-2"/>
                    </c:manualLayout>
                  </c15:layout>
                </c:ext>
              </c:extLst>
            </c:dLbl>
            <c:dLbl>
              <c:idx val="7"/>
              <c:layout>
                <c:manualLayout>
                  <c:x val="-8.03E-4"/>
                  <c:y val="-0.1990659999999999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24-B608-E544-AB09-0FCCB848CEBA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8.7347757067088408E-17"/>
                  <c:y val="-0.11760048692874821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152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26-B608-E544-AB09-0FCCB848CEBA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3.7515575998209759E-7"/>
                  <c:y val="-0.11307773372989495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162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27-B608-E544-AB09-0FCCB848CEBA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  <a:round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ru-RU" sz="900" b="0" i="0" u="none" strike="noStrike" kern="1200" baseline="0">
                    <a:solidFill>
                      <a:schemeClr val="tx1"/>
                    </a:solidFill>
                    <a:latin typeface="Segoe UI Light" panose="020B0502040204020203" pitchFamily="34" charset="0"/>
                    <a:ea typeface="+mn-ea"/>
                    <a:cs typeface="Segoe UI Light" panose="020B0502040204020203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 formatCode="m/d/yyyy">
                  <c:v>45736</c:v>
                </c:pt>
              </c:numCache>
            </c:numRef>
          </c:cat>
          <c:val>
            <c:numRef>
              <c:f>Лист1!$F$2:$F$11</c:f>
              <c:numCache>
                <c:formatCode>General</c:formatCode>
                <c:ptCount val="10"/>
                <c:pt idx="0">
                  <c:v>217</c:v>
                </c:pt>
                <c:pt idx="1">
                  <c:v>241</c:v>
                </c:pt>
                <c:pt idx="2">
                  <c:v>247</c:v>
                </c:pt>
                <c:pt idx="3">
                  <c:v>236</c:v>
                </c:pt>
                <c:pt idx="4">
                  <c:v>193</c:v>
                </c:pt>
                <c:pt idx="5">
                  <c:v>245</c:v>
                </c:pt>
                <c:pt idx="6">
                  <c:v>290</c:v>
                </c:pt>
                <c:pt idx="7">
                  <c:v>255</c:v>
                </c:pt>
                <c:pt idx="8">
                  <c:v>152</c:v>
                </c:pt>
                <c:pt idx="9">
                  <c:v>162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8-B608-E544-AB09-0FCCB848CEB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1"/>
        <c:gapDepth val="4"/>
        <c:shape val="box"/>
        <c:axId val="111773664"/>
        <c:axId val="179027008"/>
        <c:axId val="0"/>
      </c:bar3DChart>
      <c:catAx>
        <c:axId val="11177366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79027008"/>
        <c:crosses val="autoZero"/>
        <c:auto val="1"/>
        <c:lblAlgn val="ctr"/>
        <c:lblOffset val="100"/>
        <c:noMultiLvlLbl val="0"/>
      </c:catAx>
      <c:valAx>
        <c:axId val="17902700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11773664"/>
        <c:crosses val="autoZero"/>
        <c:crossBetween val="between"/>
      </c:valAx>
      <c:spPr>
        <a:noFill/>
        <a:ln>
          <a:noFill/>
          <a:round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 w="25400">
          <a:noFill/>
        </a:ln>
        <a:effectLst/>
        <a:sp3d/>
      </c:spPr>
    </c:sideWall>
    <c:backWall>
      <c:thickness val="0"/>
      <c:spPr>
        <a:noFill/>
        <a:ln w="25400"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809893755168625E-2"/>
          <c:y val="0.1279614921419002"/>
          <c:w val="0.97103821182977679"/>
          <c:h val="0.6976740000000000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Кол-во ПМ</c:v>
                </c:pt>
              </c:strCache>
            </c:strRef>
          </c:tx>
          <c:spPr>
            <a:solidFill>
              <a:srgbClr val="C7D9F1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Lbls>
            <c:dLbl>
              <c:idx val="0"/>
              <c:layout>
                <c:manualLayout>
                  <c:x val="1.8239999999999999E-2"/>
                  <c:y val="-1.16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0-32F0-3A45-A900-3DEAAE97D247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2.0521000000000001E-2"/>
                  <c:y val="-1.16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1-32F0-3A45-A900-3DEAAE97D247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8239999999999999E-2"/>
                  <c:y val="-5.80199999999999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2-32F0-3A45-A900-3DEAAE97D247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1.8239999999999999E-2"/>
                  <c:y val="-5.80199999999999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3-32F0-3A45-A900-3DEAAE97D247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8239999999999999E-2"/>
                  <c:y val="-5.8019999999999999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226*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32F0-3A45-A900-3DEAAE97D247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Segoe UI Light" panose="020B0502040204020203" pitchFamily="34" charset="0"/>
                    <a:ea typeface="+mn-ea"/>
                    <a:cs typeface="Segoe UI Light" panose="020B0502040204020203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 formatCode="m/d/yyyy">
                  <c:v>45736</c:v>
                </c:pt>
              </c:numCache>
            </c:num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100</c:v>
                </c:pt>
                <c:pt idx="1">
                  <c:v>731</c:v>
                </c:pt>
                <c:pt idx="2">
                  <c:v>337</c:v>
                </c:pt>
                <c:pt idx="3">
                  <c:v>461</c:v>
                </c:pt>
                <c:pt idx="4">
                  <c:v>212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32F0-3A45-A900-3DEAAE97D24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79030928"/>
        <c:axId val="179029360"/>
        <c:axId val="0"/>
      </c:bar3DChart>
      <c:catAx>
        <c:axId val="17903092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79029360"/>
        <c:crosses val="autoZero"/>
        <c:auto val="1"/>
        <c:lblAlgn val="ctr"/>
        <c:lblOffset val="100"/>
        <c:noMultiLvlLbl val="0"/>
      </c:catAx>
      <c:valAx>
        <c:axId val="179029360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79030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374953806485055E-5"/>
          <c:y val="0.19813401903536393"/>
          <c:w val="0.78549329030142279"/>
          <c:h val="0.41521460818985001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Предостережения</c:v>
                </c:pt>
              </c:strCache>
            </c:strRef>
          </c:tx>
          <c:spPr>
            <a:ln w="28575" cap="rnd">
              <a:solidFill>
                <a:srgbClr val="4F81BD"/>
              </a:solidFill>
              <a:round/>
            </a:ln>
            <a:effectLst/>
          </c:spPr>
          <c:marker>
            <c:symbol val="circle"/>
            <c:size val="3"/>
            <c:spPr>
              <a:solidFill>
                <a:schemeClr val="accent1"/>
              </a:solidFill>
              <a:ln w="38100">
                <a:solidFill>
                  <a:schemeClr val="accent1"/>
                </a:solidFill>
                <a:round/>
              </a:ln>
              <a:effectLst/>
            </c:spPr>
          </c:marker>
          <c:dPt>
            <c:idx val="4"/>
            <c:bubble3D val="0"/>
            <c:spPr>
              <a:ln w="28575" cap="rnd">
                <a:solidFill>
                  <a:srgbClr val="4F81BD"/>
                </a:solidFill>
                <a:prstDash val="sysDash"/>
                <a:round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B8A-6F44-81FE-542CFDAFD2EB}"/>
              </c:ext>
            </c:extLst>
          </c:dPt>
          <c:dLbls>
            <c:dLbl>
              <c:idx val="0"/>
              <c:layout>
                <c:manualLayout>
                  <c:x val="-3.8032999999999997E-2"/>
                  <c:y val="-6.273700000000000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26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2-2B8A-6F44-81FE-542CFDAFD2EB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3.8381999999999999E-2"/>
                  <c:y val="-5.4169000000000002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284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3-2B8A-6F44-81FE-542CFDAFD2EB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3.245E-2"/>
                  <c:y val="-5.4169000000000002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42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4-2B8A-6F44-81FE-542CFDAFD2EB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3.8025999999999997E-2"/>
                  <c:y val="-5.4169000000000002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227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5-2B8A-6F44-81FE-542CFDAFD2EB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7.1529999999999996E-3"/>
                  <c:y val="-2.7629999999999998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37</a:t>
                    </a:r>
                    <a:endParaRPr lang="en-US" dirty="0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1-2B8A-6F44-81FE-542CFDAFD2EB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  <a:round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rgbClr val="4F81BD"/>
                    </a:solidFill>
                    <a:latin typeface="Segoe UI Light" panose="020B0502040204020203" pitchFamily="34" charset="0"/>
                    <a:ea typeface="+mn-ea"/>
                    <a:cs typeface="Segoe UI Light" panose="020B0502040204020203" pitchFamily="34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 formatCode="m/d/yyyy">
                  <c:v>45737</c:v>
                </c:pt>
              </c:numCache>
            </c:num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56</c:v>
                </c:pt>
                <c:pt idx="1">
                  <c:v>304</c:v>
                </c:pt>
                <c:pt idx="2">
                  <c:v>82</c:v>
                </c:pt>
                <c:pt idx="3">
                  <c:v>247</c:v>
                </c:pt>
                <c:pt idx="4">
                  <c:v>70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6-2B8A-6F44-81FE-542CFDAFD2E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Информационные письма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3"/>
            <c:spPr>
              <a:solidFill>
                <a:srgbClr val="C00000"/>
              </a:solidFill>
              <a:ln w="38100">
                <a:solidFill>
                  <a:srgbClr val="C00000"/>
                </a:solidFill>
                <a:round/>
              </a:ln>
              <a:effectLst/>
            </c:spPr>
          </c:marker>
          <c:dPt>
            <c:idx val="4"/>
            <c:bubble3D val="0"/>
            <c:spPr>
              <a:ln w="28575" cap="rnd">
                <a:solidFill>
                  <a:srgbClr val="C00000"/>
                </a:solidFill>
                <a:prstDash val="sysDash"/>
                <a:round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8-2B8A-6F44-81FE-542CFDAFD2EB}"/>
              </c:ext>
            </c:extLst>
          </c:dPt>
          <c:dLbls>
            <c:dLbl>
              <c:idx val="0"/>
              <c:delete val="1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9-2B8A-6F44-81FE-542CFDAFD2EB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A-2B8A-6F44-81FE-542CFDAFD2EB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B-2B8A-6F44-81FE-542CFDAFD2EB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4.6736E-2"/>
                  <c:y val="-5.4169000000000002E-2"/>
                </c:manualLayout>
              </c:layout>
              <c:spPr>
                <a:noFill/>
                <a:ln>
                  <a:noFill/>
                  <a:round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800" b="1" i="0" u="none" strike="noStrike" kern="1200" baseline="0">
                      <a:solidFill>
                        <a:srgbClr val="C00000"/>
                      </a:solidFill>
                      <a:latin typeface="Segoe UI Light" panose="020B0502040204020203" pitchFamily="34" charset="0"/>
                      <a:ea typeface="+mn-ea"/>
                      <a:cs typeface="Segoe UI Light" panose="020B0502040204020203" pitchFamily="34" charset="0"/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C-2B8A-6F44-81FE-542CFDAFD2EB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delete val="1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8-2B8A-6F44-81FE-542CFDAFD2EB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  <a:round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 formatCode="m/d/yyyy">
                  <c:v>45737</c:v>
                </c:pt>
              </c:numCache>
            </c:num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460</c:v>
                </c:pt>
                <c:pt idx="4">
                  <c:v>186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D-2B8A-6F44-81FE-542CFDAFD2EB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79027400"/>
        <c:axId val="179025440"/>
      </c:lineChart>
      <c:catAx>
        <c:axId val="17902740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79025440"/>
        <c:crosses val="autoZero"/>
        <c:auto val="1"/>
        <c:lblAlgn val="ctr"/>
        <c:lblOffset val="100"/>
        <c:noMultiLvlLbl val="0"/>
      </c:catAx>
      <c:valAx>
        <c:axId val="17902544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9027400"/>
        <c:crosses val="autoZero"/>
        <c:crossBetween val="between"/>
      </c:valAx>
      <c:spPr>
        <a:noFill/>
        <a:ln>
          <a:noFill/>
          <a:round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 w="25400">
          <a:noFill/>
        </a:ln>
        <a:effectLst/>
        <a:sp3d/>
      </c:spPr>
    </c:sideWall>
    <c:backWall>
      <c:thickness val="0"/>
      <c:spPr>
        <a:noFill/>
        <a:ln w="25400"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1292E-2"/>
          <c:y val="0.12654599999999999"/>
          <c:w val="0.92537199999999997"/>
          <c:h val="0.77869200000000005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C7D9F1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Lbls>
            <c:dLbl>
              <c:idx val="0"/>
              <c:layout>
                <c:manualLayout>
                  <c:x val="0"/>
                  <c:y val="-0.2136270000000000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0-8BAF-FD4E-AF95-DCC3537C97AB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2959999999999999E-3"/>
                  <c:y val="-0.2687570000000000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1-8BAF-FD4E-AF95-DCC3537C97AB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2.2959999999999999E-3"/>
                  <c:y val="-0.2618659999999999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2-8BAF-FD4E-AF95-DCC3537C97AB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"/>
                  <c:y val="-0.2549750000000000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3-8BAF-FD4E-AF95-DCC3537C97AB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2.615104139644964E-3"/>
                  <c:y val="-4.13467048088693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8BAF-FD4E-AF95-DCC3537C97AB}"/>
                </c:ext>
                <c:ext xmlns:c15="http://schemas.microsoft.com/office/drawing/2012/chart" uri="{CE6537A1-D6FC-4f65-9D91-7224C49458BB}">
                  <c15:layout>
                    <c:manualLayout>
                      <c:w val="3.2975999999999998E-2"/>
                      <c:h val="9.4031000000000003E-2"/>
                    </c:manualLayout>
                  </c15:layout>
                </c:ext>
              </c:extLst>
            </c:dLbl>
            <c:dLbl>
              <c:idx val="5"/>
              <c:layout>
                <c:manualLayout>
                  <c:x val="2.2959999999999999E-3"/>
                  <c:y val="-0.27564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5-8BAF-FD4E-AF95-DCC3537C97AB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2.7216249911017169E-3"/>
                  <c:y val="-4.13467048088693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8BAF-FD4E-AF95-DCC3537C97AB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0"/>
                  <c:y val="-0.2549750000000000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7-8BAF-FD4E-AF95-DCC3537C97AB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0"/>
                  <c:y val="-0.1653890000000000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8-8BAF-FD4E-AF95-DCC3537C97AB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2.2960586767869521E-3"/>
                  <c:y val="-8.9585702751274185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162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9-8BAF-FD4E-AF95-DCC3537C97AB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Segoe UI Light" panose="020B0502040204020203" pitchFamily="34" charset="0"/>
                    <a:ea typeface="+mn-ea"/>
                    <a:cs typeface="Segoe UI Light" panose="020B0502040204020203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 formatCode="m/d/yyyy">
                  <c:v>45736</c:v>
                </c:pt>
              </c:numCache>
            </c:num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239</c:v>
                </c:pt>
                <c:pt idx="1">
                  <c:v>272</c:v>
                </c:pt>
                <c:pt idx="2">
                  <c:v>275</c:v>
                </c:pt>
                <c:pt idx="3">
                  <c:v>261</c:v>
                </c:pt>
                <c:pt idx="4">
                  <c:v>64</c:v>
                </c:pt>
                <c:pt idx="5">
                  <c:v>278</c:v>
                </c:pt>
                <c:pt idx="6">
                  <c:v>77</c:v>
                </c:pt>
                <c:pt idx="7">
                  <c:v>256</c:v>
                </c:pt>
                <c:pt idx="8">
                  <c:v>176</c:v>
                </c:pt>
                <c:pt idx="9">
                  <c:v>107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8BAF-FD4E-AF95-DCC3537C97A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1"/>
        <c:gapDepth val="4"/>
        <c:shape val="box"/>
        <c:axId val="179028184"/>
        <c:axId val="179030536"/>
        <c:axId val="0"/>
      </c:bar3DChart>
      <c:catAx>
        <c:axId val="17902818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79030536"/>
        <c:crosses val="autoZero"/>
        <c:auto val="1"/>
        <c:lblAlgn val="ctr"/>
        <c:lblOffset val="100"/>
        <c:noMultiLvlLbl val="0"/>
      </c:catAx>
      <c:valAx>
        <c:axId val="17903053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90281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8323757713897267E-3"/>
          <c:y val="0.80546259264255959"/>
          <c:w val="0.96541439915748928"/>
          <c:h val="0.16137539657325889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ln w="28575" cap="rnd">
              <a:solidFill>
                <a:srgbClr val="5E5E5E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5E5E5E"/>
              </a:solidFill>
              <a:ln w="9525">
                <a:solidFill>
                  <a:srgbClr val="5E5E5E"/>
                </a:solidFill>
              </a:ln>
              <a:effectLst/>
            </c:spPr>
          </c:marker>
          <c:dPt>
            <c:idx val="4"/>
            <c:bubble3D val="0"/>
            <c:spPr>
              <a:ln w="28575" cap="rnd">
                <a:solidFill>
                  <a:srgbClr val="5E5E5E"/>
                </a:solidFill>
                <a:prstDash val="sysDash"/>
                <a:round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576-9E4B-AB7D-9644CAE2F2EA}"/>
              </c:ext>
            </c:extLst>
          </c:dPt>
          <c:dLbls>
            <c:dLbl>
              <c:idx val="0"/>
              <c:layout>
                <c:manualLayout>
                  <c:x val="-7.0367747711323536E-2"/>
                  <c:y val="-1.968592920238281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2-A576-9E4B-AB7D-9644CAE2F2EA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4.3354999999999998E-2"/>
                  <c:y val="-7.737800000000000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3-A576-9E4B-AB7D-9644CAE2F2EA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4.1579999999999999E-2"/>
                  <c:y val="-7.737800000000000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4-A576-9E4B-AB7D-9644CAE2F2EA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3.8783999999999999E-2"/>
                  <c:y val="-8.843199999999999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5-A576-9E4B-AB7D-9644CAE2F2EA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3.6156000000000001E-2"/>
                  <c:y val="-7.7378000000000002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0,95</a:t>
                    </a:r>
                    <a:endParaRPr lang="en-US" dirty="0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1-A576-9E4B-AB7D-9644CAE2F2EA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Segoe UI Light" panose="020B0502040204020203" pitchFamily="34" charset="0"/>
                    <a:ea typeface="+mn-ea"/>
                    <a:cs typeface="Segoe UI Light" panose="020B0502040204020203" pitchFamily="34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08.70.2025</c:v>
                </c:pt>
              </c:strCache>
            </c:strRef>
          </c:cat>
          <c:val>
            <c:numRef>
              <c:f>Лист1!$B$2:$B$6</c:f>
              <c:numCache>
                <c:formatCode>0.0</c:formatCode>
                <c:ptCount val="5"/>
                <c:pt idx="0">
                  <c:v>0.51851851851851849</c:v>
                </c:pt>
                <c:pt idx="1">
                  <c:v>0.56224350205198359</c:v>
                </c:pt>
                <c:pt idx="2">
                  <c:v>1.2373887240356083</c:v>
                </c:pt>
                <c:pt idx="3">
                  <c:v>1.1865509761388287</c:v>
                </c:pt>
                <c:pt idx="4">
                  <c:v>0.95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6-A576-9E4B-AB7D-9644CAE2F2E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79026224"/>
        <c:axId val="179023480"/>
      </c:lineChart>
      <c:catAx>
        <c:axId val="17902622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79023480"/>
        <c:crosses val="autoZero"/>
        <c:auto val="1"/>
        <c:lblAlgn val="ctr"/>
        <c:lblOffset val="100"/>
        <c:noMultiLvlLbl val="0"/>
      </c:catAx>
      <c:valAx>
        <c:axId val="179023480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1790262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.7077742098681894"/>
          <c:w val="1"/>
          <c:h val="0.28806756994101868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ln w="28575" cap="rnd">
              <a:solidFill>
                <a:srgbClr val="9BBB59"/>
              </a:solidFill>
              <a:round/>
            </a:ln>
            <a:effectLst/>
          </c:spPr>
          <c:marker>
            <c:symbol val="circle"/>
            <c:size val="3"/>
            <c:spPr>
              <a:solidFill>
                <a:srgbClr val="9BBB59"/>
              </a:solidFill>
              <a:ln w="38100" cap="rnd">
                <a:solidFill>
                  <a:srgbClr val="9BBB59"/>
                </a:solidFill>
                <a:headEnd type="oval"/>
              </a:ln>
              <a:effectLst/>
            </c:spPr>
          </c:marker>
          <c:dPt>
            <c:idx val="9"/>
            <c:bubble3D val="0"/>
            <c:spPr>
              <a:ln w="28575" cap="rnd">
                <a:solidFill>
                  <a:srgbClr val="9BBB59"/>
                </a:solidFill>
                <a:prstDash val="sysDash"/>
                <a:round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DE3-1F40-B47D-3E6282F93C2D}"/>
              </c:ext>
            </c:extLst>
          </c:dPt>
          <c:dLbls>
            <c:dLbl>
              <c:idx val="0"/>
              <c:layout>
                <c:manualLayout>
                  <c:x val="-1.6742711976576022E-2"/>
                  <c:y val="2.069757004008802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5-7DE3-1F40-B47D-3E6282F93C2D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7904519960960071E-2"/>
                  <c:y val="2.483708404810571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6-7DE3-1F40-B47D-3E6282F93C2D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2.4183917299498734E-2"/>
                  <c:y val="-2.897659805612333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7-7DE3-1F40-B47D-3E6282F93C2D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1.9486004817290979E-2"/>
                  <c:y val="-3.135021625543962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800" b="1" i="0" u="none" strike="noStrike" kern="1200" baseline="0">
                      <a:solidFill>
                        <a:srgbClr val="A4C169"/>
                      </a:solidFill>
                      <a:latin typeface="Segoe UI Light" panose="020B0502040204020203" pitchFamily="34" charset="0"/>
                      <a:ea typeface="+mn-ea"/>
                      <a:cs typeface="Segoe UI Light" panose="020B0502040204020203" pitchFamily="34" charset="0"/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8-7DE3-1F40-B47D-3E6282F93C2D}"/>
                </c:ext>
                <c:ext xmlns:c15="http://schemas.microsoft.com/office/drawing/2012/chart" uri="{CE6537A1-D6FC-4f65-9D91-7224C49458BB}">
                  <c15:layout>
                    <c:manualLayout>
                      <c:w val="4.7913438351773051E-2"/>
                      <c:h val="7.0117703696809947E-2"/>
                    </c:manualLayout>
                  </c15:layout>
                </c:ext>
              </c:extLst>
            </c:dLbl>
            <c:dLbl>
              <c:idx val="4"/>
              <c:layout>
                <c:manualLayout>
                  <c:x val="-2.0463252189995972E-2"/>
                  <c:y val="-4.64461124752203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9-7DE3-1F40-B47D-3E6282F93C2D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3.1625122622421446E-2"/>
                  <c:y val="-2.483708404810571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A-7DE3-1F40-B47D-3E6282F93C2D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2.4204277191228009E-2"/>
                  <c:y val="-5.563688119140967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B-7DE3-1F40-B47D-3E6282F93C2D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2.9764821291690707E-2"/>
                  <c:y val="-2.897659805612333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C-7DE3-1F40-B47D-3E6282F93C2D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4.2661883013347928E-3"/>
                  <c:y val="-1.59502818912921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D-7DE3-1F40-B47D-3E6282F93C2D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2.4338080637698188E-3"/>
                  <c:y val="-2.6660191715467879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32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7DE3-1F40-B47D-3E6282F93C2D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rgbClr val="A4C169"/>
                    </a:solidFill>
                    <a:latin typeface="Segoe UI Light" panose="020B0502040204020203" pitchFamily="34" charset="0"/>
                    <a:ea typeface="+mn-ea"/>
                    <a:cs typeface="Segoe UI Light" panose="020B0502040204020203" pitchFamily="34" charset="0"/>
                  </a:defRPr>
                </a:pPr>
                <a:endParaRPr lang="ru-RU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120</c:v>
                </c:pt>
                <c:pt idx="1">
                  <c:v>150</c:v>
                </c:pt>
                <c:pt idx="2">
                  <c:v>126</c:v>
                </c:pt>
                <c:pt idx="3">
                  <c:v>112</c:v>
                </c:pt>
                <c:pt idx="4">
                  <c:v>39</c:v>
                </c:pt>
                <c:pt idx="5">
                  <c:v>106</c:v>
                </c:pt>
                <c:pt idx="6">
                  <c:v>35</c:v>
                </c:pt>
                <c:pt idx="7">
                  <c:v>118</c:v>
                </c:pt>
                <c:pt idx="8">
                  <c:v>86</c:v>
                </c:pt>
                <c:pt idx="9">
                  <c:v>14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7DE3-1F40-B47D-3E6282F93C2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spPr>
            <a:ln w="28575" cap="rnd">
              <a:solidFill>
                <a:srgbClr val="FFFF66"/>
              </a:solidFill>
              <a:round/>
            </a:ln>
            <a:effectLst/>
          </c:spPr>
          <c:marker>
            <c:symbol val="circle"/>
            <c:size val="3"/>
            <c:spPr>
              <a:solidFill>
                <a:srgbClr val="FFFF99"/>
              </a:solidFill>
              <a:ln w="38100">
                <a:solidFill>
                  <a:srgbClr val="FFFF99"/>
                </a:solidFill>
              </a:ln>
              <a:effectLst/>
            </c:spPr>
          </c:marker>
          <c:dPt>
            <c:idx val="9"/>
            <c:bubble3D val="0"/>
            <c:spPr>
              <a:ln w="28575" cap="rnd">
                <a:solidFill>
                  <a:srgbClr val="FFFF66"/>
                </a:solidFill>
                <a:prstDash val="sysDash"/>
                <a:round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7DE3-1F40-B47D-3E6282F93C2D}"/>
              </c:ext>
            </c:extLst>
          </c:dPt>
          <c:dLbls>
            <c:dLbl>
              <c:idx val="0"/>
              <c:layout>
                <c:manualLayout>
                  <c:x val="-2.2324E-2"/>
                  <c:y val="-3.311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7DE3-1F40-B47D-3E6282F93C2D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0463085672519504E-2"/>
                  <c:y val="-3.372374303493760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7DE3-1F40-B47D-3E6282F93C2D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2.6044000000000001E-2"/>
                  <c:y val="-2.89769999999999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7DE3-1F40-B47D-3E6282F93C2D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2.2199976225819394E-2"/>
                  <c:y val="-4.735822690832042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7DE3-1F40-B47D-3E6282F93C2D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9951646067288883E-2"/>
                  <c:y val="-3.81671083208487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7DE3-1F40-B47D-3E6282F93C2D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1.7967779108389634E-2"/>
                  <c:y val="-2.483701246311481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7DE3-1F40-B47D-3E6282F93C2D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1.2386741080507038E-2"/>
                  <c:y val="-2.3168476317564396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7DE3-1F40-B47D-3E6282F93C2D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1.6742943739403902E-2"/>
                  <c:y val="-3.816710832084883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7DE3-1F40-B47D-3E6282F93C2D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1.8479114787087848E-2"/>
                  <c:y val="-2.928037774902621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7DE3-1F40-B47D-3E6282F93C2D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1.3022063931522939E-2"/>
                  <c:y val="-2.958476576467525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45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7DE3-1F40-B47D-3E6282F93C2D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rgbClr val="FFFF66"/>
                    </a:solidFill>
                    <a:latin typeface="Segoe UI Light" panose="020B0502040204020203" pitchFamily="34" charset="0"/>
                    <a:ea typeface="+mn-ea"/>
                    <a:cs typeface="Segoe UI Light" panose="020B0502040204020203" pitchFamily="34" charset="0"/>
                  </a:defRPr>
                </a:pPr>
                <a:endParaRPr lang="ru-RU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Лист1!$C$2:$C$11</c:f>
              <c:numCache>
                <c:formatCode>General</c:formatCode>
                <c:ptCount val="10"/>
                <c:pt idx="0">
                  <c:v>44</c:v>
                </c:pt>
                <c:pt idx="1">
                  <c:v>46</c:v>
                </c:pt>
                <c:pt idx="2">
                  <c:v>45</c:v>
                </c:pt>
                <c:pt idx="3">
                  <c:v>40</c:v>
                </c:pt>
                <c:pt idx="4">
                  <c:v>19</c:v>
                </c:pt>
                <c:pt idx="5">
                  <c:v>60</c:v>
                </c:pt>
                <c:pt idx="6">
                  <c:v>6</c:v>
                </c:pt>
                <c:pt idx="7">
                  <c:v>66</c:v>
                </c:pt>
                <c:pt idx="8">
                  <c:v>53</c:v>
                </c:pt>
                <c:pt idx="9">
                  <c:v>31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E-7DE3-1F40-B47D-3E6282F93C2D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spPr>
            <a:ln w="28575" cap="rnd">
              <a:solidFill>
                <a:srgbClr val="7030A0"/>
              </a:solidFill>
              <a:round/>
            </a:ln>
            <a:effectLst/>
          </c:spPr>
          <c:marker>
            <c:symbol val="circle"/>
            <c:size val="3"/>
            <c:spPr>
              <a:solidFill>
                <a:srgbClr val="7030A0"/>
              </a:solidFill>
              <a:ln w="38100">
                <a:solidFill>
                  <a:srgbClr val="7030A0"/>
                </a:solidFill>
              </a:ln>
              <a:effectLst/>
            </c:spPr>
          </c:marker>
          <c:dPt>
            <c:idx val="9"/>
            <c:bubble3D val="0"/>
            <c:spPr>
              <a:ln w="28575" cap="rnd">
                <a:solidFill>
                  <a:srgbClr val="7030A0"/>
                </a:solidFill>
                <a:prstDash val="sysDash"/>
                <a:round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0-7DE3-1F40-B47D-3E6282F93C2D}"/>
              </c:ext>
            </c:extLst>
          </c:dPt>
          <c:dLbls>
            <c:dLbl>
              <c:idx val="0"/>
              <c:layout>
                <c:manualLayout>
                  <c:x val="-2.0462999999999999E-2"/>
                  <c:y val="-2.89769999999999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1-7DE3-1F40-B47D-3E6282F93C2D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356739439892095E-2"/>
                  <c:y val="-2.483701246311481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2-7DE3-1F40-B47D-3E6282F93C2D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2.4184000000000001E-2"/>
                  <c:y val="-2.89769999999999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3-7DE3-1F40-B47D-3E6282F93C2D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2.7904958303932484E-2"/>
                  <c:y val="-2.958476576467517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4-7DE3-1F40-B47D-3E6282F93C2D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4.0970968974694252E-2"/>
                  <c:y val="-2.483701246311481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5-7DE3-1F40-B47D-3E6282F93C2D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2.2324E-2"/>
                  <c:y val="-3.311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6-7DE3-1F40-B47D-3E6282F93C2D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1.0908615782715778E-3"/>
                  <c:y val="-3.72560435015957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7-7DE3-1F40-B47D-3E6282F93C2D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2.0462999999999999E-2"/>
                  <c:y val="-2.483700000000000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8-7DE3-1F40-B47D-3E6282F93C2D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1.6743000000000001E-2"/>
                  <c:y val="-2.483700000000000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9-7DE3-1F40-B47D-3E6282F93C2D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3.7250997385822535E-2"/>
                  <c:y val="-1.120357820357906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7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0-7DE3-1F40-B47D-3E6282F93C2D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rgbClr val="7030A0"/>
                    </a:solidFill>
                    <a:latin typeface="Segoe UI Light" panose="020B0502040204020203" pitchFamily="34" charset="0"/>
                    <a:ea typeface="+mn-ea"/>
                    <a:cs typeface="Segoe UI Light" panose="020B0502040204020203" pitchFamily="34" charset="0"/>
                  </a:defRPr>
                </a:pPr>
                <a:endParaRPr lang="ru-RU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Лист1!$D$2:$D$11</c:f>
              <c:numCache>
                <c:formatCode>General</c:formatCode>
                <c:ptCount val="10"/>
                <c:pt idx="0">
                  <c:v>13</c:v>
                </c:pt>
                <c:pt idx="1">
                  <c:v>20</c:v>
                </c:pt>
                <c:pt idx="2">
                  <c:v>27</c:v>
                </c:pt>
                <c:pt idx="3">
                  <c:v>28</c:v>
                </c:pt>
                <c:pt idx="4">
                  <c:v>19</c:v>
                </c:pt>
                <c:pt idx="5">
                  <c:v>28</c:v>
                </c:pt>
                <c:pt idx="6">
                  <c:v>9</c:v>
                </c:pt>
                <c:pt idx="7">
                  <c:v>23</c:v>
                </c:pt>
                <c:pt idx="8">
                  <c:v>9</c:v>
                </c:pt>
                <c:pt idx="9">
                  <c:v>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A-7DE3-1F40-B47D-3E6282F93C2D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Ряд 4</c:v>
                </c:pt>
              </c:strCache>
            </c:strRef>
          </c:tx>
          <c:spPr>
            <a:ln w="28575" cap="rnd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3"/>
            <c:spPr>
              <a:solidFill>
                <a:srgbClr val="C0504D"/>
              </a:solidFill>
              <a:ln w="25400">
                <a:noFill/>
              </a:ln>
              <a:effectLst/>
            </c:spPr>
          </c:marker>
          <c:dPt>
            <c:idx val="9"/>
            <c:bubble3D val="0"/>
            <c:spPr>
              <a:ln w="28575" cap="rnd">
                <a:solidFill>
                  <a:schemeClr val="accent2">
                    <a:lumMod val="75000"/>
                  </a:schemeClr>
                </a:solidFill>
                <a:prstDash val="sysDash"/>
                <a:round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C-7DE3-1F40-B47D-3E6282F93C2D}"/>
              </c:ext>
            </c:extLst>
          </c:dPt>
          <c:dLbls>
            <c:dLbl>
              <c:idx val="0"/>
              <c:layout>
                <c:manualLayout>
                  <c:x val="-3.5346000000000002E-2"/>
                  <c:y val="-1.24189999999999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D-7DE3-1F40-B47D-3E6282F93C2D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3.1625E-2"/>
                  <c:y val="-1.655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E-7DE3-1F40-B47D-3E6282F93C2D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1.9783851436913445E-2"/>
                  <c:y val="-1.564694348949021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F-7DE3-1F40-B47D-3E6282F93C2D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1.6698119973160765E-2"/>
                  <c:y val="-2.009030877540152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0-7DE3-1F40-B47D-3E6282F93C2D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7.2743174829134498E-17"/>
                  <c:y val="-2.221682642955656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82CA-4C86-B339-C1203279749A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1.5596255468307242E-2"/>
                  <c:y val="-1.181130462102992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1-7DE3-1F40-B47D-3E6282F93C2D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3.5346000000000002E-2"/>
                  <c:y val="-1.655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2-7DE3-1F40-B47D-3E6282F93C2D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3.8520460040219626E-2"/>
                  <c:y val="-7.0635513194695675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3-7DE3-1F40-B47D-3E6282F93C2D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3.493429189781818E-2"/>
                  <c:y val="-8.8867305718226264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82CA-4C86-B339-C1203279749A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1.152104653550279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C-7DE3-1F40-B47D-3E6282F93C2D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Segoe UI Light" panose="020B0502040204020203" pitchFamily="34" charset="0"/>
                    <a:ea typeface="+mn-ea"/>
                    <a:cs typeface="Segoe UI Light" panose="020B0502040204020203" pitchFamily="34" charset="0"/>
                  </a:defRPr>
                </a:pPr>
                <a:endParaRPr lang="ru-RU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Лист1!$E$2:$E$11</c:f>
              <c:numCache>
                <c:formatCode>General</c:formatCode>
                <c:ptCount val="10"/>
                <c:pt idx="0">
                  <c:v>11</c:v>
                </c:pt>
                <c:pt idx="1">
                  <c:v>8</c:v>
                </c:pt>
                <c:pt idx="2">
                  <c:v>8</c:v>
                </c:pt>
                <c:pt idx="3">
                  <c:v>9</c:v>
                </c:pt>
                <c:pt idx="4">
                  <c:v>19</c:v>
                </c:pt>
                <c:pt idx="5">
                  <c:v>7</c:v>
                </c:pt>
                <c:pt idx="6">
                  <c:v>5</c:v>
                </c:pt>
                <c:pt idx="7">
                  <c:v>4</c:v>
                </c:pt>
                <c:pt idx="8">
                  <c:v>4</c:v>
                </c:pt>
                <c:pt idx="9">
                  <c:v>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4-7DE3-1F40-B47D-3E6282F93C2D}"/>
            </c:ext>
          </c:extLst>
        </c:ser>
        <c:dLbls>
          <c:dLblPos val="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79023872"/>
        <c:axId val="179025048"/>
      </c:lineChart>
      <c:catAx>
        <c:axId val="17902387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79025048"/>
        <c:crosses val="autoZero"/>
        <c:auto val="1"/>
        <c:lblAlgn val="ctr"/>
        <c:lblOffset val="100"/>
        <c:noMultiLvlLbl val="0"/>
      </c:catAx>
      <c:valAx>
        <c:axId val="17902504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90238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8646419349209795E-2"/>
          <c:y val="0.40740752731687579"/>
          <c:w val="0.86982232734658038"/>
          <c:h val="0.19631158690251624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ln w="28575" cap="rnd">
              <a:solidFill>
                <a:srgbClr val="5F5F5F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5F5F5F"/>
              </a:solidFill>
              <a:ln w="9525">
                <a:solidFill>
                  <a:srgbClr val="5F5F5F"/>
                </a:solidFill>
              </a:ln>
              <a:effectLst/>
            </c:spPr>
          </c:marker>
          <c:dPt>
            <c:idx val="9"/>
            <c:bubble3D val="0"/>
            <c:spPr>
              <a:ln w="28575" cap="rnd">
                <a:solidFill>
                  <a:srgbClr val="5F5F5F"/>
                </a:solidFill>
                <a:prstDash val="sysDash"/>
                <a:round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DE9-7342-AA15-E0869765A47D}"/>
              </c:ext>
            </c:extLst>
          </c:dPt>
          <c:dLbls>
            <c:dLbl>
              <c:idx val="0"/>
              <c:layout>
                <c:manualLayout>
                  <c:x val="-3.0474999999999999E-2"/>
                  <c:y val="-5.56019999999999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2-ADE9-7342-AA15-E0869765A47D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3.5131000000000003E-2"/>
                  <c:y val="-5.56019999999999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3-ADE9-7342-AA15-E0869765A47D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3.0474999999999999E-2"/>
                  <c:y val="-5.56019999999999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4-ADE9-7342-AA15-E0869765A47D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3.0325000000000001E-2"/>
                  <c:y val="-4.800900000000000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5-ADE9-7342-AA15-E0869765A47D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2.8335785446148853E-2"/>
                  <c:y val="-4.15581892813783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6-ADE9-7342-AA15-E0869765A47D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2.8799000000000002E-2"/>
                  <c:y val="-5.56019999999999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7-ADE9-7342-AA15-E0869765A47D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2.8799000000000002E-2"/>
                  <c:y val="-5.56019999999999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ADE9-7342-AA15-E0869765A47D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3.0318999999999999E-2"/>
                  <c:y val="-4.800900000000000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9-ADE9-7342-AA15-E0869765A47D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3.0325000000000001E-2"/>
                  <c:y val="-5.56019999999999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  <c:ext xmlns:c16="http://schemas.microsoft.com/office/drawing/2014/chart" uri="{C3380CC4-5D6E-409C-BE32-E72D297353CC}">
                  <c16:uniqueId val="{0000000A-ADE9-7342-AA15-E0869765A47D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2.7921918402239589E-2"/>
                  <c:y val="-4.213493669422437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43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ADE9-7342-AA15-E0869765A47D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Segoe UI Light" panose="020B0502040204020203" pitchFamily="34" charset="0"/>
                    <a:ea typeface="+mn-ea"/>
                    <a:cs typeface="Segoe UI Light" panose="020B0502040204020203" pitchFamily="34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 xmlns:c14="http://schemas.microsoft.com/office/drawing/2007/8/2/chart" xmlns:c15="http://schemas.microsoft.com/office/drawing/2012/chart" xmlns:mc="http://schemas.openxmlformats.org/markup-compatibility/2006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 formatCode="m/d/yyyy">
                  <c:v>45737</c:v>
                </c:pt>
              </c:numCache>
            </c:num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40</c:v>
                </c:pt>
                <c:pt idx="1">
                  <c:v>52</c:v>
                </c:pt>
                <c:pt idx="2">
                  <c:v>54</c:v>
                </c:pt>
                <c:pt idx="3">
                  <c:v>58</c:v>
                </c:pt>
                <c:pt idx="4">
                  <c:v>62</c:v>
                </c:pt>
                <c:pt idx="5">
                  <c:v>91</c:v>
                </c:pt>
                <c:pt idx="6">
                  <c:v>81</c:v>
                </c:pt>
                <c:pt idx="7">
                  <c:v>47</c:v>
                </c:pt>
                <c:pt idx="8" formatCode="0">
                  <c:v>65.69886363636364</c:v>
                </c:pt>
                <c:pt idx="9" formatCode="0">
                  <c:v>43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B-ADE9-7342-AA15-E0869765A47D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79024656"/>
        <c:axId val="179025832"/>
      </c:lineChart>
      <c:catAx>
        <c:axId val="17902465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79025832"/>
        <c:crosses val="autoZero"/>
        <c:auto val="1"/>
        <c:lblAlgn val="ctr"/>
        <c:lblOffset val="100"/>
        <c:noMultiLvlLbl val="0"/>
      </c:catAx>
      <c:valAx>
        <c:axId val="17902583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90246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  <a:round/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  <a:round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  <a:round/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  <a:round/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  <a:round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  <a:round/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  <a:round/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  <a:round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0.265</cdr:x>
      <cdr:y>0.7225</cdr:y>
    </cdr:from>
    <cdr:to>
      <cdr:x>0.36042</cdr:x>
      <cdr:y>0.73662</cdr:y>
    </cdr:to>
    <cdr:cxnSp macro="">
      <cdr:nvCxnSpPr>
        <cdr:cNvPr id="25" name="Прямая соединительная линия 24">
          <a:extLst xmlns:a="http://schemas.openxmlformats.org/drawingml/2006/main">
            <a:ext uri="{FF2B5EF4-FFF2-40B4-BE49-F238E27FC236}">
              <a16:creationId xmlns:a16="http://schemas.microsoft.com/office/drawing/2014/main" xmlns="" id="{BF526FE4-09C6-B050-8BFA-C37748157360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>
          <a:off x="1412735" y="2028635"/>
          <a:ext cx="508707" cy="39649"/>
        </a:xfrm>
        <a:prstGeom xmlns:a="http://schemas.openxmlformats.org/drawingml/2006/main" prst="line">
          <a:avLst/>
        </a:prstGeom>
        <a:solidFill xmlns:a="http://schemas.openxmlformats.org/drawingml/2006/main">
          <a:schemeClr val="accent1">
            <a:lumMod val="50000"/>
          </a:schemeClr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0.265</cdr:x>
      <cdr:y>0.7225</cdr:y>
    </cdr:from>
    <cdr:to>
      <cdr:x>0.36042</cdr:x>
      <cdr:y>0.73662</cdr:y>
    </cdr:to>
    <cdr:cxnSp macro="">
      <cdr:nvCxnSpPr>
        <cdr:cNvPr id="25" name="Прямая соединительная линия 24">
          <a:extLst xmlns:a="http://schemas.openxmlformats.org/drawingml/2006/main">
            <a:ext uri="{FF2B5EF4-FFF2-40B4-BE49-F238E27FC236}">
              <a16:creationId xmlns:a16="http://schemas.microsoft.com/office/drawing/2014/main" xmlns="" id="{93BBB226-714F-D2A6-5477-1093914FD9FC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>
          <a:off x="1412735" y="2028635"/>
          <a:ext cx="508707" cy="39649"/>
        </a:xfrm>
        <a:prstGeom xmlns:a="http://schemas.openxmlformats.org/drawingml/2006/main" prst="line">
          <a:avLst/>
        </a:prstGeom>
        <a:solidFill xmlns:a="http://schemas.openxmlformats.org/drawingml/2006/main">
          <a:schemeClr val="accent1">
            <a:lumMod val="50000"/>
          </a:schemeClr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7658"/>
          </a:xfrm>
          <a:prstGeom prst="rect">
            <a:avLst/>
          </a:prstGeom>
        </p:spPr>
        <p:txBody>
          <a:bodyPr vert="horz" lIns="93175" tIns="46587" rIns="93175" bIns="46587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3032" y="0"/>
            <a:ext cx="2955290" cy="497658"/>
          </a:xfrm>
          <a:prstGeom prst="rect">
            <a:avLst/>
          </a:prstGeom>
        </p:spPr>
        <p:txBody>
          <a:bodyPr vert="horz" lIns="93175" tIns="46587" rIns="93175" bIns="46587" rtlCol="0"/>
          <a:lstStyle>
            <a:lvl1pPr algn="r">
              <a:defRPr sz="1200"/>
            </a:lvl1pPr>
          </a:lstStyle>
          <a:p>
            <a:fld id="{1EF9E622-0A42-4918-8797-B843797570F9}" type="datetimeFigureOut">
              <a:rPr lang="ru-RU" smtClean="0"/>
              <a:t>15.10.2025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4975" y="1239838"/>
            <a:ext cx="5949950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5" tIns="46587" rIns="93175" bIns="46587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991" y="4773375"/>
            <a:ext cx="5455920" cy="3905488"/>
          </a:xfrm>
          <a:prstGeom prst="rect">
            <a:avLst/>
          </a:prstGeom>
        </p:spPr>
        <p:txBody>
          <a:bodyPr vert="horz" lIns="93175" tIns="46587" rIns="93175" bIns="46587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1047"/>
            <a:ext cx="2955290" cy="497657"/>
          </a:xfrm>
          <a:prstGeom prst="rect">
            <a:avLst/>
          </a:prstGeom>
        </p:spPr>
        <p:txBody>
          <a:bodyPr vert="horz" lIns="93175" tIns="46587" rIns="93175" bIns="46587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3032" y="9421047"/>
            <a:ext cx="2955290" cy="497657"/>
          </a:xfrm>
          <a:prstGeom prst="rect">
            <a:avLst/>
          </a:prstGeom>
        </p:spPr>
        <p:txBody>
          <a:bodyPr vert="horz" lIns="93175" tIns="46587" rIns="93175" bIns="46587" rtlCol="0" anchor="b"/>
          <a:lstStyle>
            <a:lvl1pPr algn="r">
              <a:defRPr sz="1200"/>
            </a:lvl1pPr>
          </a:lstStyle>
          <a:p>
            <a:fld id="{A251E5EF-F2B2-4AFA-9221-7F38D998A80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3641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51E5EF-F2B2-4AFA-9221-7F38D998A804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19960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5920">
              <a:defRPr/>
            </a:pPr>
            <a:fld id="{A251E5EF-F2B2-4AFA-9221-7F38D998A804}" type="slidenum">
              <a:rPr lang="ru-RU">
                <a:solidFill>
                  <a:prstClr val="black"/>
                </a:solidFill>
                <a:latin typeface="Calibri" panose="020F0502020204030204"/>
                <a:cs typeface="Arial"/>
              </a:rPr>
              <a:pPr defTabSz="455920">
                <a:defRPr/>
              </a:pPr>
              <a:t>2</a:t>
            </a:fld>
            <a:endParaRPr lang="ru-RU" dirty="0">
              <a:solidFill>
                <a:prstClr val="black"/>
              </a:solidFill>
              <a:latin typeface="Calibri" panose="020F0502020204030204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267791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5920">
              <a:defRPr/>
            </a:pPr>
            <a:fld id="{A251E5EF-F2B2-4AFA-9221-7F38D998A804}" type="slidenum">
              <a:rPr lang="ru-RU">
                <a:solidFill>
                  <a:prstClr val="black"/>
                </a:solidFill>
                <a:latin typeface="Calibri" panose="020F0502020204030204"/>
                <a:cs typeface="Arial"/>
              </a:rPr>
              <a:pPr defTabSz="455920">
                <a:defRPr/>
              </a:pPr>
              <a:t>3</a:t>
            </a:fld>
            <a:endParaRPr lang="ru-RU" dirty="0">
              <a:solidFill>
                <a:prstClr val="black"/>
              </a:solidFill>
              <a:latin typeface="Calibri" panose="020F0502020204030204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461959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51E5EF-F2B2-4AFA-9221-7F38D998A804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358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243154" y="1818512"/>
            <a:ext cx="8534401" cy="3577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24"/>
            </a:lvl1pPr>
          </a:lstStyle>
          <a:p>
            <a:endParaRPr dirty="0"/>
          </a:p>
        </p:txBody>
      </p:sp>
      <p:sp>
        <p:nvSpPr>
          <p:cNvPr id="7" name="Holder 2"/>
          <p:cNvSpPr>
            <a:spLocks noGrp="1"/>
          </p:cNvSpPr>
          <p:nvPr>
            <p:ph type="title"/>
          </p:nvPr>
        </p:nvSpPr>
        <p:spPr>
          <a:xfrm>
            <a:off x="6267763" y="46977"/>
            <a:ext cx="5789968" cy="35844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2329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8" name="object 2"/>
          <p:cNvSpPr/>
          <p:nvPr userDrawn="1"/>
        </p:nvSpPr>
        <p:spPr>
          <a:xfrm flipV="1">
            <a:off x="1" y="530119"/>
            <a:ext cx="12192000" cy="374445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3808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340C1-9663-4834-9678-E2A955AB6CD1}" type="datetime1">
              <a:rPr lang="en-US" smtClean="0"/>
              <a:t>10/15/2025</a:t>
            </a:fld>
            <a:endParaRPr lang="en-US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>
                <a:solidFill>
                  <a:prstClr val="black">
                    <a:tint val="75000"/>
                  </a:prstClr>
                </a:solidFill>
              </a:rPr>
              <a:t>10.02.2016</a:t>
            </a: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5DD0-1489-4E45-B2C6-8977F80E297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>
                <a:solidFill>
                  <a:prstClr val="black">
                    <a:tint val="75000"/>
                  </a:prstClr>
                </a:solidFill>
              </a:rPr>
              <a:t>10.02.2016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5DD0-1489-4E45-B2C6-8977F80E297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>
                <a:solidFill>
                  <a:prstClr val="black">
                    <a:tint val="75000"/>
                  </a:prstClr>
                </a:solidFill>
              </a:rPr>
              <a:t>10.02.2016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5DD0-1489-4E45-B2C6-8977F80E297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>
                <a:solidFill>
                  <a:prstClr val="black">
                    <a:tint val="75000"/>
                  </a:prstClr>
                </a:solidFill>
              </a:rPr>
              <a:t>10.02.2016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5DD0-1489-4E45-B2C6-8977F80E297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>
                <a:solidFill>
                  <a:prstClr val="black">
                    <a:tint val="75000"/>
                  </a:prstClr>
                </a:solidFill>
              </a:rPr>
              <a:t>10.02.2016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5DD0-1489-4E45-B2C6-8977F80E297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7DF15-E714-4CF6-BEF1-7D53FFC8CFC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9253569" y="6394480"/>
            <a:ext cx="2804161" cy="358445"/>
          </a:xfrm>
        </p:spPr>
        <p:txBody>
          <a:bodyPr lIns="0" tIns="0" rIns="0" bIns="0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ru-RU" smtClean="0">
                <a:solidFill>
                  <a:srgbClr val="1F497D"/>
                </a:solidFill>
              </a:rPr>
              <a:pPr/>
              <a:t>‹#›</a:t>
            </a:fld>
            <a:endParaRPr lang="ru-RU">
              <a:solidFill>
                <a:srgbClr val="1F497D"/>
              </a:solidFill>
            </a:endParaRPr>
          </a:p>
        </p:txBody>
      </p:sp>
      <p:sp>
        <p:nvSpPr>
          <p:cNvPr id="6" name="Holder 2"/>
          <p:cNvSpPr>
            <a:spLocks noGrp="1"/>
          </p:cNvSpPr>
          <p:nvPr>
            <p:ph type="title"/>
          </p:nvPr>
        </p:nvSpPr>
        <p:spPr>
          <a:xfrm>
            <a:off x="6267763" y="46977"/>
            <a:ext cx="5789968" cy="35844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2329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7" name="object 2"/>
          <p:cNvSpPr/>
          <p:nvPr userDrawn="1"/>
        </p:nvSpPr>
        <p:spPr>
          <a:xfrm flipV="1">
            <a:off x="1" y="530119"/>
            <a:ext cx="12192000" cy="374445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3808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7DF15-E714-4CF6-BEF1-7D53FFC8CFCA}" type="datetime1">
              <a:rPr lang="en-US" smtClean="0"/>
              <a:t>10/15/2025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9253569" y="6394480"/>
            <a:ext cx="2804161" cy="358445"/>
          </a:xfrm>
        </p:spPr>
        <p:txBody>
          <a:bodyPr lIns="0" tIns="0" rIns="0" bIns="0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Holder 2"/>
          <p:cNvSpPr>
            <a:spLocks noGrp="1"/>
          </p:cNvSpPr>
          <p:nvPr>
            <p:ph type="title"/>
          </p:nvPr>
        </p:nvSpPr>
        <p:spPr>
          <a:xfrm>
            <a:off x="6267763" y="46977"/>
            <a:ext cx="5789968" cy="35844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2329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7" name="object 2"/>
          <p:cNvSpPr/>
          <p:nvPr userDrawn="1"/>
        </p:nvSpPr>
        <p:spPr>
          <a:xfrm flipV="1">
            <a:off x="1" y="530119"/>
            <a:ext cx="12192000" cy="374445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3808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609602" y="6377945"/>
            <a:ext cx="2804161" cy="276999"/>
          </a:xfrm>
        </p:spPr>
        <p:txBody>
          <a:bodyPr/>
          <a:lstStyle/>
          <a:p>
            <a:fld id="{DCF62467-51A0-4331-81DA-2BBFEC3C67EF}" type="datetime1">
              <a:rPr lang="en-US" smtClean="0"/>
              <a:t>10/15/2025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145281" y="6377947"/>
            <a:ext cx="3901440" cy="276999"/>
          </a:xfrm>
        </p:spPr>
        <p:txBody>
          <a:bodyPr/>
          <a:lstStyle/>
          <a:p>
            <a:endParaRPr lang="ru-RU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9253569" y="6394480"/>
            <a:ext cx="2804161" cy="358445"/>
          </a:xfrm>
        </p:spPr>
        <p:txBody>
          <a:bodyPr lIns="0" tIns="0" rIns="0" bIns="0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Holder 2"/>
          <p:cNvSpPr>
            <a:spLocks noGrp="1"/>
          </p:cNvSpPr>
          <p:nvPr>
            <p:ph type="title"/>
          </p:nvPr>
        </p:nvSpPr>
        <p:spPr>
          <a:xfrm>
            <a:off x="6267763" y="46977"/>
            <a:ext cx="5789968" cy="35844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2329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7" name="object 2"/>
          <p:cNvSpPr/>
          <p:nvPr userDrawn="1"/>
        </p:nvSpPr>
        <p:spPr>
          <a:xfrm flipV="1">
            <a:off x="1" y="530119"/>
            <a:ext cx="12192000" cy="374445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3808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>
                <a:solidFill>
                  <a:prstClr val="black">
                    <a:tint val="75000"/>
                  </a:prstClr>
                </a:solidFill>
              </a:rPr>
              <a:t>10.02.2016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5DD0-1489-4E45-B2C6-8977F80E297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>
                <a:solidFill>
                  <a:prstClr val="black">
                    <a:tint val="75000"/>
                  </a:prstClr>
                </a:solidFill>
              </a:rPr>
              <a:t>10.02.2016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5DD0-1489-4E45-B2C6-8977F80E297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42"/>
            <a:ext cx="1051560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7"/>
            <a:ext cx="1051560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>
                <a:solidFill>
                  <a:prstClr val="black">
                    <a:tint val="75000"/>
                  </a:prstClr>
                </a:solidFill>
              </a:rPr>
              <a:t>10.02.2016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5DD0-1489-4E45-B2C6-8977F80E297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>
                <a:solidFill>
                  <a:prstClr val="black">
                    <a:tint val="75000"/>
                  </a:prstClr>
                </a:solidFill>
              </a:rPr>
              <a:t>10.02.2016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5DD0-1489-4E45-B2C6-8977F80E297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1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90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90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>
                <a:solidFill>
                  <a:prstClr val="black">
                    <a:tint val="75000"/>
                  </a:prstClr>
                </a:solidFill>
              </a:rPr>
              <a:t>10.02.2016</a:t>
            </a: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5DD0-1489-4E45-B2C6-8977F80E297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>
                <a:solidFill>
                  <a:prstClr val="black">
                    <a:tint val="75000"/>
                  </a:prstClr>
                </a:solidFill>
              </a:rPr>
              <a:t>10.02.2016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5DD0-1489-4E45-B2C6-8977F80E297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6984" y="3233855"/>
            <a:ext cx="80163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rgbClr val="003B5A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4912538"/>
            <a:ext cx="564744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5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2" y="6377942"/>
            <a:ext cx="280416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6340C1-9663-4834-9678-E2A955AB6CD1}" type="datetime1">
              <a:rPr lang="en-US" smtClean="0"/>
              <a:t>10/15/2025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53569" y="6394480"/>
            <a:ext cx="2804161" cy="3584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sz="2329" b="1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5"/>
          <a:stretch/>
        </p:blipFill>
        <p:spPr>
          <a:xfrm>
            <a:off x="304801" y="84547"/>
            <a:ext cx="1869921" cy="73198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lvl1pPr>
        <a:defRPr sz="4227"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66836">
        <a:defRPr>
          <a:latin typeface="+mn-lt"/>
          <a:ea typeface="+mn-ea"/>
          <a:cs typeface="+mn-cs"/>
        </a:defRPr>
      </a:lvl2pPr>
      <a:lvl3pPr marL="1933673">
        <a:defRPr>
          <a:latin typeface="+mn-lt"/>
          <a:ea typeface="+mn-ea"/>
          <a:cs typeface="+mn-cs"/>
        </a:defRPr>
      </a:lvl3pPr>
      <a:lvl4pPr marL="2900507">
        <a:defRPr>
          <a:latin typeface="+mn-lt"/>
          <a:ea typeface="+mn-ea"/>
          <a:cs typeface="+mn-cs"/>
        </a:defRPr>
      </a:lvl4pPr>
      <a:lvl5pPr marL="3867343">
        <a:defRPr>
          <a:latin typeface="+mn-lt"/>
          <a:ea typeface="+mn-ea"/>
          <a:cs typeface="+mn-cs"/>
        </a:defRPr>
      </a:lvl5pPr>
      <a:lvl6pPr marL="4834180">
        <a:defRPr>
          <a:latin typeface="+mn-lt"/>
          <a:ea typeface="+mn-ea"/>
          <a:cs typeface="+mn-cs"/>
        </a:defRPr>
      </a:lvl6pPr>
      <a:lvl7pPr marL="5801016">
        <a:defRPr>
          <a:latin typeface="+mn-lt"/>
          <a:ea typeface="+mn-ea"/>
          <a:cs typeface="+mn-cs"/>
        </a:defRPr>
      </a:lvl7pPr>
      <a:lvl8pPr marL="6767852">
        <a:defRPr>
          <a:latin typeface="+mn-lt"/>
          <a:ea typeface="+mn-ea"/>
          <a:cs typeface="+mn-cs"/>
        </a:defRPr>
      </a:lvl8pPr>
      <a:lvl9pPr marL="773468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66836">
        <a:defRPr>
          <a:latin typeface="+mn-lt"/>
          <a:ea typeface="+mn-ea"/>
          <a:cs typeface="+mn-cs"/>
        </a:defRPr>
      </a:lvl2pPr>
      <a:lvl3pPr marL="1933673">
        <a:defRPr>
          <a:latin typeface="+mn-lt"/>
          <a:ea typeface="+mn-ea"/>
          <a:cs typeface="+mn-cs"/>
        </a:defRPr>
      </a:lvl3pPr>
      <a:lvl4pPr marL="2900507">
        <a:defRPr>
          <a:latin typeface="+mn-lt"/>
          <a:ea typeface="+mn-ea"/>
          <a:cs typeface="+mn-cs"/>
        </a:defRPr>
      </a:lvl4pPr>
      <a:lvl5pPr marL="3867343">
        <a:defRPr>
          <a:latin typeface="+mn-lt"/>
          <a:ea typeface="+mn-ea"/>
          <a:cs typeface="+mn-cs"/>
        </a:defRPr>
      </a:lvl5pPr>
      <a:lvl6pPr marL="4834180">
        <a:defRPr>
          <a:latin typeface="+mn-lt"/>
          <a:ea typeface="+mn-ea"/>
          <a:cs typeface="+mn-cs"/>
        </a:defRPr>
      </a:lvl6pPr>
      <a:lvl7pPr marL="5801016">
        <a:defRPr>
          <a:latin typeface="+mn-lt"/>
          <a:ea typeface="+mn-ea"/>
          <a:cs typeface="+mn-cs"/>
        </a:defRPr>
      </a:lvl7pPr>
      <a:lvl8pPr marL="6767852">
        <a:defRPr>
          <a:latin typeface="+mn-lt"/>
          <a:ea typeface="+mn-ea"/>
          <a:cs typeface="+mn-cs"/>
        </a:defRPr>
      </a:lvl8pPr>
      <a:lvl9pPr marL="7734689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1" y="365129"/>
            <a:ext cx="1051560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1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r>
              <a:rPr lang="ru-RU">
                <a:solidFill>
                  <a:prstClr val="black">
                    <a:tint val="75000"/>
                  </a:prstClr>
                </a:solidFill>
              </a:rPr>
              <a:t>10.02.2016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2" y="6356354"/>
            <a:ext cx="4114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1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F8FF5DD0-1489-4E45-B2C6-8977F80E297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68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6.xml"/><Relationship Id="rId13" Type="http://schemas.openxmlformats.org/officeDocument/2006/relationships/chart" Target="../charts/chart10.xml"/><Relationship Id="rId3" Type="http://schemas.openxmlformats.org/officeDocument/2006/relationships/chart" Target="../charts/chart1.xml"/><Relationship Id="rId7" Type="http://schemas.openxmlformats.org/officeDocument/2006/relationships/chart" Target="../charts/chart5.xml"/><Relationship Id="rId12" Type="http://schemas.openxmlformats.org/officeDocument/2006/relationships/chart" Target="../charts/chart9.xml"/><Relationship Id="rId1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4.xml"/><Relationship Id="rId11" Type="http://schemas.openxmlformats.org/officeDocument/2006/relationships/chart" Target="../charts/chart8.xml"/><Relationship Id="rId5" Type="http://schemas.openxmlformats.org/officeDocument/2006/relationships/chart" Target="../charts/chart3.xml"/><Relationship Id="rId15" Type="http://schemas.openxmlformats.org/officeDocument/2006/relationships/image" Target="../media/image3.png"/><Relationship Id="rId10" Type="http://schemas.openxmlformats.org/officeDocument/2006/relationships/chart" Target="../charts/chart7.xml"/><Relationship Id="rId4" Type="http://schemas.openxmlformats.org/officeDocument/2006/relationships/chart" Target="../charts/chart2.xml"/><Relationship Id="rId9" Type="http://schemas.openxmlformats.org/officeDocument/2006/relationships/image" Target="../media/image1.png"/><Relationship Id="rId14" Type="http://schemas.openxmlformats.org/officeDocument/2006/relationships/chart" Target="../charts/char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5.png"/><Relationship Id="rId4" Type="http://schemas.openxmlformats.org/officeDocument/2006/relationships/chart" Target="../charts/char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548" y="-158177"/>
            <a:ext cx="12192000" cy="1185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177650" y="37742"/>
            <a:ext cx="1327877" cy="519797"/>
          </a:xfrm>
          <a:prstGeom prst="rect">
            <a:avLst/>
          </a:prstGeom>
        </p:spPr>
      </p:pic>
      <p:sp>
        <p:nvSpPr>
          <p:cNvPr id="9" name="object 8"/>
          <p:cNvSpPr/>
          <p:nvPr/>
        </p:nvSpPr>
        <p:spPr>
          <a:xfrm flipV="1">
            <a:off x="-548" y="6501953"/>
            <a:ext cx="12192547" cy="45719"/>
          </a:xfrm>
          <a:custGeom>
            <a:avLst/>
            <a:gdLst/>
            <a:ahLst/>
            <a:cxnLst/>
            <a:rect l="l" t="t" r="r" b="b"/>
            <a:pathLst>
              <a:path w="5752465">
                <a:moveTo>
                  <a:pt x="0" y="0"/>
                </a:moveTo>
                <a:lnTo>
                  <a:pt x="5751940" y="0"/>
                </a:lnTo>
              </a:path>
            </a:pathLst>
          </a:custGeom>
          <a:ln w="9525">
            <a:solidFill>
              <a:srgbClr val="003B59"/>
            </a:solidFill>
          </a:ln>
        </p:spPr>
        <p:txBody>
          <a:bodyPr wrap="square" lIns="0" tIns="0" rIns="0" bIns="0" rtlCol="0"/>
          <a:lstStyle/>
          <a:p>
            <a:pPr defTabSz="1932384"/>
            <a:endParaRPr sz="3808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" y="6512730"/>
            <a:ext cx="4850865" cy="352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932384"/>
            <a:r>
              <a:rPr lang="en-US" sz="1691" dirty="0">
                <a:solidFill>
                  <a:prstClr val="white">
                    <a:lumMod val="65000"/>
                  </a:prst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www.roskazna.gov.ru</a:t>
            </a:r>
            <a:endParaRPr lang="ru-RU" sz="1691" dirty="0">
              <a:solidFill>
                <a:prstClr val="white">
                  <a:lumMod val="65000"/>
                </a:prst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385023" y="6512730"/>
            <a:ext cx="4833835" cy="352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1932384"/>
            <a:r>
              <a:rPr lang="ru-RU" sz="1691" dirty="0">
                <a:solidFill>
                  <a:prstClr val="white">
                    <a:lumMod val="65000"/>
                  </a:prst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7 октября 2025 г.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6276" y="5050220"/>
            <a:ext cx="421604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932384"/>
            <a:r>
              <a:rPr lang="ru-RU" b="1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Муромцева Людмила Халиловна</a:t>
            </a:r>
            <a:endParaRPr lang="ru-RU" dirty="0">
              <a:solidFill>
                <a:srgbClr val="11437F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defTabSz="1932384"/>
            <a:r>
              <a:rPr lang="ru-RU" sz="140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Начальник Управления по надзору </a:t>
            </a:r>
          </a:p>
          <a:p>
            <a:pPr defTabSz="1932384"/>
            <a:r>
              <a:rPr lang="ru-RU" sz="140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за аудиторской деятельностью</a:t>
            </a:r>
          </a:p>
          <a:p>
            <a:pPr defTabSz="1932384"/>
            <a:r>
              <a:rPr lang="ru-RU" sz="140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Федерального казначейства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160" y="2203674"/>
            <a:ext cx="704611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932384"/>
            <a:r>
              <a:rPr lang="ru-RU" sz="360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Совет по организации внешнего контроля деятельности аудиторских организаций</a:t>
            </a:r>
          </a:p>
        </p:txBody>
      </p:sp>
      <p:sp>
        <p:nvSpPr>
          <p:cNvPr id="14" name="object 8"/>
          <p:cNvSpPr/>
          <p:nvPr/>
        </p:nvSpPr>
        <p:spPr>
          <a:xfrm flipV="1">
            <a:off x="0" y="6020164"/>
            <a:ext cx="3890227" cy="45719"/>
          </a:xfrm>
          <a:custGeom>
            <a:avLst/>
            <a:gdLst/>
            <a:ahLst/>
            <a:cxnLst/>
            <a:rect l="l" t="t" r="r" b="b"/>
            <a:pathLst>
              <a:path w="5752465">
                <a:moveTo>
                  <a:pt x="0" y="0"/>
                </a:moveTo>
                <a:lnTo>
                  <a:pt x="5751940" y="0"/>
                </a:lnTo>
              </a:path>
            </a:pathLst>
          </a:custGeom>
          <a:ln w="9525">
            <a:solidFill>
              <a:srgbClr val="003B59"/>
            </a:solidFill>
          </a:ln>
        </p:spPr>
        <p:txBody>
          <a:bodyPr wrap="square" lIns="0" tIns="0" rIns="0" bIns="0" rtlCol="0"/>
          <a:lstStyle/>
          <a:p>
            <a:pPr defTabSz="1932384"/>
            <a:endParaRPr sz="3808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4">
            <a:alphaModFix amt="31000"/>
          </a:blip>
          <a:stretch/>
        </p:blipFill>
        <p:spPr>
          <a:xfrm>
            <a:off x="6803175" y="713329"/>
            <a:ext cx="5130917" cy="5724321"/>
          </a:xfrm>
          <a:prstGeom prst="rect">
            <a:avLst/>
          </a:prstGeom>
          <a:noFill/>
        </p:spPr>
      </p:pic>
      <p:sp>
        <p:nvSpPr>
          <p:cNvPr id="2" name="object 8">
            <a:extLst>
              <a:ext uri="{FF2B5EF4-FFF2-40B4-BE49-F238E27FC236}">
                <a16:creationId xmlns:a16="http://schemas.microsoft.com/office/drawing/2014/main" xmlns="" id="{7D2B4241-52A1-DBC6-997F-AAAEE8F36228}"/>
              </a:ext>
            </a:extLst>
          </p:cNvPr>
          <p:cNvSpPr/>
          <p:nvPr/>
        </p:nvSpPr>
        <p:spPr>
          <a:xfrm flipV="1">
            <a:off x="1451" y="584832"/>
            <a:ext cx="12192547" cy="45719"/>
          </a:xfrm>
          <a:custGeom>
            <a:avLst/>
            <a:gdLst/>
            <a:ahLst/>
            <a:cxnLst/>
            <a:rect l="l" t="t" r="r" b="b"/>
            <a:pathLst>
              <a:path w="5752465">
                <a:moveTo>
                  <a:pt x="0" y="0"/>
                </a:moveTo>
                <a:lnTo>
                  <a:pt x="5751940" y="0"/>
                </a:lnTo>
              </a:path>
            </a:pathLst>
          </a:custGeom>
          <a:ln w="9525">
            <a:solidFill>
              <a:srgbClr val="003B59"/>
            </a:solidFill>
          </a:ln>
        </p:spPr>
        <p:txBody>
          <a:bodyPr wrap="square" lIns="0" tIns="0" rIns="0" bIns="0" rtlCol="0"/>
          <a:lstStyle/>
          <a:p>
            <a:pPr defTabSz="1932384"/>
            <a:endParaRPr sz="3808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56" name="Диаграмма 45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7252598"/>
              </p:ext>
            </p:extLst>
          </p:nvPr>
        </p:nvGraphicFramePr>
        <p:xfrm>
          <a:off x="6731256" y="5134781"/>
          <a:ext cx="5570029" cy="13807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77" name="Диаграмма 5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9274697"/>
              </p:ext>
            </p:extLst>
          </p:nvPr>
        </p:nvGraphicFramePr>
        <p:xfrm>
          <a:off x="6343651" y="5374382"/>
          <a:ext cx="5896490" cy="14102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59" name="Диаграмма 458"/>
          <p:cNvGraphicFramePr>
            <a:graphicFrameLocks/>
          </p:cNvGraphicFramePr>
          <p:nvPr>
            <p:extLst/>
          </p:nvPr>
        </p:nvGraphicFramePr>
        <p:xfrm>
          <a:off x="-55429" y="2441580"/>
          <a:ext cx="5934024" cy="2462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580" name="Диаграмма 579"/>
          <p:cNvGraphicFramePr>
            <a:graphicFrameLocks/>
          </p:cNvGraphicFramePr>
          <p:nvPr>
            <p:extLst/>
          </p:nvPr>
        </p:nvGraphicFramePr>
        <p:xfrm>
          <a:off x="-324035" y="4559324"/>
          <a:ext cx="5385862" cy="18616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458" name="Диаграмма 457"/>
          <p:cNvGraphicFramePr>
            <a:graphicFrameLocks/>
          </p:cNvGraphicFramePr>
          <p:nvPr>
            <p:extLst/>
          </p:nvPr>
        </p:nvGraphicFramePr>
        <p:xfrm>
          <a:off x="293867" y="5163980"/>
          <a:ext cx="5322717" cy="13739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579" name="Диаграмма 578"/>
          <p:cNvGraphicFramePr>
            <a:graphicFrameLocks/>
          </p:cNvGraphicFramePr>
          <p:nvPr>
            <p:extLst/>
          </p:nvPr>
        </p:nvGraphicFramePr>
        <p:xfrm>
          <a:off x="6763628" y="3136967"/>
          <a:ext cx="5801681" cy="16413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57" name="Прямоугольник 156"/>
          <p:cNvSpPr/>
          <p:nvPr/>
        </p:nvSpPr>
        <p:spPr>
          <a:xfrm>
            <a:off x="12612" y="17324"/>
            <a:ext cx="12166775" cy="1185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29" name="Заголовок 1"/>
          <p:cNvSpPr txBox="1"/>
          <p:nvPr/>
        </p:nvSpPr>
        <p:spPr bwMode="auto">
          <a:xfrm>
            <a:off x="1649503" y="62049"/>
            <a:ext cx="10514974" cy="496185"/>
          </a:xfrm>
          <a:prstGeom prst="rect">
            <a:avLst/>
          </a:prstGeom>
          <a:noFill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Внешний контроль деятельности аудиторских организаций. </a:t>
            </a:r>
            <a:endParaRPr kumimoji="0" lang="ru-RU" sz="2000" b="0" i="0" u="none" strike="noStrike" kern="0" cap="none" spc="0" normalizeH="0" baseline="0" noProof="0" dirty="0" smtClean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1437F"/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Основные статистические данные контрольных и профилактических мероприятий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11437F"/>
              </a:solidFill>
              <a:effectLst/>
              <a:uLnTx/>
              <a:uFillTx/>
              <a:latin typeface="Segoe UI Light" panose="020B0502040204020203" pitchFamily="34" charset="0"/>
              <a:ea typeface="+mn-ea"/>
              <a:cs typeface="Segoe UI Light" panose="020B0502040204020203" pitchFamily="34" charset="0"/>
            </a:endParaRPr>
          </a:p>
        </p:txBody>
      </p:sp>
      <p:pic>
        <p:nvPicPr>
          <p:cNvPr id="158" name="Рисунок 157"/>
          <p:cNvPicPr>
            <a:picLocks noChangeAspect="1"/>
          </p:cNvPicPr>
          <p:nvPr/>
        </p:nvPicPr>
        <p:blipFill>
          <a:blip r:embed="rId9"/>
          <a:stretch/>
        </p:blipFill>
        <p:spPr>
          <a:xfrm>
            <a:off x="177650" y="37742"/>
            <a:ext cx="1327877" cy="519797"/>
          </a:xfrm>
          <a:prstGeom prst="rect">
            <a:avLst/>
          </a:prstGeom>
        </p:spPr>
      </p:pic>
      <p:sp>
        <p:nvSpPr>
          <p:cNvPr id="159" name="object 8">
            <a:extLst>
              <a:ext uri="{FF2B5EF4-FFF2-40B4-BE49-F238E27FC236}">
                <a16:creationId xmlns:a16="http://schemas.microsoft.com/office/drawing/2014/main" xmlns="" id="{7D2B4241-52A1-DBC6-997F-AAAEE8F36228}"/>
              </a:ext>
            </a:extLst>
          </p:cNvPr>
          <p:cNvSpPr/>
          <p:nvPr/>
        </p:nvSpPr>
        <p:spPr>
          <a:xfrm>
            <a:off x="0" y="610218"/>
            <a:ext cx="12192000" cy="45719"/>
          </a:xfrm>
          <a:custGeom>
            <a:avLst/>
            <a:gdLst/>
            <a:ahLst/>
            <a:cxnLst/>
            <a:rect l="l" t="t" r="r" b="b"/>
            <a:pathLst>
              <a:path w="5752465">
                <a:moveTo>
                  <a:pt x="0" y="0"/>
                </a:moveTo>
                <a:lnTo>
                  <a:pt x="5751940" y="0"/>
                </a:lnTo>
              </a:path>
            </a:pathLst>
          </a:custGeom>
          <a:ln w="9525">
            <a:solidFill>
              <a:srgbClr val="003B59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193238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3808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graphicFrame>
        <p:nvGraphicFramePr>
          <p:cNvPr id="457" name="Диаграмма 456"/>
          <p:cNvGraphicFramePr>
            <a:graphicFrameLocks/>
          </p:cNvGraphicFramePr>
          <p:nvPr>
            <p:extLst/>
          </p:nvPr>
        </p:nvGraphicFramePr>
        <p:xfrm>
          <a:off x="7474934" y="5306875"/>
          <a:ext cx="4060205" cy="7620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460" name="Диаграмма 459"/>
          <p:cNvGraphicFramePr>
            <a:graphicFrameLocks/>
          </p:cNvGraphicFramePr>
          <p:nvPr>
            <p:extLst/>
          </p:nvPr>
        </p:nvGraphicFramePr>
        <p:xfrm>
          <a:off x="95322" y="1755453"/>
          <a:ext cx="5089555" cy="28581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graphicFrame>
        <p:nvGraphicFramePr>
          <p:cNvPr id="461" name="Диаграмма 460"/>
          <p:cNvGraphicFramePr>
            <a:graphicFrameLocks/>
          </p:cNvGraphicFramePr>
          <p:nvPr>
            <p:extLst/>
          </p:nvPr>
        </p:nvGraphicFramePr>
        <p:xfrm>
          <a:off x="6590519" y="3370872"/>
          <a:ext cx="5564589" cy="2162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2"/>
          </a:graphicData>
        </a:graphic>
      </p:graphicFrame>
      <p:graphicFrame>
        <p:nvGraphicFramePr>
          <p:cNvPr id="462" name="Диаграмма 461"/>
          <p:cNvGraphicFramePr>
            <a:graphicFrameLocks/>
          </p:cNvGraphicFramePr>
          <p:nvPr>
            <p:extLst/>
          </p:nvPr>
        </p:nvGraphicFramePr>
        <p:xfrm>
          <a:off x="6922019" y="2509946"/>
          <a:ext cx="5170425" cy="10427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3"/>
          </a:graphicData>
        </a:graphic>
      </p:graphicFrame>
      <p:graphicFrame>
        <p:nvGraphicFramePr>
          <p:cNvPr id="463" name="Диаграмма 462"/>
          <p:cNvGraphicFramePr>
            <a:graphicFrameLocks/>
          </p:cNvGraphicFramePr>
          <p:nvPr>
            <p:extLst/>
          </p:nvPr>
        </p:nvGraphicFramePr>
        <p:xfrm>
          <a:off x="2091191" y="465462"/>
          <a:ext cx="7360303" cy="24635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4"/>
          </a:graphicData>
        </a:graphic>
      </p:graphicFrame>
      <p:sp>
        <p:nvSpPr>
          <p:cNvPr id="464" name="TextBox 463"/>
          <p:cNvSpPr txBox="1"/>
          <p:nvPr/>
        </p:nvSpPr>
        <p:spPr>
          <a:xfrm>
            <a:off x="11286660" y="4581850"/>
            <a:ext cx="74732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000" noProof="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07</a:t>
            </a:r>
            <a:r>
              <a:rPr kumimoji="0" lang="ru-RU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.10.2025</a:t>
            </a: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465" name="Номер слайда 1"/>
          <p:cNvSpPr txBox="1"/>
          <p:nvPr/>
        </p:nvSpPr>
        <p:spPr>
          <a:xfrm>
            <a:off x="11535139" y="6506273"/>
            <a:ext cx="679981" cy="24622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93238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noProof="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11437F"/>
              </a:solidFill>
              <a:effectLst/>
              <a:uLnTx/>
              <a:uFillTx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466" name="Прямоугольник 465"/>
          <p:cNvSpPr/>
          <p:nvPr/>
        </p:nvSpPr>
        <p:spPr>
          <a:xfrm>
            <a:off x="345705" y="4734418"/>
            <a:ext cx="1011815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" b="0" i="0" u="none" strike="noStrike" kern="1200" cap="none" spc="0" normalizeH="0" baseline="0" noProof="0" dirty="0">
                <a:ln>
                  <a:noFill/>
                </a:ln>
                <a:solidFill>
                  <a:srgbClr val="000031"/>
                </a:solidFill>
                <a:effectLst/>
                <a:uLnTx/>
                <a:uFillTx/>
                <a:latin typeface="Arial" panose="020B0604020202020204"/>
                <a:cs typeface="Arial"/>
              </a:rPr>
              <a:t>Предупреждения</a:t>
            </a:r>
          </a:p>
        </p:txBody>
      </p:sp>
      <p:cxnSp>
        <p:nvCxnSpPr>
          <p:cNvPr id="467" name="Прямая соединительная линия 466"/>
          <p:cNvCxnSpPr>
            <a:cxnSpLocks/>
          </p:cNvCxnSpPr>
          <p:nvPr/>
        </p:nvCxnSpPr>
        <p:spPr>
          <a:xfrm>
            <a:off x="244658" y="4833359"/>
            <a:ext cx="90799" cy="1004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8" name="Прямая соединительная линия 467"/>
          <p:cNvCxnSpPr>
            <a:cxnSpLocks/>
          </p:cNvCxnSpPr>
          <p:nvPr/>
        </p:nvCxnSpPr>
        <p:spPr>
          <a:xfrm>
            <a:off x="2442777" y="4844798"/>
            <a:ext cx="90799" cy="1004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9" name="Прямая соединительная линия 468"/>
          <p:cNvCxnSpPr>
            <a:cxnSpLocks/>
          </p:cNvCxnSpPr>
          <p:nvPr/>
        </p:nvCxnSpPr>
        <p:spPr>
          <a:xfrm>
            <a:off x="2442778" y="4976259"/>
            <a:ext cx="90799" cy="1004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0" name="Прямая соединительная линия 469"/>
          <p:cNvCxnSpPr>
            <a:cxnSpLocks/>
          </p:cNvCxnSpPr>
          <p:nvPr/>
        </p:nvCxnSpPr>
        <p:spPr>
          <a:xfrm>
            <a:off x="243863" y="4973207"/>
            <a:ext cx="90799" cy="1004"/>
          </a:xfrm>
          <a:prstGeom prst="line">
            <a:avLst/>
          </a:prstGeom>
          <a:ln w="28575">
            <a:solidFill>
              <a:srgbClr val="FFFF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1" name="Прямоугольник 470"/>
          <p:cNvSpPr/>
          <p:nvPr/>
        </p:nvSpPr>
        <p:spPr>
          <a:xfrm>
            <a:off x="5605524" y="3686836"/>
            <a:ext cx="84830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" b="0" i="0" u="none" strike="noStrike" kern="1200" cap="none" spc="0" normalizeH="0" baseline="0" noProof="0" dirty="0">
                <a:ln>
                  <a:noFill/>
                </a:ln>
                <a:solidFill>
                  <a:srgbClr val="000031"/>
                </a:solidFill>
                <a:effectLst/>
                <a:uLnTx/>
                <a:uFillTx/>
                <a:latin typeface="Arial" panose="020B0604020202020204"/>
                <a:cs typeface="Arial"/>
              </a:rPr>
              <a:t>Плановые КМ</a:t>
            </a:r>
          </a:p>
        </p:txBody>
      </p:sp>
      <p:sp>
        <p:nvSpPr>
          <p:cNvPr id="472" name="Прямоугольник 471"/>
          <p:cNvSpPr/>
          <p:nvPr/>
        </p:nvSpPr>
        <p:spPr>
          <a:xfrm>
            <a:off x="5604772" y="3951519"/>
            <a:ext cx="149781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" b="0" i="0" u="none" strike="noStrike" kern="1200" cap="none" spc="0" normalizeH="0" baseline="0" noProof="0" dirty="0">
                <a:ln>
                  <a:noFill/>
                </a:ln>
                <a:solidFill>
                  <a:srgbClr val="000031"/>
                </a:solidFill>
                <a:effectLst/>
                <a:uLnTx/>
                <a:uFillTx/>
                <a:latin typeface="Arial" panose="020B0604020202020204"/>
                <a:cs typeface="Arial"/>
              </a:rPr>
              <a:t>Исключенные </a:t>
            </a:r>
            <a:r>
              <a:rPr kumimoji="0" lang="ru-RU" sz="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31"/>
                </a:solidFill>
                <a:effectLst/>
                <a:uLnTx/>
                <a:uFillTx/>
                <a:latin typeface="Arial" panose="020B0604020202020204"/>
                <a:cs typeface="Arial"/>
              </a:rPr>
              <a:t>КМ</a:t>
            </a:r>
            <a:endParaRPr kumimoji="0" lang="ru-RU" sz="800" b="0" i="0" u="none" strike="noStrike" kern="1200" cap="none" spc="0" normalizeH="0" baseline="0" noProof="0" dirty="0">
              <a:ln>
                <a:noFill/>
              </a:ln>
              <a:solidFill>
                <a:srgbClr val="000031"/>
              </a:solidFill>
              <a:effectLst/>
              <a:uLnTx/>
              <a:uFillTx/>
              <a:latin typeface="Arial" panose="020B0604020202020204"/>
              <a:cs typeface="Arial"/>
            </a:endParaRPr>
          </a:p>
        </p:txBody>
      </p:sp>
      <p:sp>
        <p:nvSpPr>
          <p:cNvPr id="473" name="Овал 472"/>
          <p:cNvSpPr/>
          <p:nvPr/>
        </p:nvSpPr>
        <p:spPr>
          <a:xfrm>
            <a:off x="5577846" y="3745377"/>
            <a:ext cx="90188" cy="90101"/>
          </a:xfrm>
          <a:prstGeom prst="ellipse">
            <a:avLst/>
          </a:prstGeom>
          <a:solidFill>
            <a:srgbClr val="CDDF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cs typeface="Arial"/>
            </a:endParaRPr>
          </a:p>
        </p:txBody>
      </p:sp>
      <p:sp>
        <p:nvSpPr>
          <p:cNvPr id="474" name="Овал 473"/>
          <p:cNvSpPr/>
          <p:nvPr/>
        </p:nvSpPr>
        <p:spPr>
          <a:xfrm>
            <a:off x="5577846" y="3864925"/>
            <a:ext cx="90188" cy="90101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cs typeface="Arial"/>
            </a:endParaRPr>
          </a:p>
        </p:txBody>
      </p:sp>
      <p:sp>
        <p:nvSpPr>
          <p:cNvPr id="475" name="Овал 474"/>
          <p:cNvSpPr/>
          <p:nvPr/>
        </p:nvSpPr>
        <p:spPr>
          <a:xfrm>
            <a:off x="5579580" y="3996265"/>
            <a:ext cx="90188" cy="90101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cs typeface="Arial"/>
            </a:endParaRPr>
          </a:p>
        </p:txBody>
      </p:sp>
      <p:sp>
        <p:nvSpPr>
          <p:cNvPr id="476" name="Прямоугольник 475"/>
          <p:cNvSpPr/>
          <p:nvPr/>
        </p:nvSpPr>
        <p:spPr>
          <a:xfrm>
            <a:off x="5604772" y="3813330"/>
            <a:ext cx="158366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" b="0" i="0" u="none" strike="noStrike" kern="1200" cap="none" spc="0" normalizeH="0" baseline="0" noProof="0" dirty="0">
                <a:ln>
                  <a:noFill/>
                </a:ln>
                <a:solidFill>
                  <a:srgbClr val="000031"/>
                </a:solidFill>
                <a:effectLst/>
                <a:uLnTx/>
                <a:uFillTx/>
                <a:latin typeface="Arial" panose="020B0604020202020204"/>
                <a:cs typeface="Arial"/>
              </a:rPr>
              <a:t>Внеплановые КМ</a:t>
            </a:r>
          </a:p>
        </p:txBody>
      </p:sp>
      <p:sp>
        <p:nvSpPr>
          <p:cNvPr id="477" name="Прямоугольник 476"/>
          <p:cNvSpPr/>
          <p:nvPr/>
        </p:nvSpPr>
        <p:spPr>
          <a:xfrm>
            <a:off x="2496430" y="4868193"/>
            <a:ext cx="2389093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" b="0" i="0" u="none" strike="noStrike" kern="1200" cap="none" spc="0" normalizeH="0" baseline="0" noProof="0" dirty="0">
                <a:ln>
                  <a:noFill/>
                </a:ln>
                <a:solidFill>
                  <a:srgbClr val="000031"/>
                </a:solidFill>
                <a:effectLst/>
                <a:uLnTx/>
                <a:uFillTx/>
                <a:latin typeface="Arial" panose="020B0604020202020204"/>
                <a:cs typeface="Arial"/>
              </a:rPr>
              <a:t>Предписания об исключении из реестра СРО</a:t>
            </a:r>
          </a:p>
        </p:txBody>
      </p:sp>
      <p:sp>
        <p:nvSpPr>
          <p:cNvPr id="478" name="Прямоугольник 477"/>
          <p:cNvSpPr/>
          <p:nvPr/>
        </p:nvSpPr>
        <p:spPr>
          <a:xfrm>
            <a:off x="2491787" y="4743163"/>
            <a:ext cx="2671012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" b="0" i="0" u="none" strike="noStrike" kern="1200" cap="none" spc="0" normalizeH="0" baseline="0" noProof="0" dirty="0">
                <a:ln>
                  <a:noFill/>
                </a:ln>
                <a:solidFill>
                  <a:srgbClr val="000031"/>
                </a:solidFill>
                <a:effectLst/>
                <a:uLnTx/>
                <a:uFillTx/>
                <a:latin typeface="Arial" panose="020B0604020202020204"/>
                <a:cs typeface="Arial"/>
              </a:rPr>
              <a:t>Предписания о приостановлении членства в СРО</a:t>
            </a:r>
          </a:p>
        </p:txBody>
      </p:sp>
      <p:sp>
        <p:nvSpPr>
          <p:cNvPr id="479" name="Прямоугольник 478"/>
          <p:cNvSpPr/>
          <p:nvPr/>
        </p:nvSpPr>
        <p:spPr>
          <a:xfrm>
            <a:off x="340832" y="4866643"/>
            <a:ext cx="231558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" b="0" i="0" u="none" strike="noStrike" kern="1200" cap="none" spc="0" normalizeH="0" baseline="0" noProof="0" dirty="0">
                <a:ln>
                  <a:noFill/>
                </a:ln>
                <a:solidFill>
                  <a:srgbClr val="000031"/>
                </a:solidFill>
                <a:effectLst/>
                <a:uLnTx/>
                <a:uFillTx/>
                <a:latin typeface="Arial" panose="020B0604020202020204"/>
                <a:cs typeface="Arial"/>
              </a:rPr>
              <a:t>Предписания об устранении нарушений</a:t>
            </a:r>
          </a:p>
        </p:txBody>
      </p:sp>
      <p:pic>
        <p:nvPicPr>
          <p:cNvPr id="480" name="Рисунок 479"/>
          <p:cNvPicPr/>
          <p:nvPr/>
        </p:nvPicPr>
        <p:blipFill>
          <a:blip r:embed="rId15"/>
          <a:stretch/>
        </p:blipFill>
        <p:spPr>
          <a:xfrm>
            <a:off x="3309103" y="3543829"/>
            <a:ext cx="179978" cy="180009"/>
          </a:xfrm>
          <a:prstGeom prst="rect">
            <a:avLst/>
          </a:prstGeom>
          <a:solidFill>
            <a:schemeClr val="bg1">
              <a:alpha val="0"/>
            </a:schemeClr>
          </a:solidFill>
        </p:spPr>
      </p:pic>
      <p:pic>
        <p:nvPicPr>
          <p:cNvPr id="481" name="Рисунок 480"/>
          <p:cNvPicPr/>
          <p:nvPr/>
        </p:nvPicPr>
        <p:blipFill>
          <a:blip r:embed="rId16"/>
          <a:stretch/>
        </p:blipFill>
        <p:spPr>
          <a:xfrm>
            <a:off x="2296691" y="3906265"/>
            <a:ext cx="180000" cy="180000"/>
          </a:xfrm>
          <a:prstGeom prst="rect">
            <a:avLst/>
          </a:prstGeom>
        </p:spPr>
      </p:pic>
      <p:pic>
        <p:nvPicPr>
          <p:cNvPr id="482" name="Рисунок 481"/>
          <p:cNvPicPr/>
          <p:nvPr/>
        </p:nvPicPr>
        <p:blipFill>
          <a:blip r:embed="rId15"/>
          <a:stretch/>
        </p:blipFill>
        <p:spPr>
          <a:xfrm>
            <a:off x="6636241" y="1528647"/>
            <a:ext cx="179978" cy="180009"/>
          </a:xfrm>
          <a:prstGeom prst="rect">
            <a:avLst/>
          </a:prstGeom>
          <a:solidFill>
            <a:schemeClr val="bg1">
              <a:alpha val="0"/>
            </a:schemeClr>
          </a:solidFill>
        </p:spPr>
      </p:pic>
      <p:pic>
        <p:nvPicPr>
          <p:cNvPr id="483" name="Рисунок 482"/>
          <p:cNvPicPr/>
          <p:nvPr/>
        </p:nvPicPr>
        <p:blipFill>
          <a:blip r:embed="rId16"/>
          <a:stretch/>
        </p:blipFill>
        <p:spPr>
          <a:xfrm>
            <a:off x="5460234" y="1430679"/>
            <a:ext cx="180000" cy="180000"/>
          </a:xfrm>
          <a:prstGeom prst="rect">
            <a:avLst/>
          </a:prstGeom>
        </p:spPr>
      </p:pic>
      <p:sp>
        <p:nvSpPr>
          <p:cNvPr id="484" name="TextBox 483"/>
          <p:cNvSpPr txBox="1"/>
          <p:nvPr/>
        </p:nvSpPr>
        <p:spPr>
          <a:xfrm>
            <a:off x="3030465" y="625886"/>
            <a:ext cx="4748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5100</a:t>
            </a:r>
          </a:p>
        </p:txBody>
      </p:sp>
      <p:sp>
        <p:nvSpPr>
          <p:cNvPr id="485" name="TextBox 484"/>
          <p:cNvSpPr txBox="1"/>
          <p:nvPr/>
        </p:nvSpPr>
        <p:spPr>
          <a:xfrm>
            <a:off x="3635556" y="652728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5000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486" name="TextBox 485"/>
          <p:cNvSpPr txBox="1"/>
          <p:nvPr/>
        </p:nvSpPr>
        <p:spPr>
          <a:xfrm>
            <a:off x="4229162" y="710758"/>
            <a:ext cx="5020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4800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487" name="TextBox 486"/>
          <p:cNvSpPr txBox="1"/>
          <p:nvPr/>
        </p:nvSpPr>
        <p:spPr>
          <a:xfrm>
            <a:off x="4799411" y="726907"/>
            <a:ext cx="5004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4700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488" name="TextBox 487"/>
          <p:cNvSpPr txBox="1"/>
          <p:nvPr/>
        </p:nvSpPr>
        <p:spPr>
          <a:xfrm>
            <a:off x="5405003" y="783588"/>
            <a:ext cx="5020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4500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489" name="TextBox 488"/>
          <p:cNvSpPr txBox="1"/>
          <p:nvPr/>
        </p:nvSpPr>
        <p:spPr>
          <a:xfrm>
            <a:off x="5976553" y="849658"/>
            <a:ext cx="5020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4200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490" name="TextBox 489"/>
          <p:cNvSpPr txBox="1"/>
          <p:nvPr/>
        </p:nvSpPr>
        <p:spPr>
          <a:xfrm>
            <a:off x="6579091" y="929727"/>
            <a:ext cx="5020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3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400</a:t>
            </a:r>
          </a:p>
        </p:txBody>
      </p:sp>
      <p:sp>
        <p:nvSpPr>
          <p:cNvPr id="491" name="TextBox 490"/>
          <p:cNvSpPr txBox="1"/>
          <p:nvPr/>
        </p:nvSpPr>
        <p:spPr>
          <a:xfrm>
            <a:off x="7183345" y="1147711"/>
            <a:ext cx="5020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2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4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00</a:t>
            </a:r>
          </a:p>
        </p:txBody>
      </p:sp>
      <p:sp>
        <p:nvSpPr>
          <p:cNvPr id="492" name="TextBox 491"/>
          <p:cNvSpPr txBox="1"/>
          <p:nvPr/>
        </p:nvSpPr>
        <p:spPr>
          <a:xfrm>
            <a:off x="7771759" y="1219924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2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200</a:t>
            </a:r>
          </a:p>
        </p:txBody>
      </p:sp>
      <p:sp>
        <p:nvSpPr>
          <p:cNvPr id="493" name="TextBox 492"/>
          <p:cNvSpPr txBox="1"/>
          <p:nvPr/>
        </p:nvSpPr>
        <p:spPr>
          <a:xfrm>
            <a:off x="8375450" y="1262719"/>
            <a:ext cx="4748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201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3</a:t>
            </a:r>
          </a:p>
        </p:txBody>
      </p:sp>
      <p:sp>
        <p:nvSpPr>
          <p:cNvPr id="494" name="TextBox 493"/>
          <p:cNvSpPr txBox="1"/>
          <p:nvPr/>
        </p:nvSpPr>
        <p:spPr>
          <a:xfrm>
            <a:off x="3004878" y="1938956"/>
            <a:ext cx="38183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668</a:t>
            </a: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495" name="TextBox 494"/>
          <p:cNvSpPr txBox="1"/>
          <p:nvPr/>
        </p:nvSpPr>
        <p:spPr>
          <a:xfrm>
            <a:off x="3602807" y="1938956"/>
            <a:ext cx="38183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625</a:t>
            </a: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496" name="TextBox 495"/>
          <p:cNvSpPr txBox="1"/>
          <p:nvPr/>
        </p:nvSpPr>
        <p:spPr>
          <a:xfrm>
            <a:off x="4186440" y="1933636"/>
            <a:ext cx="3802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587</a:t>
            </a: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497" name="TextBox 496"/>
          <p:cNvSpPr txBox="1"/>
          <p:nvPr/>
        </p:nvSpPr>
        <p:spPr>
          <a:xfrm>
            <a:off x="4754355" y="1955407"/>
            <a:ext cx="38183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526</a:t>
            </a: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498" name="TextBox 497"/>
          <p:cNvSpPr txBox="1"/>
          <p:nvPr/>
        </p:nvSpPr>
        <p:spPr>
          <a:xfrm>
            <a:off x="5356370" y="1991874"/>
            <a:ext cx="38343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492</a:t>
            </a: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499" name="TextBox 498"/>
          <p:cNvSpPr txBox="1"/>
          <p:nvPr/>
        </p:nvSpPr>
        <p:spPr>
          <a:xfrm>
            <a:off x="5943359" y="1954888"/>
            <a:ext cx="38343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455</a:t>
            </a: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00" name="TextBox 499"/>
          <p:cNvSpPr txBox="1"/>
          <p:nvPr/>
        </p:nvSpPr>
        <p:spPr>
          <a:xfrm>
            <a:off x="6523552" y="1996951"/>
            <a:ext cx="38343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423</a:t>
            </a: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01" name="TextBox 500"/>
          <p:cNvSpPr txBox="1"/>
          <p:nvPr/>
        </p:nvSpPr>
        <p:spPr>
          <a:xfrm>
            <a:off x="7131005" y="1964876"/>
            <a:ext cx="36099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127</a:t>
            </a:r>
          </a:p>
        </p:txBody>
      </p:sp>
      <p:sp>
        <p:nvSpPr>
          <p:cNvPr id="502" name="TextBox 501"/>
          <p:cNvSpPr txBox="1"/>
          <p:nvPr/>
        </p:nvSpPr>
        <p:spPr>
          <a:xfrm>
            <a:off x="3011859" y="2161146"/>
            <a:ext cx="34336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239</a:t>
            </a:r>
            <a:endParaRPr kumimoji="0" lang="ru-RU" sz="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03" name="TextBox 502"/>
          <p:cNvSpPr txBox="1"/>
          <p:nvPr/>
        </p:nvSpPr>
        <p:spPr>
          <a:xfrm>
            <a:off x="3613552" y="2147280"/>
            <a:ext cx="34176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272</a:t>
            </a:r>
            <a:endParaRPr kumimoji="0" lang="ru-RU" sz="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04" name="TextBox 503"/>
          <p:cNvSpPr txBox="1"/>
          <p:nvPr/>
        </p:nvSpPr>
        <p:spPr>
          <a:xfrm>
            <a:off x="4176556" y="2147280"/>
            <a:ext cx="34176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275</a:t>
            </a:r>
            <a:endParaRPr kumimoji="0" lang="ru-RU" sz="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05" name="TextBox 504"/>
          <p:cNvSpPr txBox="1"/>
          <p:nvPr/>
        </p:nvSpPr>
        <p:spPr>
          <a:xfrm>
            <a:off x="4787851" y="2145110"/>
            <a:ext cx="32733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261</a:t>
            </a:r>
            <a:endParaRPr kumimoji="0" lang="ru-RU" sz="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06" name="TextBox 505"/>
          <p:cNvSpPr txBox="1"/>
          <p:nvPr/>
        </p:nvSpPr>
        <p:spPr>
          <a:xfrm>
            <a:off x="5381642" y="2169560"/>
            <a:ext cx="29206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64</a:t>
            </a:r>
            <a:endParaRPr kumimoji="0" lang="ru-RU" sz="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07" name="TextBox 506"/>
          <p:cNvSpPr txBox="1"/>
          <p:nvPr/>
        </p:nvSpPr>
        <p:spPr>
          <a:xfrm>
            <a:off x="5954837" y="2160473"/>
            <a:ext cx="34176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278</a:t>
            </a:r>
            <a:endParaRPr kumimoji="0" lang="ru-RU" sz="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08" name="TextBox 507"/>
          <p:cNvSpPr txBox="1"/>
          <p:nvPr/>
        </p:nvSpPr>
        <p:spPr>
          <a:xfrm>
            <a:off x="6582364" y="2462146"/>
            <a:ext cx="28725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77</a:t>
            </a:r>
            <a:endParaRPr kumimoji="0" lang="ru-RU" sz="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09" name="TextBox 508"/>
          <p:cNvSpPr txBox="1"/>
          <p:nvPr/>
        </p:nvSpPr>
        <p:spPr>
          <a:xfrm>
            <a:off x="7139821" y="2153704"/>
            <a:ext cx="34336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256</a:t>
            </a:r>
            <a:endParaRPr kumimoji="0" lang="ru-RU" sz="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10" name="TextBox 509"/>
          <p:cNvSpPr txBox="1"/>
          <p:nvPr/>
        </p:nvSpPr>
        <p:spPr>
          <a:xfrm>
            <a:off x="7723992" y="2455808"/>
            <a:ext cx="32573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176</a:t>
            </a:r>
          </a:p>
        </p:txBody>
      </p:sp>
      <p:sp>
        <p:nvSpPr>
          <p:cNvPr id="511" name="TextBox 510"/>
          <p:cNvSpPr txBox="1"/>
          <p:nvPr/>
        </p:nvSpPr>
        <p:spPr>
          <a:xfrm>
            <a:off x="8326748" y="2162243"/>
            <a:ext cx="32733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1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62</a:t>
            </a:r>
            <a:endParaRPr kumimoji="0" lang="ru-RU" sz="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12" name="Прямоугольник 511"/>
          <p:cNvSpPr/>
          <p:nvPr/>
        </p:nvSpPr>
        <p:spPr>
          <a:xfrm>
            <a:off x="2805428" y="551897"/>
            <a:ext cx="658815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193238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1437F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АУДИТОРСКИЕ ОРГАНИЗАЦИИ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11437F"/>
              </a:solidFill>
              <a:effectLst/>
              <a:uLnTx/>
              <a:uFillTx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13" name="TextBox 16"/>
          <p:cNvSpPr txBox="1"/>
          <p:nvPr/>
        </p:nvSpPr>
        <p:spPr>
          <a:xfrm>
            <a:off x="3533411" y="2422919"/>
            <a:ext cx="105743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Кол-во АО, всего</a:t>
            </a:r>
          </a:p>
        </p:txBody>
      </p:sp>
      <p:sp>
        <p:nvSpPr>
          <p:cNvPr id="514" name="TextBox 223"/>
          <p:cNvSpPr txBox="1"/>
          <p:nvPr/>
        </p:nvSpPr>
        <p:spPr>
          <a:xfrm>
            <a:off x="4576513" y="2422919"/>
            <a:ext cx="210506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Кол-во АО, оказывающих услуги ОЗО</a:t>
            </a:r>
          </a:p>
        </p:txBody>
      </p:sp>
      <p:sp>
        <p:nvSpPr>
          <p:cNvPr id="515" name="TextBox 224"/>
          <p:cNvSpPr txBox="1"/>
          <p:nvPr/>
        </p:nvSpPr>
        <p:spPr>
          <a:xfrm>
            <a:off x="6667244" y="2422919"/>
            <a:ext cx="142378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Кол-во</a:t>
            </a: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проведенных КМ</a:t>
            </a:r>
          </a:p>
        </p:txBody>
      </p:sp>
      <p:sp>
        <p:nvSpPr>
          <p:cNvPr id="516" name="TextBox 515"/>
          <p:cNvSpPr txBox="1"/>
          <p:nvPr/>
        </p:nvSpPr>
        <p:spPr>
          <a:xfrm>
            <a:off x="2932800" y="2276242"/>
            <a:ext cx="42832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2016</a:t>
            </a:r>
          </a:p>
        </p:txBody>
      </p:sp>
      <p:sp>
        <p:nvSpPr>
          <p:cNvPr id="517" name="TextBox 516"/>
          <p:cNvSpPr txBox="1"/>
          <p:nvPr/>
        </p:nvSpPr>
        <p:spPr>
          <a:xfrm>
            <a:off x="3562928" y="2277143"/>
            <a:ext cx="42672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2017</a:t>
            </a:r>
          </a:p>
        </p:txBody>
      </p:sp>
      <p:sp>
        <p:nvSpPr>
          <p:cNvPr id="518" name="TextBox 517"/>
          <p:cNvSpPr txBox="1"/>
          <p:nvPr/>
        </p:nvSpPr>
        <p:spPr>
          <a:xfrm>
            <a:off x="4135491" y="2277053"/>
            <a:ext cx="42832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2018</a:t>
            </a:r>
          </a:p>
        </p:txBody>
      </p:sp>
      <p:sp>
        <p:nvSpPr>
          <p:cNvPr id="519" name="TextBox 518"/>
          <p:cNvSpPr txBox="1"/>
          <p:nvPr/>
        </p:nvSpPr>
        <p:spPr>
          <a:xfrm>
            <a:off x="4709550" y="2278606"/>
            <a:ext cx="42832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2019</a:t>
            </a:r>
          </a:p>
        </p:txBody>
      </p:sp>
      <p:sp>
        <p:nvSpPr>
          <p:cNvPr id="520" name="TextBox 519"/>
          <p:cNvSpPr txBox="1"/>
          <p:nvPr/>
        </p:nvSpPr>
        <p:spPr>
          <a:xfrm>
            <a:off x="5303897" y="2283120"/>
            <a:ext cx="4475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2020</a:t>
            </a:r>
          </a:p>
        </p:txBody>
      </p:sp>
      <p:sp>
        <p:nvSpPr>
          <p:cNvPr id="521" name="TextBox 520"/>
          <p:cNvSpPr txBox="1"/>
          <p:nvPr/>
        </p:nvSpPr>
        <p:spPr>
          <a:xfrm>
            <a:off x="5907064" y="2277175"/>
            <a:ext cx="42832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2021</a:t>
            </a:r>
          </a:p>
        </p:txBody>
      </p:sp>
      <p:sp>
        <p:nvSpPr>
          <p:cNvPr id="522" name="TextBox 521"/>
          <p:cNvSpPr txBox="1"/>
          <p:nvPr/>
        </p:nvSpPr>
        <p:spPr>
          <a:xfrm>
            <a:off x="6498696" y="2277798"/>
            <a:ext cx="4475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2022</a:t>
            </a:r>
          </a:p>
        </p:txBody>
      </p:sp>
      <p:sp>
        <p:nvSpPr>
          <p:cNvPr id="523" name="TextBox 522"/>
          <p:cNvSpPr txBox="1"/>
          <p:nvPr/>
        </p:nvSpPr>
        <p:spPr>
          <a:xfrm>
            <a:off x="7091991" y="2287994"/>
            <a:ext cx="4475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2023</a:t>
            </a:r>
          </a:p>
        </p:txBody>
      </p:sp>
      <p:sp>
        <p:nvSpPr>
          <p:cNvPr id="524" name="TextBox 523"/>
          <p:cNvSpPr txBox="1"/>
          <p:nvPr/>
        </p:nvSpPr>
        <p:spPr>
          <a:xfrm>
            <a:off x="7687488" y="2286005"/>
            <a:ext cx="44916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2024</a:t>
            </a:r>
          </a:p>
        </p:txBody>
      </p:sp>
      <p:sp>
        <p:nvSpPr>
          <p:cNvPr id="525" name="TextBox 524"/>
          <p:cNvSpPr txBox="1"/>
          <p:nvPr/>
        </p:nvSpPr>
        <p:spPr>
          <a:xfrm>
            <a:off x="8148981" y="2292342"/>
            <a:ext cx="74732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000" noProof="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07</a:t>
            </a:r>
            <a:r>
              <a:rPr kumimoji="0" lang="ru-RU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.10.2025</a:t>
            </a: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26" name="Овал 525"/>
          <p:cNvSpPr/>
          <p:nvPr/>
        </p:nvSpPr>
        <p:spPr>
          <a:xfrm>
            <a:off x="3495482" y="2493285"/>
            <a:ext cx="90188" cy="90101"/>
          </a:xfrm>
          <a:prstGeom prst="ellipse">
            <a:avLst/>
          </a:prstGeom>
          <a:solidFill>
            <a:srgbClr val="CDDF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cs typeface="Arial"/>
            </a:endParaRPr>
          </a:p>
        </p:txBody>
      </p:sp>
      <p:sp>
        <p:nvSpPr>
          <p:cNvPr id="527" name="Овал 526"/>
          <p:cNvSpPr/>
          <p:nvPr/>
        </p:nvSpPr>
        <p:spPr>
          <a:xfrm>
            <a:off x="4538584" y="2493285"/>
            <a:ext cx="90188" cy="90101"/>
          </a:xfrm>
          <a:prstGeom prst="ellipse">
            <a:avLst/>
          </a:prstGeom>
          <a:solidFill>
            <a:srgbClr val="568D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cs typeface="Arial"/>
            </a:endParaRPr>
          </a:p>
        </p:txBody>
      </p:sp>
      <p:sp>
        <p:nvSpPr>
          <p:cNvPr id="528" name="Овал 527"/>
          <p:cNvSpPr/>
          <p:nvPr/>
        </p:nvSpPr>
        <p:spPr>
          <a:xfrm>
            <a:off x="6629317" y="2493285"/>
            <a:ext cx="90188" cy="90101"/>
          </a:xfrm>
          <a:prstGeom prst="ellipse">
            <a:avLst/>
          </a:prstGeom>
          <a:solidFill>
            <a:srgbClr val="2440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cs typeface="Arial"/>
            </a:endParaRPr>
          </a:p>
        </p:txBody>
      </p:sp>
      <p:sp>
        <p:nvSpPr>
          <p:cNvPr id="529" name="TextBox 528"/>
          <p:cNvSpPr txBox="1"/>
          <p:nvPr/>
        </p:nvSpPr>
        <p:spPr>
          <a:xfrm>
            <a:off x="590973" y="4597337"/>
            <a:ext cx="42672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2017</a:t>
            </a:r>
          </a:p>
        </p:txBody>
      </p:sp>
      <p:sp>
        <p:nvSpPr>
          <p:cNvPr id="530" name="TextBox 529"/>
          <p:cNvSpPr txBox="1"/>
          <p:nvPr/>
        </p:nvSpPr>
        <p:spPr>
          <a:xfrm>
            <a:off x="1053354" y="4597337"/>
            <a:ext cx="42832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2018</a:t>
            </a:r>
          </a:p>
        </p:txBody>
      </p:sp>
      <p:sp>
        <p:nvSpPr>
          <p:cNvPr id="531" name="TextBox 530"/>
          <p:cNvSpPr txBox="1"/>
          <p:nvPr/>
        </p:nvSpPr>
        <p:spPr>
          <a:xfrm>
            <a:off x="1552999" y="4602574"/>
            <a:ext cx="42832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2019</a:t>
            </a:r>
          </a:p>
        </p:txBody>
      </p:sp>
      <p:sp>
        <p:nvSpPr>
          <p:cNvPr id="532" name="TextBox 531"/>
          <p:cNvSpPr txBox="1"/>
          <p:nvPr/>
        </p:nvSpPr>
        <p:spPr>
          <a:xfrm>
            <a:off x="2059299" y="4591898"/>
            <a:ext cx="4475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2020</a:t>
            </a:r>
          </a:p>
        </p:txBody>
      </p:sp>
      <p:sp>
        <p:nvSpPr>
          <p:cNvPr id="533" name="TextBox 532"/>
          <p:cNvSpPr txBox="1"/>
          <p:nvPr/>
        </p:nvSpPr>
        <p:spPr>
          <a:xfrm>
            <a:off x="2579990" y="4597183"/>
            <a:ext cx="42832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2021</a:t>
            </a:r>
          </a:p>
        </p:txBody>
      </p:sp>
      <p:sp>
        <p:nvSpPr>
          <p:cNvPr id="534" name="TextBox 533"/>
          <p:cNvSpPr txBox="1"/>
          <p:nvPr/>
        </p:nvSpPr>
        <p:spPr>
          <a:xfrm>
            <a:off x="3085121" y="4607484"/>
            <a:ext cx="4475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2022</a:t>
            </a:r>
          </a:p>
        </p:txBody>
      </p:sp>
      <p:sp>
        <p:nvSpPr>
          <p:cNvPr id="535" name="TextBox 534"/>
          <p:cNvSpPr txBox="1"/>
          <p:nvPr/>
        </p:nvSpPr>
        <p:spPr>
          <a:xfrm>
            <a:off x="3589157" y="4605236"/>
            <a:ext cx="4475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2023</a:t>
            </a:r>
          </a:p>
        </p:txBody>
      </p:sp>
      <p:sp>
        <p:nvSpPr>
          <p:cNvPr id="536" name="TextBox 535"/>
          <p:cNvSpPr txBox="1"/>
          <p:nvPr/>
        </p:nvSpPr>
        <p:spPr>
          <a:xfrm>
            <a:off x="4069154" y="4597337"/>
            <a:ext cx="44916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2024</a:t>
            </a:r>
          </a:p>
        </p:txBody>
      </p:sp>
      <p:sp>
        <p:nvSpPr>
          <p:cNvPr id="537" name="TextBox 536"/>
          <p:cNvSpPr txBox="1"/>
          <p:nvPr/>
        </p:nvSpPr>
        <p:spPr>
          <a:xfrm>
            <a:off x="4477426" y="4599581"/>
            <a:ext cx="74732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000" noProof="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07</a:t>
            </a:r>
            <a:r>
              <a:rPr kumimoji="0" lang="ru-RU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.10.2025</a:t>
            </a: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cxnSp>
        <p:nvCxnSpPr>
          <p:cNvPr id="538" name="Прямая соединительная линия 537"/>
          <p:cNvCxnSpPr>
            <a:cxnSpLocks/>
          </p:cNvCxnSpPr>
          <p:nvPr/>
        </p:nvCxnSpPr>
        <p:spPr>
          <a:xfrm>
            <a:off x="7817318" y="6253879"/>
            <a:ext cx="90799" cy="1004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9" name="Прямоугольник 538"/>
          <p:cNvSpPr/>
          <p:nvPr/>
        </p:nvSpPr>
        <p:spPr>
          <a:xfrm>
            <a:off x="7864870" y="6148250"/>
            <a:ext cx="2389093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" b="0" i="0" u="none" strike="noStrike" kern="1200" cap="none" spc="0" normalizeH="0" baseline="0" noProof="0" dirty="0">
                <a:ln>
                  <a:noFill/>
                </a:ln>
                <a:solidFill>
                  <a:srgbClr val="000031"/>
                </a:solidFill>
                <a:effectLst/>
                <a:uLnTx/>
                <a:uFillTx/>
                <a:latin typeface="Arial" panose="020B0604020202020204"/>
                <a:cs typeface="Arial"/>
              </a:rPr>
              <a:t>Кол-во нарушений</a:t>
            </a:r>
          </a:p>
        </p:txBody>
      </p:sp>
      <p:cxnSp>
        <p:nvCxnSpPr>
          <p:cNvPr id="540" name="Прямая соединительная линия 539"/>
          <p:cNvCxnSpPr>
            <a:cxnSpLocks/>
          </p:cNvCxnSpPr>
          <p:nvPr/>
        </p:nvCxnSpPr>
        <p:spPr>
          <a:xfrm>
            <a:off x="2461457" y="6227551"/>
            <a:ext cx="90799" cy="1004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1" name="Прямоугольник 540"/>
          <p:cNvSpPr/>
          <p:nvPr/>
        </p:nvSpPr>
        <p:spPr>
          <a:xfrm>
            <a:off x="2506857" y="6119984"/>
            <a:ext cx="2389093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" b="0" i="0" u="none" strike="noStrike" kern="1200" cap="none" spc="0" normalizeH="0" baseline="0" noProof="0" dirty="0">
                <a:ln>
                  <a:noFill/>
                </a:ln>
                <a:solidFill>
                  <a:srgbClr val="000031"/>
                </a:solidFill>
                <a:effectLst/>
                <a:uLnTx/>
                <a:uFillTx/>
                <a:latin typeface="Arial" panose="020B0604020202020204"/>
                <a:cs typeface="Arial"/>
              </a:rPr>
              <a:t>Информационные письма</a:t>
            </a:r>
          </a:p>
        </p:txBody>
      </p:sp>
      <p:cxnSp>
        <p:nvCxnSpPr>
          <p:cNvPr id="542" name="Прямая соединительная линия 541"/>
          <p:cNvCxnSpPr>
            <a:cxnSpLocks/>
          </p:cNvCxnSpPr>
          <p:nvPr/>
        </p:nvCxnSpPr>
        <p:spPr>
          <a:xfrm>
            <a:off x="994789" y="6226547"/>
            <a:ext cx="90799" cy="1004"/>
          </a:xfrm>
          <a:prstGeom prst="line">
            <a:avLst/>
          </a:prstGeom>
          <a:ln w="28575">
            <a:solidFill>
              <a:srgbClr val="4F81B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3" name="Прямоугольник 542"/>
          <p:cNvSpPr/>
          <p:nvPr/>
        </p:nvSpPr>
        <p:spPr>
          <a:xfrm>
            <a:off x="1037305" y="6122811"/>
            <a:ext cx="2389093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" b="0" i="0" u="none" strike="noStrike" kern="1200" cap="none" spc="0" normalizeH="0" baseline="0" noProof="0" dirty="0">
                <a:ln>
                  <a:noFill/>
                </a:ln>
                <a:solidFill>
                  <a:srgbClr val="000031"/>
                </a:solidFill>
                <a:effectLst/>
                <a:uLnTx/>
                <a:uFillTx/>
                <a:latin typeface="Arial" panose="020B0604020202020204"/>
                <a:cs typeface="Arial"/>
              </a:rPr>
              <a:t>Предостережения</a:t>
            </a:r>
          </a:p>
        </p:txBody>
      </p:sp>
      <p:cxnSp>
        <p:nvCxnSpPr>
          <p:cNvPr id="544" name="Прямая соединительная линия 543"/>
          <p:cNvCxnSpPr>
            <a:cxnSpLocks/>
          </p:cNvCxnSpPr>
          <p:nvPr/>
        </p:nvCxnSpPr>
        <p:spPr>
          <a:xfrm>
            <a:off x="7948361" y="4850904"/>
            <a:ext cx="90799" cy="1004"/>
          </a:xfrm>
          <a:prstGeom prst="line">
            <a:avLst/>
          </a:prstGeom>
          <a:ln w="28575">
            <a:solidFill>
              <a:srgbClr val="3185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5" name="Прямоугольник 544"/>
          <p:cNvSpPr/>
          <p:nvPr/>
        </p:nvSpPr>
        <p:spPr>
          <a:xfrm>
            <a:off x="7987418" y="4748491"/>
            <a:ext cx="2389093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" b="0" i="0" u="none" strike="noStrike" kern="1200" cap="none" spc="0" normalizeH="0" baseline="0" noProof="0" dirty="0">
                <a:ln>
                  <a:noFill/>
                </a:ln>
                <a:solidFill>
                  <a:srgbClr val="000031"/>
                </a:solidFill>
                <a:effectLst/>
                <a:uLnTx/>
                <a:uFillTx/>
                <a:latin typeface="Arial" panose="020B0604020202020204"/>
                <a:cs typeface="Arial"/>
              </a:rPr>
              <a:t>Кол-во нарушений</a:t>
            </a:r>
          </a:p>
        </p:txBody>
      </p:sp>
      <p:sp>
        <p:nvSpPr>
          <p:cNvPr id="546" name="Прямоугольник 545"/>
          <p:cNvSpPr/>
          <p:nvPr/>
        </p:nvSpPr>
        <p:spPr>
          <a:xfrm>
            <a:off x="3093179" y="2662388"/>
            <a:ext cx="602039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193238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1437F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КОНТРОЛЬНЫЕ МЕРОПРИЯТИЯ, МЕРЫ ВОЗДЕЙСТВИЯ И ВЫЯВЛЕННЫЕ НАРУШЕНИЯ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11437F"/>
              </a:solidFill>
              <a:effectLst/>
              <a:uLnTx/>
              <a:uFillTx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47" name="TextBox 546"/>
          <p:cNvSpPr txBox="1"/>
          <p:nvPr/>
        </p:nvSpPr>
        <p:spPr>
          <a:xfrm>
            <a:off x="9580390" y="4834340"/>
            <a:ext cx="1962365" cy="10515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ts val="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" b="0" i="0" u="none" strike="noStrike" kern="1200" cap="none" spc="0" normalizeH="0" baseline="0" noProof="0" dirty="0">
                <a:ln>
                  <a:noFill/>
                </a:ln>
                <a:solidFill>
                  <a:srgbClr val="000031"/>
                </a:solidFill>
                <a:effectLst/>
                <a:highlight>
                  <a:srgbClr val="FFFFFF"/>
                </a:highlight>
                <a:uLnTx/>
                <a:uFillTx/>
                <a:latin typeface="Arial" panose="020B0604020202020204"/>
                <a:cs typeface="Arial"/>
              </a:rPr>
              <a:t>Кол-во нарушений на одно КМ</a:t>
            </a:r>
          </a:p>
        </p:txBody>
      </p:sp>
      <p:sp>
        <p:nvSpPr>
          <p:cNvPr id="548" name="TextBox 547"/>
          <p:cNvSpPr txBox="1"/>
          <p:nvPr/>
        </p:nvSpPr>
        <p:spPr>
          <a:xfrm>
            <a:off x="7067932" y="4584898"/>
            <a:ext cx="42832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2016</a:t>
            </a:r>
          </a:p>
        </p:txBody>
      </p:sp>
      <p:sp>
        <p:nvSpPr>
          <p:cNvPr id="549" name="TextBox 548"/>
          <p:cNvSpPr txBox="1"/>
          <p:nvPr/>
        </p:nvSpPr>
        <p:spPr>
          <a:xfrm>
            <a:off x="7549026" y="4593593"/>
            <a:ext cx="42672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2017</a:t>
            </a:r>
          </a:p>
        </p:txBody>
      </p:sp>
      <p:sp>
        <p:nvSpPr>
          <p:cNvPr id="550" name="TextBox 549"/>
          <p:cNvSpPr txBox="1"/>
          <p:nvPr/>
        </p:nvSpPr>
        <p:spPr>
          <a:xfrm>
            <a:off x="8023675" y="4584513"/>
            <a:ext cx="42832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2018</a:t>
            </a:r>
          </a:p>
        </p:txBody>
      </p:sp>
      <p:sp>
        <p:nvSpPr>
          <p:cNvPr id="551" name="TextBox 550"/>
          <p:cNvSpPr txBox="1"/>
          <p:nvPr/>
        </p:nvSpPr>
        <p:spPr>
          <a:xfrm>
            <a:off x="8490415" y="4584512"/>
            <a:ext cx="42832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2019</a:t>
            </a:r>
          </a:p>
        </p:txBody>
      </p:sp>
      <p:sp>
        <p:nvSpPr>
          <p:cNvPr id="552" name="TextBox 551"/>
          <p:cNvSpPr txBox="1"/>
          <p:nvPr/>
        </p:nvSpPr>
        <p:spPr>
          <a:xfrm>
            <a:off x="8984003" y="4584512"/>
            <a:ext cx="4475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2020</a:t>
            </a:r>
          </a:p>
        </p:txBody>
      </p:sp>
      <p:sp>
        <p:nvSpPr>
          <p:cNvPr id="553" name="TextBox 552"/>
          <p:cNvSpPr txBox="1"/>
          <p:nvPr/>
        </p:nvSpPr>
        <p:spPr>
          <a:xfrm>
            <a:off x="9459450" y="4593593"/>
            <a:ext cx="42832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2021</a:t>
            </a:r>
          </a:p>
        </p:txBody>
      </p:sp>
      <p:sp>
        <p:nvSpPr>
          <p:cNvPr id="554" name="TextBox 553"/>
          <p:cNvSpPr txBox="1"/>
          <p:nvPr/>
        </p:nvSpPr>
        <p:spPr>
          <a:xfrm>
            <a:off x="9935701" y="4581850"/>
            <a:ext cx="4475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2022</a:t>
            </a:r>
          </a:p>
        </p:txBody>
      </p:sp>
      <p:sp>
        <p:nvSpPr>
          <p:cNvPr id="555" name="TextBox 554"/>
          <p:cNvSpPr txBox="1"/>
          <p:nvPr/>
        </p:nvSpPr>
        <p:spPr>
          <a:xfrm>
            <a:off x="10421745" y="4581850"/>
            <a:ext cx="4475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2023</a:t>
            </a:r>
          </a:p>
        </p:txBody>
      </p:sp>
      <p:sp>
        <p:nvSpPr>
          <p:cNvPr id="556" name="TextBox 555"/>
          <p:cNvSpPr txBox="1"/>
          <p:nvPr/>
        </p:nvSpPr>
        <p:spPr>
          <a:xfrm>
            <a:off x="10886974" y="4574972"/>
            <a:ext cx="44916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2024</a:t>
            </a:r>
          </a:p>
        </p:txBody>
      </p:sp>
      <p:cxnSp>
        <p:nvCxnSpPr>
          <p:cNvPr id="557" name="Прямая соединительная линия 556"/>
          <p:cNvCxnSpPr>
            <a:cxnSpLocks/>
          </p:cNvCxnSpPr>
          <p:nvPr/>
        </p:nvCxnSpPr>
        <p:spPr>
          <a:xfrm>
            <a:off x="9534990" y="4854308"/>
            <a:ext cx="90799" cy="1004"/>
          </a:xfrm>
          <a:prstGeom prst="line">
            <a:avLst/>
          </a:prstGeom>
          <a:ln w="28575">
            <a:solidFill>
              <a:srgbClr val="5F5F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8" name="Овал 557"/>
          <p:cNvSpPr/>
          <p:nvPr/>
        </p:nvSpPr>
        <p:spPr>
          <a:xfrm>
            <a:off x="5483738" y="5973642"/>
            <a:ext cx="90188" cy="90101"/>
          </a:xfrm>
          <a:prstGeom prst="ellipse">
            <a:avLst/>
          </a:prstGeom>
          <a:solidFill>
            <a:srgbClr val="CDDF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cs typeface="Arial"/>
            </a:endParaRPr>
          </a:p>
        </p:txBody>
      </p:sp>
      <p:sp>
        <p:nvSpPr>
          <p:cNvPr id="559" name="Прямоугольник 558"/>
          <p:cNvSpPr/>
          <p:nvPr/>
        </p:nvSpPr>
        <p:spPr>
          <a:xfrm>
            <a:off x="5517287" y="5905591"/>
            <a:ext cx="72130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" b="0" i="0" u="none" strike="noStrike" kern="1200" cap="none" spc="0" normalizeH="0" baseline="0" noProof="0" dirty="0">
                <a:ln>
                  <a:noFill/>
                </a:ln>
                <a:solidFill>
                  <a:srgbClr val="000031"/>
                </a:solidFill>
                <a:effectLst/>
                <a:uLnTx/>
                <a:uFillTx/>
                <a:latin typeface="Arial" panose="020B0604020202020204"/>
                <a:cs typeface="Arial"/>
              </a:rPr>
              <a:t>Кол-во ПМ</a:t>
            </a:r>
          </a:p>
        </p:txBody>
      </p:sp>
      <p:sp>
        <p:nvSpPr>
          <p:cNvPr id="560" name="Прямоугольник 559"/>
          <p:cNvSpPr/>
          <p:nvPr/>
        </p:nvSpPr>
        <p:spPr>
          <a:xfrm>
            <a:off x="2627279" y="5071559"/>
            <a:ext cx="643431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193238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1437F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ПРОФИЛАКТИЧЕСКИЕ МЕРОПРИЯТИЯ, МЕРЫ ВОЗДЕЙСТВИЯ И ВЫЯВЛЕННЫЕ НАРУШЕНИЯ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11437F"/>
              </a:solidFill>
              <a:effectLst/>
              <a:uLnTx/>
              <a:uFillTx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61" name="TextBox 560"/>
          <p:cNvSpPr txBox="1"/>
          <p:nvPr/>
        </p:nvSpPr>
        <p:spPr>
          <a:xfrm>
            <a:off x="492336" y="5997231"/>
            <a:ext cx="42832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2021</a:t>
            </a:r>
          </a:p>
        </p:txBody>
      </p:sp>
      <p:sp>
        <p:nvSpPr>
          <p:cNvPr id="562" name="TextBox 561"/>
          <p:cNvSpPr txBox="1"/>
          <p:nvPr/>
        </p:nvSpPr>
        <p:spPr>
          <a:xfrm>
            <a:off x="2171904" y="5970155"/>
            <a:ext cx="4475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2023</a:t>
            </a:r>
          </a:p>
        </p:txBody>
      </p:sp>
      <p:sp>
        <p:nvSpPr>
          <p:cNvPr id="563" name="TextBox 562"/>
          <p:cNvSpPr txBox="1"/>
          <p:nvPr/>
        </p:nvSpPr>
        <p:spPr>
          <a:xfrm>
            <a:off x="1326791" y="5989426"/>
            <a:ext cx="4475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2022</a:t>
            </a:r>
          </a:p>
        </p:txBody>
      </p:sp>
      <p:sp>
        <p:nvSpPr>
          <p:cNvPr id="564" name="TextBox 563"/>
          <p:cNvSpPr txBox="1"/>
          <p:nvPr/>
        </p:nvSpPr>
        <p:spPr>
          <a:xfrm>
            <a:off x="2973856" y="5980832"/>
            <a:ext cx="44916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2024</a:t>
            </a:r>
          </a:p>
        </p:txBody>
      </p:sp>
      <p:sp>
        <p:nvSpPr>
          <p:cNvPr id="565" name="TextBox 564"/>
          <p:cNvSpPr txBox="1"/>
          <p:nvPr/>
        </p:nvSpPr>
        <p:spPr>
          <a:xfrm>
            <a:off x="3775685" y="5994170"/>
            <a:ext cx="74732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000" noProof="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07</a:t>
            </a:r>
            <a:r>
              <a:rPr kumimoji="0" lang="ru-RU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.10.2025</a:t>
            </a: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66" name="TextBox 565"/>
          <p:cNvSpPr txBox="1"/>
          <p:nvPr/>
        </p:nvSpPr>
        <p:spPr>
          <a:xfrm>
            <a:off x="7621043" y="5998597"/>
            <a:ext cx="42832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2021</a:t>
            </a:r>
          </a:p>
        </p:txBody>
      </p:sp>
      <p:sp>
        <p:nvSpPr>
          <p:cNvPr id="567" name="TextBox 566"/>
          <p:cNvSpPr txBox="1"/>
          <p:nvPr/>
        </p:nvSpPr>
        <p:spPr>
          <a:xfrm>
            <a:off x="9182433" y="5986270"/>
            <a:ext cx="4475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2023</a:t>
            </a:r>
          </a:p>
        </p:txBody>
      </p:sp>
      <p:sp>
        <p:nvSpPr>
          <p:cNvPr id="568" name="TextBox 567"/>
          <p:cNvSpPr txBox="1"/>
          <p:nvPr/>
        </p:nvSpPr>
        <p:spPr>
          <a:xfrm>
            <a:off x="8384276" y="5980499"/>
            <a:ext cx="4475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2022</a:t>
            </a:r>
          </a:p>
        </p:txBody>
      </p:sp>
      <p:sp>
        <p:nvSpPr>
          <p:cNvPr id="569" name="TextBox 568"/>
          <p:cNvSpPr txBox="1"/>
          <p:nvPr/>
        </p:nvSpPr>
        <p:spPr>
          <a:xfrm>
            <a:off x="9930963" y="5980844"/>
            <a:ext cx="44916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2024</a:t>
            </a:r>
          </a:p>
        </p:txBody>
      </p:sp>
      <p:sp>
        <p:nvSpPr>
          <p:cNvPr id="570" name="TextBox 569"/>
          <p:cNvSpPr txBox="1"/>
          <p:nvPr/>
        </p:nvSpPr>
        <p:spPr>
          <a:xfrm>
            <a:off x="10601965" y="5987964"/>
            <a:ext cx="74732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000" noProof="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07</a:t>
            </a:r>
            <a:r>
              <a:rPr kumimoji="0" lang="ru-RU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.10.2025</a:t>
            </a: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cxnSp>
        <p:nvCxnSpPr>
          <p:cNvPr id="571" name="Прямая соединительная линия 570"/>
          <p:cNvCxnSpPr>
            <a:cxnSpLocks/>
          </p:cNvCxnSpPr>
          <p:nvPr/>
        </p:nvCxnSpPr>
        <p:spPr>
          <a:xfrm>
            <a:off x="9291896" y="6256271"/>
            <a:ext cx="90799" cy="1004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2" name="Прямоугольник 571"/>
          <p:cNvSpPr/>
          <p:nvPr/>
        </p:nvSpPr>
        <p:spPr>
          <a:xfrm>
            <a:off x="9327413" y="6156178"/>
            <a:ext cx="2389093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" b="0" i="0" u="none" strike="noStrike" kern="1200" cap="none" spc="0" normalizeH="0" baseline="0" noProof="0" dirty="0">
                <a:ln>
                  <a:noFill/>
                </a:ln>
                <a:solidFill>
                  <a:srgbClr val="000031"/>
                </a:solidFill>
                <a:effectLst/>
                <a:uLnTx/>
                <a:uFillTx/>
                <a:latin typeface="Arial" panose="020B0604020202020204"/>
                <a:cs typeface="Arial"/>
              </a:rPr>
              <a:t>Кол-во нарушений на одно ПМ</a:t>
            </a:r>
          </a:p>
        </p:txBody>
      </p:sp>
      <p:sp>
        <p:nvSpPr>
          <p:cNvPr id="573" name="TextBox 572"/>
          <p:cNvSpPr txBox="1"/>
          <p:nvPr/>
        </p:nvSpPr>
        <p:spPr>
          <a:xfrm>
            <a:off x="7716529" y="1994204"/>
            <a:ext cx="36099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179</a:t>
            </a:r>
          </a:p>
        </p:txBody>
      </p:sp>
      <p:sp>
        <p:nvSpPr>
          <p:cNvPr id="574" name="TextBox 573"/>
          <p:cNvSpPr txBox="1"/>
          <p:nvPr/>
        </p:nvSpPr>
        <p:spPr>
          <a:xfrm>
            <a:off x="8317332" y="1989221"/>
            <a:ext cx="36420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184</a:t>
            </a:r>
          </a:p>
        </p:txBody>
      </p:sp>
      <p:sp>
        <p:nvSpPr>
          <p:cNvPr id="575" name="TextBox 574"/>
          <p:cNvSpPr txBox="1"/>
          <p:nvPr/>
        </p:nvSpPr>
        <p:spPr>
          <a:xfrm>
            <a:off x="3999503" y="5670793"/>
            <a:ext cx="62493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186</a:t>
            </a:r>
          </a:p>
        </p:txBody>
      </p:sp>
      <p:sp>
        <p:nvSpPr>
          <p:cNvPr id="576" name="TextBox 575"/>
          <p:cNvSpPr txBox="1"/>
          <p:nvPr/>
        </p:nvSpPr>
        <p:spPr>
          <a:xfrm>
            <a:off x="4505333" y="6058397"/>
            <a:ext cx="286454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cs typeface="Segoe UI Light" panose="020B0502040204020203" pitchFamily="34" charset="0"/>
              </a:rPr>
              <a:t>*</a:t>
            </a:r>
            <a:r>
              <a:rPr kumimoji="0" 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cs typeface="Segoe UI Light" panose="020B0502040204020203" pitchFamily="34" charset="0"/>
              </a:rPr>
              <a:t> </a:t>
            </a:r>
            <a:r>
              <a:rPr kumimoji="0" lang="ru-RU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cs typeface="Segoe UI Light" panose="020B0502040204020203" pitchFamily="34" charset="0"/>
              </a:rPr>
              <a:t>Из них: 3 – консультирование через МП «Инспектор» </a:t>
            </a:r>
          </a:p>
        </p:txBody>
      </p:sp>
      <p:sp>
        <p:nvSpPr>
          <p:cNvPr id="581" name="TextBox 580"/>
          <p:cNvSpPr txBox="1"/>
          <p:nvPr/>
        </p:nvSpPr>
        <p:spPr>
          <a:xfrm>
            <a:off x="6583793" y="2177387"/>
            <a:ext cx="28725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77</a:t>
            </a:r>
            <a:endParaRPr kumimoji="0" lang="ru-RU" sz="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82" name="TextBox 581"/>
          <p:cNvSpPr txBox="1"/>
          <p:nvPr/>
        </p:nvSpPr>
        <p:spPr>
          <a:xfrm>
            <a:off x="7774538" y="2167847"/>
            <a:ext cx="32573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176</a:t>
            </a:r>
            <a:endParaRPr kumimoji="0" lang="ru-RU" sz="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177650" y="4581646"/>
            <a:ext cx="42832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2016</a:t>
            </a: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135" name="Рисунок 134">
            <a:extLst>
              <a:ext uri="{FF2B5EF4-FFF2-40B4-BE49-F238E27FC236}">
                <a16:creationId xmlns:a16="http://schemas.microsoft.com/office/drawing/2014/main" xmlns="" id="{DEDC0FAC-7191-D7B1-9421-446CE12A3437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29" y="6304213"/>
            <a:ext cx="524686" cy="524685"/>
          </a:xfrm>
          <a:prstGeom prst="rect">
            <a:avLst/>
          </a:prstGeom>
        </p:spPr>
      </p:pic>
      <p:sp>
        <p:nvSpPr>
          <p:cNvPr id="136" name="Прямоугольник 135"/>
          <p:cNvSpPr/>
          <p:nvPr/>
        </p:nvSpPr>
        <p:spPr>
          <a:xfrm>
            <a:off x="378045" y="6448650"/>
            <a:ext cx="787052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193238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1437F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ВЫЯВЛЕНЫ ФАКТЫ БЕЗОСНОВАТЕЛЬНОГО</a:t>
            </a:r>
            <a:r>
              <a:rPr kumimoji="0" lang="ru-RU" sz="1200" b="0" i="0" u="none" strike="noStrike" kern="1200" cap="none" spc="0" normalizeH="0" noProof="0" dirty="0" smtClean="0">
                <a:ln>
                  <a:noFill/>
                </a:ln>
                <a:solidFill>
                  <a:srgbClr val="11437F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 ОБРАЩЕНИЯ АО В ФК О СНИЖЕНИИ КАТЕГОРИИ РИСКА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11437F"/>
              </a:solidFill>
              <a:effectLst/>
              <a:uLnTx/>
              <a:uFillTx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37" name="TextBox 136"/>
          <p:cNvSpPr txBox="1"/>
          <p:nvPr/>
        </p:nvSpPr>
        <p:spPr>
          <a:xfrm>
            <a:off x="112250" y="4480175"/>
            <a:ext cx="264816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600" b="1" noProof="0" dirty="0" smtClean="0">
                <a:solidFill>
                  <a:prstClr val="white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22</a:t>
            </a:r>
            <a:endParaRPr kumimoji="0" lang="ru-RU" sz="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830792" y="4467723"/>
            <a:ext cx="251992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600" b="1" dirty="0" smtClean="0">
                <a:solidFill>
                  <a:prstClr val="white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31</a:t>
            </a:r>
            <a:endParaRPr kumimoji="0" lang="ru-RU" sz="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1129198" y="4445982"/>
            <a:ext cx="264816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600" b="1" noProof="0" dirty="0" smtClean="0">
                <a:solidFill>
                  <a:prstClr val="white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28</a:t>
            </a:r>
            <a:endParaRPr kumimoji="0" lang="ru-RU" sz="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1627932" y="4463031"/>
            <a:ext cx="264816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600" b="1" noProof="0" dirty="0" smtClean="0">
                <a:solidFill>
                  <a:prstClr val="white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25</a:t>
            </a:r>
            <a:endParaRPr kumimoji="0" lang="ru-RU" sz="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2677163" y="4427920"/>
            <a:ext cx="264816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600" b="1" dirty="0" smtClean="0">
                <a:solidFill>
                  <a:prstClr val="white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33</a:t>
            </a:r>
            <a:endParaRPr kumimoji="0" lang="ru-RU" sz="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42" name="TextBox 141"/>
          <p:cNvSpPr txBox="1"/>
          <p:nvPr/>
        </p:nvSpPr>
        <p:spPr>
          <a:xfrm>
            <a:off x="3147990" y="4311751"/>
            <a:ext cx="250390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600" b="1" dirty="0" smtClean="0">
                <a:solidFill>
                  <a:prstClr val="white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71</a:t>
            </a:r>
            <a:endParaRPr kumimoji="0" lang="ru-RU" sz="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3874854" y="4455248"/>
            <a:ext cx="266420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600" b="1" noProof="0" dirty="0" smtClean="0">
                <a:solidFill>
                  <a:prstClr val="white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24</a:t>
            </a:r>
            <a:endParaRPr kumimoji="0" lang="ru-RU" sz="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44" name="TextBox 143"/>
          <p:cNvSpPr txBox="1"/>
          <p:nvPr/>
        </p:nvSpPr>
        <p:spPr>
          <a:xfrm>
            <a:off x="4156377" y="4483123"/>
            <a:ext cx="223138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600" b="1" dirty="0">
                <a:solidFill>
                  <a:prstClr val="white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7</a:t>
            </a:r>
            <a:endParaRPr kumimoji="0" lang="ru-RU" sz="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708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29077"/>
            <a:ext cx="12189139" cy="980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177650" y="37742"/>
            <a:ext cx="1327877" cy="519797"/>
          </a:xfrm>
          <a:prstGeom prst="rect">
            <a:avLst/>
          </a:prstGeom>
        </p:spPr>
      </p:pic>
      <p:sp>
        <p:nvSpPr>
          <p:cNvPr id="13" name="object 2"/>
          <p:cNvSpPr/>
          <p:nvPr/>
        </p:nvSpPr>
        <p:spPr>
          <a:xfrm flipV="1">
            <a:off x="0" y="255037"/>
            <a:ext cx="12192000" cy="374629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193238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3808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4" name="Номер слайда 1"/>
          <p:cNvSpPr txBox="1"/>
          <p:nvPr/>
        </p:nvSpPr>
        <p:spPr>
          <a:xfrm>
            <a:off x="11430504" y="6513236"/>
            <a:ext cx="679981" cy="24622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2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.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1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9" name="Заголовок 1"/>
          <p:cNvSpPr txBox="1"/>
          <p:nvPr/>
        </p:nvSpPr>
        <p:spPr bwMode="auto">
          <a:xfrm>
            <a:off x="2052735" y="72148"/>
            <a:ext cx="10041658" cy="496185"/>
          </a:xfrm>
          <a:prstGeom prst="rect">
            <a:avLst/>
          </a:prstGeom>
          <a:noFill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Внешний контроль деятельности аудиторских организаций. </a:t>
            </a:r>
            <a:b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Основные результаты контрольных и профилактических мероприятий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68312" y="650822"/>
            <a:ext cx="52636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ТИПОВЫЕ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НАРУШЕНИЯ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16175" y="687956"/>
            <a:ext cx="64708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ВЫЯВЛЕННЫЕ НАРУШЕНИЯ ОБЯЗАТЕЛЬНЫХ ТРЕБОВАНИЙ (В РАЗРЕЗЕ НПА)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-13973" y="3485487"/>
            <a:ext cx="68915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Segoe UI Light" panose="020B0502040204020203" pitchFamily="34" charset="0"/>
                <a:cs typeface="Segoe UI Light" panose="020B0502040204020203" pitchFamily="34" charset="0"/>
              </a:rPr>
              <a:t>ВЫЯВЛЕННЫЕ НАРУШЕНИЯ ОБЯЗАТЕЛЬНЫХ ТРЕБОВАНИЙ (В РАЗРЕЗЕ ХАРАКТЕРА НАРУШЕНИЙ)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/>
          </p:nvPr>
        </p:nvGraphicFramePr>
        <p:xfrm>
          <a:off x="184877" y="950876"/>
          <a:ext cx="6483428" cy="236382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9895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844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7844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7844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7844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7844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78447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78447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78447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78447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578447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</a:tblGrid>
              <a:tr h="68032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Нарушения обязательных требований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2016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2017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2018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2019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2020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2021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2022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2023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2024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07.10.2025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42147">
                <a:tc>
                  <a:txBody>
                    <a:bodyPr/>
                    <a:lstStyle/>
                    <a:p>
                      <a:pPr marL="72000" algn="l" rtl="0" fontAlgn="b">
                        <a:spcBef>
                          <a:spcPts val="0"/>
                        </a:spcBef>
                      </a:pPr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№ 307-ФЗ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585 (6%)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874 (6%)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537 (4%)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624 (4%)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345 (9%)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1 210 (5%)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382 (6%)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1 352 (11%)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1 772 (15%)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1 356 (20</a:t>
                      </a:r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%)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42147">
                <a:tc>
                  <a:txBody>
                    <a:bodyPr/>
                    <a:lstStyle/>
                    <a:p>
                      <a:pPr marL="72000" algn="l" rtl="0" fontAlgn="b">
                        <a:spcBef>
                          <a:spcPts val="0"/>
                        </a:spcBef>
                      </a:pPr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МСА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u="none" strike="noStrike" spc="-60" baseline="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–</a:t>
                      </a: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449 (3%)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2 405 (16%)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7 075 (46%)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2 124 (54%)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20 375 (81%)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5 148 (82%)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9 173 (76%)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8 996 (77%)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 spc="-60" dirty="0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5 244 (7</a:t>
                      </a:r>
                      <a:r>
                        <a:rPr lang="en-US" sz="900" b="0" i="0" u="none" strike="noStrike" spc="-60" dirty="0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3</a:t>
                      </a:r>
                      <a:r>
                        <a:rPr lang="ru-RU" sz="900" b="0" i="0" u="none" strike="noStrike" spc="-60" dirty="0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%)</a:t>
                      </a: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42147">
                <a:tc>
                  <a:txBody>
                    <a:bodyPr/>
                    <a:lstStyle/>
                    <a:p>
                      <a:pPr marL="72000" algn="l" rtl="0" fontAlgn="b">
                        <a:spcBef>
                          <a:spcPts val="0"/>
                        </a:spcBef>
                      </a:pPr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КЭ и ПН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spc="-6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1 015 (11%)</a:t>
                      </a:r>
                      <a:endParaRPr lang="ru-RU" sz="900" b="0" i="0" u="none" strike="noStrike" spc="-6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794 (6%)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748 (5%)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928 (6%)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221 (5%)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1 719 (7%)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522 (8%)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1 408 (12%)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774 (7%)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 spc="-60" dirty="0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321 (5%)</a:t>
                      </a: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42147">
                <a:tc>
                  <a:txBody>
                    <a:bodyPr/>
                    <a:lstStyle/>
                    <a:p>
                      <a:pPr marL="72000" algn="l" rtl="0" fontAlgn="b">
                        <a:spcBef>
                          <a:spcPts val="0"/>
                        </a:spcBef>
                      </a:pPr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Иные НПА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u="none" strike="noStrike" spc="-60" baseline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–</a:t>
                      </a:r>
                      <a:endParaRPr lang="ru-RU" sz="900" u="none" strike="noStrike" spc="-60" baseline="0" dirty="0">
                        <a:solidFill>
                          <a:schemeClr val="dk1"/>
                        </a:solidFill>
                        <a:effectLst/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u="none" strike="noStrike" spc="-60" baseline="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–</a:t>
                      </a: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19 (1%)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41 (1%)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31 (1%)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1 378 (5%)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55 (1%)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85 (1%)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21 (1%)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 spc="-60" dirty="0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112 (2%)</a:t>
                      </a: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42147">
                <a:tc>
                  <a:txBody>
                    <a:bodyPr/>
                    <a:lstStyle/>
                    <a:p>
                      <a:pPr marL="72000" algn="l" rtl="0" fontAlgn="b">
                        <a:spcBef>
                          <a:spcPts val="0"/>
                        </a:spcBef>
                      </a:pPr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ФСАД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spc="-6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8 019 (83%)</a:t>
                      </a:r>
                      <a:endParaRPr lang="ru-RU" sz="900" b="0" i="0" u="none" strike="noStrike" spc="-6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12 086</a:t>
                      </a:r>
                      <a:r>
                        <a:rPr lang="ru-RU" sz="900" u="none" strike="noStrike" spc="-60" baseline="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(85%)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11 013 (74%)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6 547 (43%)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1 241 (31%)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570 (2%)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168 (3%)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u="none" strike="noStrike" spc="-60" baseline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–</a:t>
                      </a:r>
                      <a:endParaRPr lang="ru-RU" sz="900" u="none" strike="noStrike" spc="-60" baseline="0" dirty="0">
                        <a:solidFill>
                          <a:schemeClr val="dk1"/>
                        </a:solidFill>
                        <a:effectLst/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u="none" strike="noStrike" spc="-60" baseline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–</a:t>
                      </a:r>
                      <a:endParaRPr lang="ru-RU" sz="900" u="none" strike="noStrike" spc="-60" baseline="0" dirty="0">
                        <a:solidFill>
                          <a:schemeClr val="dk1"/>
                        </a:solidFill>
                        <a:effectLst/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u="none" strike="noStrike" spc="-60" baseline="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–</a:t>
                      </a: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72767">
                <a:tc>
                  <a:txBody>
                    <a:bodyPr/>
                    <a:lstStyle/>
                    <a:p>
                      <a:pPr marL="72000" algn="l" rtl="0" fontAlgn="b">
                        <a:spcBef>
                          <a:spcPts val="0"/>
                        </a:spcBef>
                      </a:pPr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ИТОГО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9 619</a:t>
                      </a:r>
                      <a:r>
                        <a:rPr lang="ru-RU" sz="900" b="0" i="0" u="none" strike="noStrike" spc="-60" baseline="0" dirty="0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(100%)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14 203</a:t>
                      </a:r>
                      <a:r>
                        <a:rPr lang="ru-RU" sz="900" b="0" i="0" u="none" strike="noStrike" spc="-60" baseline="0" dirty="0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 (</a:t>
                      </a:r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100%)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14 722</a:t>
                      </a:r>
                      <a:r>
                        <a:rPr lang="ru-RU" sz="900" b="0" i="0" u="none" strike="noStrike" spc="-60" baseline="0" dirty="0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(100%)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15 215</a:t>
                      </a:r>
                      <a:r>
                        <a:rPr lang="ru-RU" sz="900" b="0" i="0" u="none" strike="noStrike" spc="-60" baseline="0" dirty="0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 (</a:t>
                      </a:r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100%)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3 962</a:t>
                      </a:r>
                      <a:r>
                        <a:rPr lang="ru-RU" sz="900" b="0" i="0" u="none" strike="noStrike" spc="-60" baseline="0" dirty="0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 (</a:t>
                      </a:r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100%)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25 324</a:t>
                      </a:r>
                      <a:r>
                        <a:rPr lang="ru-RU" sz="900" u="none" strike="noStrike" spc="-60" baseline="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(100%)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6 275</a:t>
                      </a:r>
                      <a:r>
                        <a:rPr lang="ru-RU" sz="900" b="0" i="0" u="none" strike="noStrike" spc="-60" baseline="0" dirty="0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 (</a:t>
                      </a:r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100%)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12 018</a:t>
                      </a:r>
                      <a:r>
                        <a:rPr lang="ru-RU" sz="900" b="0" i="0" u="none" strike="noStrike" spc="-60" baseline="0" dirty="0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 (</a:t>
                      </a:r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100%)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11 563 </a:t>
                      </a:r>
                      <a:r>
                        <a:rPr lang="ru-RU" sz="900" b="0" i="0" u="none" strike="noStrike" spc="-60" baseline="0" dirty="0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(</a:t>
                      </a:r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100%)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7</a:t>
                      </a:r>
                      <a:r>
                        <a:rPr lang="ru-RU" sz="900" u="none" strike="noStrike" spc="-60" baseline="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 033</a:t>
                      </a:r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ru-RU" sz="900" b="0" i="0" u="none" strike="noStrike" spc="-60" baseline="0" dirty="0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(</a:t>
                      </a:r>
                      <a:r>
                        <a:rPr lang="ru-RU" sz="900" u="none" strike="noStrike" spc="-6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100%)</a:t>
                      </a:r>
                      <a:endParaRPr lang="ru-RU" sz="900" b="0" i="0" u="none" strike="noStrike" spc="-6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1347" marR="1347" marT="134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/>
          </p:nvPr>
        </p:nvGraphicFramePr>
        <p:xfrm>
          <a:off x="184877" y="3743436"/>
          <a:ext cx="6483428" cy="275640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9895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844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7844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7844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7844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7844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78447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78447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78447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78447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578447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</a:tblGrid>
              <a:tr h="494467"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Нарушения обязательных требований</a:t>
                      </a:r>
                    </a:p>
                  </a:txBody>
                  <a:tcPr marL="1186" marR="1186" marT="1186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2016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2017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2018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2019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2020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2021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2022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2023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2024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07.10.2025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9236">
                <a:tc>
                  <a:txBody>
                    <a:bodyPr/>
                    <a:lstStyle/>
                    <a:p>
                      <a:pPr marL="72000" algn="l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Грубые</a:t>
                      </a:r>
                    </a:p>
                  </a:txBody>
                  <a:tcPr marL="1186" marR="1186" marT="1186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2 955 (31%)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2 426 (17%)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1 596 (11%)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2 784 (18%)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589 (12%)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704 (3%)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160 (3%)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520 (4%)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1 </a:t>
                      </a:r>
                      <a:r>
                        <a:rPr lang="en-US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863</a:t>
                      </a:r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(</a:t>
                      </a:r>
                      <a:r>
                        <a:rPr lang="en-US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16</a:t>
                      </a:r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en-US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1 596 (23%)</a:t>
                      </a:r>
                      <a:endParaRPr lang="ru-RU" sz="900" b="0" u="none" strike="noStrike" spc="-60" dirty="0">
                        <a:solidFill>
                          <a:schemeClr val="dk1"/>
                        </a:solidFill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49236">
                <a:tc>
                  <a:txBody>
                    <a:bodyPr/>
                    <a:lstStyle/>
                    <a:p>
                      <a:pPr marL="72000" algn="l" rtl="0" fontAlgn="b"/>
                      <a:r>
                        <a:rPr lang="ru-RU" sz="900" b="0" u="none" strike="noStrike" spc="-80" baseline="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Существенные неустранимые</a:t>
                      </a:r>
                    </a:p>
                  </a:txBody>
                  <a:tcPr marL="1186" marR="1186" marT="1186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3 110 (32%)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5 199 (37%)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7 855 (53%)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6 968 (46%)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1 991 (53%)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17 208 (68%)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4 086 (65%)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7 610 (63%)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en-US" sz="900" b="0" u="none" strike="noStrike" spc="-60" dirty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7 438 </a:t>
                      </a:r>
                      <a:r>
                        <a:rPr lang="ru-RU" sz="900" b="0" u="none" strike="noStrike" spc="-60" dirty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(</a:t>
                      </a:r>
                      <a:r>
                        <a:rPr lang="en-US" sz="900" b="0" u="none" strike="noStrike" spc="-60" dirty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64</a:t>
                      </a:r>
                      <a:r>
                        <a:rPr lang="ru-RU" sz="900" b="0" u="none" strike="noStrike" spc="-60" dirty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en-US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3 344 (47%)</a:t>
                      </a:r>
                      <a:endParaRPr lang="ru-RU" sz="900" b="0" u="none" strike="noStrike" spc="-60" dirty="0">
                        <a:solidFill>
                          <a:schemeClr val="dk1"/>
                        </a:solidFill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49236">
                <a:tc>
                  <a:txBody>
                    <a:bodyPr/>
                    <a:lstStyle/>
                    <a:p>
                      <a:pPr marL="72000" algn="l" rtl="0" fontAlgn="b"/>
                      <a:r>
                        <a:rPr lang="ru-RU" sz="900" b="0" u="none" strike="noStrike" spc="-80" baseline="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Существенные устранимые</a:t>
                      </a:r>
                    </a:p>
                  </a:txBody>
                  <a:tcPr marL="1186" marR="1186" marT="1186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1 165 (12%)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966 (7%)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1 118 (8%)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1 415 (9%)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469 (16%)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1 703 (7%)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543 (9%)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1 213 (10%)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en-US" sz="900" b="0" u="none" strike="noStrike" spc="-60" dirty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480</a:t>
                      </a:r>
                      <a:r>
                        <a:rPr lang="ru-RU" sz="900" b="0" u="none" strike="noStrike" spc="-60" dirty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(4%)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en-US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638 (9%)</a:t>
                      </a:r>
                      <a:endParaRPr lang="ru-RU" sz="900" b="0" u="none" strike="noStrike" spc="-60" dirty="0">
                        <a:solidFill>
                          <a:schemeClr val="dk1"/>
                        </a:solidFill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49236">
                <a:tc>
                  <a:txBody>
                    <a:bodyPr/>
                    <a:lstStyle/>
                    <a:p>
                      <a:pPr marL="72000" algn="l" rtl="0" fontAlgn="b"/>
                      <a:r>
                        <a:rPr lang="ru-RU" sz="900" b="0" u="none" strike="noStrike" spc="-130" baseline="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Несущественные</a:t>
                      </a:r>
                    </a:p>
                  </a:txBody>
                  <a:tcPr marL="1186" marR="1186" marT="1186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1 055 (11%)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461(3%)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1 214 (8%)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1 385 (9%)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322 (9%)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4 225 (17%)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898 (14%)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1 505 (13%)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en-US" sz="900" b="0" u="none" strike="noStrike" spc="-60" dirty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1 254 </a:t>
                      </a:r>
                      <a:r>
                        <a:rPr lang="ru-RU" sz="900" b="0" u="none" strike="noStrike" spc="-60" dirty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(1</a:t>
                      </a:r>
                      <a:r>
                        <a:rPr lang="en-US" sz="900" b="0" u="none" strike="noStrike" spc="-60" dirty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1</a:t>
                      </a:r>
                      <a:r>
                        <a:rPr lang="ru-RU" sz="900" b="0" u="none" strike="noStrike" spc="-60" dirty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en-US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761 (11%)</a:t>
                      </a:r>
                      <a:endParaRPr lang="ru-RU" sz="900" b="0" u="none" strike="noStrike" spc="-60" dirty="0">
                        <a:solidFill>
                          <a:schemeClr val="dk1"/>
                        </a:solidFill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49236">
                <a:tc>
                  <a:txBody>
                    <a:bodyPr/>
                    <a:lstStyle/>
                    <a:p>
                      <a:pPr marL="72000" algn="l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Иные</a:t>
                      </a:r>
                    </a:p>
                  </a:txBody>
                  <a:tcPr marL="1186" marR="1186" marT="1186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1 334 (14%)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5 151 (36%)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2 939 (20%)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2 663 (18%)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591 (10%)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1 484 (6%)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588 (9%)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1 170 (10%)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en-US" sz="900" b="0" u="none" strike="noStrike" spc="-60" dirty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528</a:t>
                      </a:r>
                      <a:r>
                        <a:rPr lang="ru-RU" sz="900" b="0" u="none" strike="noStrike" spc="-60" dirty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(5%)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en-US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694 (10%)</a:t>
                      </a:r>
                      <a:endParaRPr lang="ru-RU" sz="900" b="0" u="none" strike="noStrike" spc="-60" dirty="0">
                        <a:solidFill>
                          <a:schemeClr val="dk1"/>
                        </a:solidFill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15758">
                <a:tc>
                  <a:txBody>
                    <a:bodyPr/>
                    <a:lstStyle/>
                    <a:p>
                      <a:pPr marL="72000" algn="l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ИТОГО</a:t>
                      </a:r>
                    </a:p>
                  </a:txBody>
                  <a:tcPr marL="1186" marR="1186" marT="1186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9 619</a:t>
                      </a:r>
                      <a:r>
                        <a:rPr lang="ru-RU" sz="900" b="0" u="none" strike="noStrike" spc="-60" baseline="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(</a:t>
                      </a:r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100%)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14 203</a:t>
                      </a:r>
                      <a:r>
                        <a:rPr lang="ru-RU" sz="900" b="0" u="none" strike="noStrike" spc="-60" baseline="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(</a:t>
                      </a:r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100%)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14 722</a:t>
                      </a:r>
                      <a:r>
                        <a:rPr lang="ru-RU" sz="900" b="0" u="none" strike="noStrike" spc="-60" baseline="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(</a:t>
                      </a:r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100%)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15 215</a:t>
                      </a:r>
                      <a:r>
                        <a:rPr lang="ru-RU" sz="900" b="0" u="none" strike="noStrike" spc="-60" baseline="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(</a:t>
                      </a:r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100%)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3 962</a:t>
                      </a:r>
                      <a:r>
                        <a:rPr lang="ru-RU" sz="900" b="0" u="none" strike="noStrike" spc="-60" baseline="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(</a:t>
                      </a:r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100%)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25 324</a:t>
                      </a:r>
                      <a:r>
                        <a:rPr lang="ru-RU" sz="900" b="0" u="none" strike="noStrike" spc="-60" baseline="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(</a:t>
                      </a:r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100%)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6 275</a:t>
                      </a:r>
                      <a:r>
                        <a:rPr lang="ru-RU" sz="900" b="0" u="none" strike="noStrike" spc="-60" baseline="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(</a:t>
                      </a:r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100%)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12 018</a:t>
                      </a:r>
                      <a:r>
                        <a:rPr lang="ru-RU" sz="900" b="0" u="none" strike="noStrike" spc="-60" baseline="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(</a:t>
                      </a:r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100%)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11 563 </a:t>
                      </a:r>
                      <a:r>
                        <a:rPr lang="ru-RU" sz="900" b="0" u="none" strike="noStrike" spc="-60" baseline="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(</a:t>
                      </a:r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100%)</a:t>
                      </a: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fontAlgn="b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7 033 </a:t>
                      </a:r>
                      <a:r>
                        <a:rPr lang="en-US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(100%)</a:t>
                      </a:r>
                      <a:endParaRPr lang="ru-RU" sz="900" b="0" u="none" strike="noStrike" spc="-60" dirty="0">
                        <a:solidFill>
                          <a:schemeClr val="dk1"/>
                        </a:solidFill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</a:txBody>
                  <a:tcPr marL="1186" marR="1186" marT="1186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2449645"/>
              </p:ext>
            </p:extLst>
          </p:nvPr>
        </p:nvGraphicFramePr>
        <p:xfrm>
          <a:off x="6757852" y="896558"/>
          <a:ext cx="5174111" cy="556236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319731">
                  <a:extLst>
                    <a:ext uri="{9D8B030D-6E8A-4147-A177-3AD203B41FA5}">
                      <a16:colId xmlns:a16="http://schemas.microsoft.com/office/drawing/2014/main" xmlns="" val="1101757442"/>
                    </a:ext>
                  </a:extLst>
                </a:gridCol>
                <a:gridCol w="674719">
                  <a:extLst>
                    <a:ext uri="{9D8B030D-6E8A-4147-A177-3AD203B41FA5}">
                      <a16:colId xmlns:a16="http://schemas.microsoft.com/office/drawing/2014/main" xmlns="" val="2148555374"/>
                    </a:ext>
                  </a:extLst>
                </a:gridCol>
                <a:gridCol w="759060">
                  <a:extLst>
                    <a:ext uri="{9D8B030D-6E8A-4147-A177-3AD203B41FA5}">
                      <a16:colId xmlns:a16="http://schemas.microsoft.com/office/drawing/2014/main" xmlns="" val="3055836836"/>
                    </a:ext>
                  </a:extLst>
                </a:gridCol>
                <a:gridCol w="664177">
                  <a:extLst>
                    <a:ext uri="{9D8B030D-6E8A-4147-A177-3AD203B41FA5}">
                      <a16:colId xmlns:a16="http://schemas.microsoft.com/office/drawing/2014/main" xmlns="" val="4157243427"/>
                    </a:ext>
                  </a:extLst>
                </a:gridCol>
                <a:gridCol w="756424">
                  <a:extLst>
                    <a:ext uri="{9D8B030D-6E8A-4147-A177-3AD203B41FA5}">
                      <a16:colId xmlns:a16="http://schemas.microsoft.com/office/drawing/2014/main" xmlns="" val="2307605191"/>
                    </a:ext>
                  </a:extLst>
                </a:gridCol>
              </a:tblGrid>
              <a:tr h="290662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spc="0" baseline="0" dirty="0"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Нарушения обязательных требований, предъявляемых к:</a:t>
                      </a:r>
                      <a:endParaRPr lang="ru-RU" sz="900" b="0" i="0" u="none" strike="noStrike" spc="0" baseline="0" dirty="0">
                        <a:solidFill>
                          <a:srgbClr val="000000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marL="317" marR="317" marT="317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fontAlgn="ctr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Контрольные</a:t>
                      </a:r>
                    </a:p>
                    <a:p>
                      <a:pPr marL="0" algn="ctr" fontAlgn="ctr"/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мероприятия</a:t>
                      </a:r>
                    </a:p>
                  </a:txBody>
                  <a:tcPr marL="317" marR="317" marT="31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D0D8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fontAlgn="ctr"/>
                      <a:r>
                        <a:rPr lang="ru-RU" sz="900" b="0" u="none" strike="noStrike" spc="-60" dirty="0" smtClean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Профилактические</a:t>
                      </a:r>
                    </a:p>
                    <a:p>
                      <a:pPr marL="0" algn="ctr" fontAlgn="ctr"/>
                      <a:r>
                        <a:rPr lang="ru-RU" sz="900" b="0" u="none" strike="noStrike" spc="-60" dirty="0" smtClean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ru-RU" sz="900" b="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мероприятия</a:t>
                      </a:r>
                    </a:p>
                  </a:txBody>
                  <a:tcPr marL="317" marR="317" marT="31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rgbClr val="D0D8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62433120"/>
                  </a:ext>
                </a:extLst>
              </a:tr>
              <a:tr h="4155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fontAlgn="ctr"/>
                      <a:r>
                        <a:rPr lang="ru-RU" sz="90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Кол-во нарушений </a:t>
                      </a:r>
                    </a:p>
                    <a:p>
                      <a:pPr marL="0" algn="ctr" rtl="0" fontAlgn="ctr"/>
                      <a:r>
                        <a:rPr lang="ru-RU" sz="90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на 07.10.2025</a:t>
                      </a:r>
                    </a:p>
                  </a:txBody>
                  <a:tcPr marL="317" marR="317" marT="31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90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АО, допустившие нарушения</a:t>
                      </a:r>
                    </a:p>
                  </a:txBody>
                  <a:tcPr marL="317" marR="317" marT="317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90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Кол-во нарушений</a:t>
                      </a:r>
                    </a:p>
                    <a:p>
                      <a:pPr marL="0" algn="ctr" rtl="0" fontAlgn="ctr"/>
                      <a:r>
                        <a:rPr lang="ru-RU" sz="90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на 07.10.2025</a:t>
                      </a:r>
                    </a:p>
                  </a:txBody>
                  <a:tcPr marL="317" marR="317" marT="31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900" u="none" strike="noStrike" spc="-60" dirty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АО, допустившие нарушения</a:t>
                      </a:r>
                    </a:p>
                  </a:txBody>
                  <a:tcPr marL="317" marR="317" marT="317" marB="0" anchor="ctr"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68118829"/>
                  </a:ext>
                </a:extLst>
              </a:tr>
              <a:tr h="183400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900" b="0" u="none" strike="noStrike" spc="-80" baseline="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-системе внутреннего контроля качества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</a:rPr>
                        <a:t>1554 (22%)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</a:rPr>
                        <a:t>54 (40%)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900" u="none" strike="noStrike" spc="-60" baseline="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–</a:t>
                      </a:r>
                    </a:p>
                  </a:txBody>
                  <a:tcPr marL="317" marR="317" marT="31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900" u="none" strike="noStrike" spc="-60" baseline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–</a:t>
                      </a:r>
                      <a:endParaRPr lang="ru-RU" sz="900" u="none" strike="noStrike" spc="-60" baseline="0" dirty="0">
                        <a:solidFill>
                          <a:schemeClr val="dk1"/>
                        </a:solidFill>
                        <a:effectLst/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</a:txBody>
                  <a:tcPr marL="317" marR="317" marT="317" marB="0" anchor="ctr"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1162701"/>
                  </a:ext>
                </a:extLst>
              </a:tr>
              <a:tr h="242452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900" b="0" u="none" strike="noStrike" spc="-80" baseline="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-проведению ауд. процедур и получению ауд. док-</a:t>
                      </a:r>
                      <a:r>
                        <a:rPr lang="ru-RU" sz="900" b="0" u="none" strike="noStrike" spc="-80" baseline="0" dirty="0" err="1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ств</a:t>
                      </a:r>
                      <a:endParaRPr lang="ru-RU" sz="900" b="0" u="none" strike="noStrike" spc="-80" baseline="0" dirty="0">
                        <a:solidFill>
                          <a:schemeClr val="dk1"/>
                        </a:solidFill>
                        <a:effectLst/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</a:rPr>
                        <a:t>1051 (15%)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</a:rPr>
                        <a:t>52 (39%)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u="none" strike="noStrike" spc="-60" baseline="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–</a:t>
                      </a:r>
                    </a:p>
                  </a:txBody>
                  <a:tcPr marL="317" marR="317" marT="31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900" u="none" strike="noStrike" spc="-60" baseline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–</a:t>
                      </a:r>
                      <a:endParaRPr lang="ru-RU" sz="900" u="none" strike="noStrike" spc="-60" baseline="0" dirty="0">
                        <a:solidFill>
                          <a:schemeClr val="dk1"/>
                        </a:solidFill>
                        <a:effectLst/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</a:txBody>
                  <a:tcPr marL="317" marR="317" marT="317" marB="0" anchor="ctr"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86385011"/>
                  </a:ext>
                </a:extLst>
              </a:tr>
              <a:tr h="216134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900" b="0" u="none" strike="noStrike" spc="-80" baseline="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-рабочей документации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</a:rPr>
                        <a:t>763 (11%)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</a:rPr>
                        <a:t>52 (39%)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u="none" strike="noStrike" spc="-60" baseline="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–</a:t>
                      </a:r>
                    </a:p>
                  </a:txBody>
                  <a:tcPr marL="317" marR="317" marT="31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900" u="none" strike="noStrike" spc="-60" baseline="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–</a:t>
                      </a:r>
                    </a:p>
                  </a:txBody>
                  <a:tcPr marL="317" marR="317" marT="317" marB="0" anchor="ctr"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66240799"/>
                  </a:ext>
                </a:extLst>
              </a:tr>
              <a:tr h="216134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900" b="0" u="none" strike="noStrike" spc="-80" baseline="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-форме и содержанию АЗ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</a:rPr>
                        <a:t>614 (9%)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</a:rPr>
                        <a:t>54 (40%)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900" u="none" strike="noStrike" spc="-60" dirty="0" smtClean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36 </a:t>
                      </a:r>
                      <a:r>
                        <a:rPr lang="ru-RU" sz="90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(15%) </a:t>
                      </a:r>
                    </a:p>
                  </a:txBody>
                  <a:tcPr marL="317" marR="317" marT="31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900" u="none" strike="noStrike" spc="-60" dirty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9</a:t>
                      </a:r>
                      <a:r>
                        <a:rPr lang="en-US" sz="900" u="none" strike="noStrike" spc="-60" dirty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en-US" sz="900" u="none" strike="noStrike" spc="-60" dirty="0" smtClean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(</a:t>
                      </a:r>
                      <a:r>
                        <a:rPr lang="ru-RU" sz="900" u="none" strike="noStrike" spc="-60" dirty="0" smtClean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34</a:t>
                      </a:r>
                      <a:r>
                        <a:rPr lang="en-US" sz="900" u="none" strike="noStrike" spc="-60" dirty="0" smtClean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%)</a:t>
                      </a:r>
                      <a:endParaRPr lang="ru-RU" sz="900" u="none" strike="noStrike" spc="-60" dirty="0">
                        <a:solidFill>
                          <a:schemeClr val="tx1"/>
                        </a:solidFill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</a:txBody>
                  <a:tcPr marL="317" marR="317" marT="317" marB="0" anchor="ctr"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29085604"/>
                  </a:ext>
                </a:extLst>
              </a:tr>
              <a:tr h="216134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900" b="0" u="none" strike="noStrike" spc="-80" baseline="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-планированию аудита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</a:rPr>
                        <a:t>474 (7%)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</a:rPr>
                        <a:t>15 (11%)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900" u="none" strike="noStrike" spc="-60" baseline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–</a:t>
                      </a:r>
                      <a:endParaRPr lang="ru-RU" sz="900" u="none" strike="noStrike" spc="-60" baseline="0" dirty="0">
                        <a:solidFill>
                          <a:schemeClr val="dk1"/>
                        </a:solidFill>
                        <a:effectLst/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</a:txBody>
                  <a:tcPr marL="317" marR="317" marT="31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900" u="none" strike="noStrike" spc="-60" baseline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–</a:t>
                      </a:r>
                      <a:endParaRPr lang="ru-RU" sz="900" u="none" strike="noStrike" spc="-60" baseline="0" dirty="0">
                        <a:solidFill>
                          <a:schemeClr val="dk1"/>
                        </a:solidFill>
                        <a:effectLst/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</a:txBody>
                  <a:tcPr marL="317" marR="317" marT="317" marB="0" anchor="ctr"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91061535"/>
                  </a:ext>
                </a:extLst>
              </a:tr>
              <a:tr h="276850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900" b="0" u="none" strike="noStrike" spc="-80" baseline="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-осуществлению ауд. деятельности </a:t>
                      </a:r>
                      <a:r>
                        <a:rPr lang="ru-RU" sz="900" b="0" u="none" strike="noStrike" spc="-80" baseline="0" dirty="0" smtClean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с  соответствии с  целями, характером и объемом аудитор. процедур</a:t>
                      </a:r>
                      <a:endParaRPr lang="ru-RU" sz="900" b="0" u="none" strike="noStrike" spc="-80" baseline="0" dirty="0">
                        <a:solidFill>
                          <a:schemeClr val="dk1"/>
                        </a:solidFill>
                        <a:effectLst/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</a:rPr>
                        <a:t>381 (5%)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</a:rPr>
                        <a:t>22 (16%)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900" u="none" strike="noStrike" spc="-60" baseline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–</a:t>
                      </a:r>
                      <a:endParaRPr lang="ru-RU" sz="900" u="none" strike="noStrike" spc="-60" baseline="0" dirty="0">
                        <a:solidFill>
                          <a:schemeClr val="dk1"/>
                        </a:solidFill>
                        <a:effectLst/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</a:txBody>
                  <a:tcPr marL="317" marR="317" marT="31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900" u="none" strike="noStrike" spc="-60" baseline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–</a:t>
                      </a:r>
                      <a:endParaRPr lang="ru-RU" sz="900" u="none" strike="noStrike" spc="-60" baseline="0" dirty="0">
                        <a:solidFill>
                          <a:schemeClr val="dk1"/>
                        </a:solidFill>
                        <a:effectLst/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</a:txBody>
                  <a:tcPr marL="317" marR="317" marT="317" marB="0" anchor="ctr"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64298783"/>
                  </a:ext>
                </a:extLst>
              </a:tr>
              <a:tr h="216134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900" b="0" u="none" strike="noStrike" spc="-80" baseline="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-формированию мнения в АЗ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</a:rPr>
                        <a:t>287 (4%)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</a:rPr>
                        <a:t>35 (26%)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900" u="none" strike="noStrike" spc="-60" baseline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–</a:t>
                      </a:r>
                      <a:endParaRPr lang="ru-RU" sz="900" u="none" strike="noStrike" spc="-60" baseline="0" dirty="0">
                        <a:solidFill>
                          <a:schemeClr val="dk1"/>
                        </a:solidFill>
                        <a:effectLst/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</a:txBody>
                  <a:tcPr marL="317" marR="317" marT="31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900" u="none" strike="noStrike" spc="-60" baseline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–</a:t>
                      </a:r>
                      <a:endParaRPr lang="ru-RU" sz="900" u="none" strike="noStrike" spc="-60" baseline="0" dirty="0">
                        <a:solidFill>
                          <a:schemeClr val="dk1"/>
                        </a:solidFill>
                        <a:effectLst/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</a:txBody>
                  <a:tcPr marL="317" marR="317" marT="317" marB="0" anchor="ctr"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52181474"/>
                  </a:ext>
                </a:extLst>
              </a:tr>
              <a:tr h="216134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900" b="0" u="none" strike="noStrike" spc="-80" baseline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-существенности при планировании аудита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</a:rPr>
                        <a:t>267 (4%)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</a:rPr>
                        <a:t>18 (13%)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900" u="none" strike="noStrike" spc="-60" baseline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–</a:t>
                      </a:r>
                      <a:endParaRPr lang="ru-RU" sz="900" u="none" strike="noStrike" spc="-60" baseline="0" dirty="0">
                        <a:solidFill>
                          <a:schemeClr val="dk1"/>
                        </a:solidFill>
                        <a:effectLst/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</a:txBody>
                  <a:tcPr marL="317" marR="317" marT="31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900" u="none" strike="noStrike" spc="-60" baseline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–</a:t>
                      </a:r>
                      <a:endParaRPr lang="ru-RU" sz="900" u="none" strike="noStrike" spc="-60" baseline="0" dirty="0">
                        <a:solidFill>
                          <a:schemeClr val="dk1"/>
                        </a:solidFill>
                        <a:effectLst/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</a:txBody>
                  <a:tcPr marL="317" marR="317" marT="317" marB="0" anchor="ctr"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59769863"/>
                  </a:ext>
                </a:extLst>
              </a:tr>
              <a:tr h="216134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900" b="0" u="none" strike="noStrike" spc="-80" baseline="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-формированию аудиторской выборки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</a:rPr>
                        <a:t>229 (4%)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</a:rPr>
                        <a:t>11 (8%)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900" u="none" strike="noStrike" spc="-60" baseline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–</a:t>
                      </a:r>
                      <a:endParaRPr lang="ru-RU" sz="900" u="none" strike="noStrike" spc="-60" baseline="0" dirty="0">
                        <a:solidFill>
                          <a:schemeClr val="dk1"/>
                        </a:solidFill>
                        <a:effectLst/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</a:txBody>
                  <a:tcPr marL="317" marR="317" marT="31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900" u="none" strike="noStrike" spc="-60" baseline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–</a:t>
                      </a:r>
                      <a:endParaRPr lang="ru-RU" sz="900" u="none" strike="noStrike" spc="-60" baseline="0" dirty="0">
                        <a:solidFill>
                          <a:schemeClr val="dk1"/>
                        </a:solidFill>
                        <a:effectLst/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</a:txBody>
                  <a:tcPr marL="317" marR="317" marT="317" marB="0" anchor="ctr"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67445352"/>
                  </a:ext>
                </a:extLst>
              </a:tr>
              <a:tr h="216134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900" b="0" u="none" strike="noStrike" spc="-80" baseline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-информационному взаимодействию с ЛОКУ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</a:rPr>
                        <a:t>213 (3%)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</a:rPr>
                        <a:t>24 (17%)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900" u="none" strike="noStrike" spc="-60" baseline="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–</a:t>
                      </a:r>
                    </a:p>
                  </a:txBody>
                  <a:tcPr marL="317" marR="317" marT="31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900" u="none" strike="noStrike" spc="-60" baseline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–</a:t>
                      </a:r>
                      <a:endParaRPr lang="ru-RU" sz="900" u="none" strike="noStrike" spc="-60" baseline="0" dirty="0">
                        <a:solidFill>
                          <a:schemeClr val="dk1"/>
                        </a:solidFill>
                        <a:effectLst/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</a:txBody>
                  <a:tcPr marL="317" marR="317" marT="317" marB="0" anchor="ctr"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12184813"/>
                  </a:ext>
                </a:extLst>
              </a:tr>
              <a:tr h="216134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900" b="0" u="none" strike="noStrike" spc="-80" baseline="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-соблюдению этических принципов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</a:rPr>
                        <a:t>188 (2%)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</a:rPr>
                        <a:t>35 (26%)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900" u="none" strike="noStrike" spc="-60" baseline="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–</a:t>
                      </a:r>
                    </a:p>
                  </a:txBody>
                  <a:tcPr marL="317" marR="317" marT="31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900" u="none" strike="noStrike" spc="-60" baseline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–</a:t>
                      </a:r>
                      <a:endParaRPr lang="ru-RU" sz="900" u="none" strike="noStrike" spc="-60" baseline="0" dirty="0">
                        <a:solidFill>
                          <a:schemeClr val="dk1"/>
                        </a:solidFill>
                        <a:effectLst/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</a:txBody>
                  <a:tcPr marL="317" marR="317" marT="317" marB="0" anchor="ctr"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98421718"/>
                  </a:ext>
                </a:extLst>
              </a:tr>
              <a:tr h="216134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900" b="0" u="none" strike="noStrike" spc="-80" baseline="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-порядку подписания АЗ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</a:rPr>
                        <a:t>187 (2%)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</a:rPr>
                        <a:t>29 (21%)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51 (24%)</a:t>
                      </a:r>
                    </a:p>
                  </a:txBody>
                  <a:tcPr marL="317" marR="317" marT="31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spc="-60" dirty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4</a:t>
                      </a:r>
                      <a:r>
                        <a:rPr lang="en-US" sz="900" u="none" strike="noStrike" spc="-60" dirty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en-US" sz="900" u="none" strike="noStrike" spc="-60" dirty="0" smtClean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(</a:t>
                      </a:r>
                      <a:r>
                        <a:rPr lang="ru-RU" sz="900" u="none" strike="noStrike" spc="-60" dirty="0" smtClean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16</a:t>
                      </a:r>
                      <a:r>
                        <a:rPr lang="en-US" sz="900" u="none" strike="noStrike" spc="-60" dirty="0" smtClean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%)</a:t>
                      </a:r>
                      <a:endParaRPr lang="ru-RU" sz="900" u="none" strike="noStrike" spc="-60" dirty="0">
                        <a:solidFill>
                          <a:schemeClr val="tx1"/>
                        </a:solidFill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</a:txBody>
                  <a:tcPr marL="317" marR="317" marT="317" marB="0" anchor="ctr"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98064311"/>
                  </a:ext>
                </a:extLst>
              </a:tr>
              <a:tr h="276850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900" b="0" u="none" strike="noStrike" spc="-80" baseline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-документированию выводов о соблюдении независимости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</a:rPr>
                        <a:t>186 (2%)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</a:rPr>
                        <a:t>17 (12%)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900" u="none" strike="noStrike" spc="-60" baseline="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–</a:t>
                      </a:r>
                    </a:p>
                  </a:txBody>
                  <a:tcPr marL="317" marR="317" marT="31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900" u="none" strike="noStrike" spc="-60" baseline="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–</a:t>
                      </a:r>
                    </a:p>
                  </a:txBody>
                  <a:tcPr marL="317" marR="317" marT="317" marB="0" anchor="ctr"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69777929"/>
                  </a:ext>
                </a:extLst>
              </a:tr>
              <a:tr h="276850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900" b="0" u="none" strike="noStrike" spc="-80" baseline="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-руководителю аудита </a:t>
                      </a:r>
                      <a:r>
                        <a:rPr lang="ru-RU" sz="900" b="0" u="none" strike="noStrike" spc="-80" baseline="0" dirty="0" smtClean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ОЗО</a:t>
                      </a:r>
                      <a:endParaRPr lang="ru-RU" sz="900" b="0" u="none" strike="noStrike" spc="-80" baseline="0" dirty="0">
                        <a:solidFill>
                          <a:schemeClr val="dk1"/>
                        </a:solidFill>
                        <a:effectLst/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</a:rPr>
                        <a:t>131 (2%)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</a:rPr>
                        <a:t>6 (4%)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900" u="none" strike="noStrike" spc="-60" baseline="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–</a:t>
                      </a:r>
                    </a:p>
                  </a:txBody>
                  <a:tcPr marL="317" marR="317" marT="31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900" u="none" strike="noStrike" spc="-60" baseline="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–</a:t>
                      </a:r>
                    </a:p>
                  </a:txBody>
                  <a:tcPr marL="317" marR="317" marT="317" marB="0" anchor="ctr"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64027217"/>
                  </a:ext>
                </a:extLst>
              </a:tr>
              <a:tr h="216134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900" b="0" u="none" strike="noStrike" spc="-80" baseline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-раскрытию сведений на сайте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</a:rPr>
                        <a:t>122 (2%)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</a:rPr>
                        <a:t>27 (6%)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900" u="none" strike="noStrike" spc="-60" baseline="0" dirty="0" smtClean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119 (61%)</a:t>
                      </a:r>
                      <a:endParaRPr lang="ru-RU" sz="900" u="none" strike="noStrike" spc="-60" baseline="0" dirty="0">
                        <a:solidFill>
                          <a:schemeClr val="dk1"/>
                        </a:solidFill>
                        <a:effectLst/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</a:txBody>
                  <a:tcPr marL="317" marR="317" marT="31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900" u="none" strike="noStrike" spc="-60" baseline="0" dirty="0" smtClean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13 (51%)</a:t>
                      </a:r>
                      <a:endParaRPr lang="ru-RU" sz="900" u="none" strike="noStrike" spc="-60" baseline="0" dirty="0">
                        <a:solidFill>
                          <a:schemeClr val="dk1"/>
                        </a:solidFill>
                        <a:effectLst/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</a:txBody>
                  <a:tcPr marL="317" marR="317" marT="317" marB="0" anchor="ctr"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35342786"/>
                  </a:ext>
                </a:extLst>
              </a:tr>
              <a:tr h="216134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900" b="0" u="none" strike="noStrike" spc="-80" baseline="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-прохождению </a:t>
                      </a:r>
                      <a:r>
                        <a:rPr lang="ru-RU" sz="900" b="0" u="none" strike="noStrike" spc="-80" baseline="0" dirty="0" smtClean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ВКД</a:t>
                      </a:r>
                      <a:endParaRPr lang="ru-RU" sz="900" b="0" u="none" strike="noStrike" spc="-80" baseline="0" dirty="0">
                        <a:solidFill>
                          <a:schemeClr val="dk1"/>
                        </a:solidFill>
                        <a:effectLst/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</a:rPr>
                        <a:t>98 (1%)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</a:rPr>
                        <a:t>6 (4%)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900" u="none" strike="noStrike" spc="-60" baseline="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–</a:t>
                      </a:r>
                    </a:p>
                  </a:txBody>
                  <a:tcPr marL="317" marR="317" marT="31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900" u="none" strike="noStrike" spc="-60" baseline="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–</a:t>
                      </a:r>
                    </a:p>
                  </a:txBody>
                  <a:tcPr marL="317" marR="317" marT="317" marB="0" anchor="ctr"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58585754"/>
                  </a:ext>
                </a:extLst>
              </a:tr>
              <a:tr h="216134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900" b="0" u="none" strike="noStrike" spc="-80" baseline="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-хранению документов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</a:rPr>
                        <a:t>90 (1%)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</a:rPr>
                        <a:t>3 (2%)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900" u="none" strike="noStrike" spc="-60" baseline="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–</a:t>
                      </a:r>
                    </a:p>
                  </a:txBody>
                  <a:tcPr marL="317" marR="317" marT="31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900" u="none" strike="noStrike" spc="-60" baseline="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–</a:t>
                      </a:r>
                    </a:p>
                  </a:txBody>
                  <a:tcPr marL="317" marR="317" marT="317" marB="0" anchor="ctr"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21300230"/>
                  </a:ext>
                </a:extLst>
              </a:tr>
              <a:tr h="276850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900" b="0" u="none" strike="noStrike" spc="-80" baseline="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-содержанию отчета об обнаруженных фактах по согласованным процедурам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</a:rPr>
                        <a:t>79 (1%)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</a:rPr>
                        <a:t>5 (3%)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900" u="none" strike="noStrike" spc="-60" baseline="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–</a:t>
                      </a:r>
                    </a:p>
                  </a:txBody>
                  <a:tcPr marL="317" marR="317" marT="31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900" u="none" strike="noStrike" spc="-60" baseline="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–</a:t>
                      </a:r>
                    </a:p>
                  </a:txBody>
                  <a:tcPr marL="317" marR="317" marT="317" marB="0" anchor="ctr"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15933192"/>
                  </a:ext>
                </a:extLst>
              </a:tr>
              <a:tr h="216134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900" b="0" u="none" strike="noStrike" spc="-80" baseline="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-соблюдению аудиторской тайны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</a:rPr>
                        <a:t>38 (1%)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</a:rPr>
                        <a:t>4 (3%)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900" u="none" strike="noStrike" spc="-60" baseline="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–</a:t>
                      </a:r>
                    </a:p>
                  </a:txBody>
                  <a:tcPr marL="317" marR="317" marT="31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900" u="none" strike="noStrike" spc="-60" baseline="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–</a:t>
                      </a:r>
                    </a:p>
                  </a:txBody>
                  <a:tcPr marL="317" marR="317" marT="317" marB="0" anchor="ctr"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1943156"/>
                  </a:ext>
                </a:extLst>
              </a:tr>
              <a:tr h="216134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900" b="0" u="none" strike="noStrike" spc="-80" baseline="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-иные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</a:rPr>
                        <a:t>81 (1%)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</a:rPr>
                        <a:t>48 (35%)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</a:rPr>
                        <a:t>11 (5%)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egoe UI Light" panose="020B0502040204020203" pitchFamily="34" charset="0"/>
                        </a:rPr>
                        <a:t>11 (29%)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Segoe UI Light" panose="020B0502040204020203" pitchFamily="34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75799131"/>
                  </a:ext>
                </a:extLst>
              </a:tr>
              <a:tr h="296978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900" b="0" u="none" strike="noStrike" spc="-50" baseline="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ИТОГО</a:t>
                      </a:r>
                    </a:p>
                  </a:txBody>
                  <a:tcPr marL="317" marR="317" marT="317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90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7 033(100%)</a:t>
                      </a:r>
                    </a:p>
                  </a:txBody>
                  <a:tcPr marL="317" marR="317" marT="31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90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 </a:t>
                      </a:r>
                      <a:r>
                        <a:rPr lang="en-US" sz="90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en-US" sz="900" u="none" strike="noStrike" spc="-60" dirty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135 (100</a:t>
                      </a:r>
                      <a:r>
                        <a:rPr lang="ru-RU" sz="900" u="none" strike="noStrike" spc="-60" dirty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%)</a:t>
                      </a:r>
                    </a:p>
                  </a:txBody>
                  <a:tcPr marL="317" marR="317" marT="317" marB="0" anchor="ctr">
                    <a:lnR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900" u="none" strike="noStrike" spc="-60" dirty="0" smtClean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217</a:t>
                      </a:r>
                      <a:r>
                        <a:rPr lang="ru-RU" sz="900" u="none" strike="noStrike" spc="-60" baseline="0" dirty="0" smtClean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ru-RU" sz="90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(100%)</a:t>
                      </a:r>
                    </a:p>
                  </a:txBody>
                  <a:tcPr marL="317" marR="317" marT="317" marB="0" anchor="ctr">
                    <a:lnL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900" u="none" strike="noStrike" spc="-6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  </a:t>
                      </a:r>
                      <a:r>
                        <a:rPr lang="ru-RU" sz="900" u="none" strike="noStrike" spc="-60" dirty="0" smtClean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37</a:t>
                      </a:r>
                      <a:r>
                        <a:rPr lang="en-US" sz="900" u="none" strike="noStrike" spc="-60" dirty="0" smtClean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ru-RU" sz="900" u="none" strike="noStrike" spc="-60" dirty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(100%)</a:t>
                      </a:r>
                    </a:p>
                  </a:txBody>
                  <a:tcPr marL="317" marR="317" marT="317" marB="0" anchor="ctr">
                    <a:lnT w="12700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364980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4473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12192000" cy="980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>
              <a:defRPr/>
            </a:pPr>
            <a:endParaRPr lang="ru-RU">
              <a:solidFill>
                <a:prstClr val="white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177650" y="37742"/>
            <a:ext cx="1327877" cy="519797"/>
          </a:xfrm>
          <a:prstGeom prst="rect">
            <a:avLst/>
          </a:prstGeom>
        </p:spPr>
      </p:pic>
      <p:sp>
        <p:nvSpPr>
          <p:cNvPr id="13" name="object 2"/>
          <p:cNvSpPr/>
          <p:nvPr/>
        </p:nvSpPr>
        <p:spPr>
          <a:xfrm flipV="1">
            <a:off x="0" y="255037"/>
            <a:ext cx="12192000" cy="374629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pPr defTabSz="1932384">
              <a:defRPr/>
            </a:pPr>
            <a:endParaRPr sz="3808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9" name="Заголовок 2"/>
          <p:cNvSpPr txBox="1"/>
          <p:nvPr/>
        </p:nvSpPr>
        <p:spPr>
          <a:xfrm>
            <a:off x="5292168" y="-5736"/>
            <a:ext cx="6801304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sz="2329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>
              <a:defRPr/>
            </a:pPr>
            <a:r>
              <a:rPr lang="ru-RU" sz="2000" b="0" kern="0" dirty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Ведение реестра аудиторских организаций, оказывающих аудиторские услуги общественно значимым организациям</a:t>
            </a:r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1353535"/>
              </p:ext>
            </p:extLst>
          </p:nvPr>
        </p:nvGraphicFramePr>
        <p:xfrm>
          <a:off x="-125858" y="932922"/>
          <a:ext cx="6523312" cy="27757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156246" y="693619"/>
            <a:ext cx="58480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solidFill>
                  <a:srgbClr val="4472C4">
                    <a:lumMod val="75000"/>
                  </a:srgb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КОЛИЧЕСТВО АО, ОКАЗЫВАЮЩИХ АУДИТОРСКИЕ УСЛУГИ ОЗО</a:t>
            </a:r>
            <a:endParaRPr lang="ru-RU" sz="1200" dirty="0">
              <a:solidFill>
                <a:srgbClr val="4472C4">
                  <a:lumMod val="75000"/>
                </a:srgb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414001" y="3653507"/>
            <a:ext cx="167280" cy="159525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>
              <a:defRPr/>
            </a:pPr>
            <a:endParaRPr lang="ru-RU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559782" y="3562228"/>
            <a:ext cx="180908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>
              <a:spcAft>
                <a:spcPts val="300"/>
              </a:spcAft>
              <a:defRPr/>
            </a:pPr>
            <a:r>
              <a:rPr lang="ru-RU" sz="800" spc="-50" dirty="0">
                <a:latin typeface="Segoe UI Light" panose="020B0502040204020203" pitchFamily="34" charset="0"/>
                <a:cs typeface="Segoe UI Light" panose="020B0502040204020203" pitchFamily="34" charset="0"/>
              </a:rPr>
              <a:t>АО, имеющие право на осуществление аудиторской деятельности, всего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4208316" y="3632988"/>
            <a:ext cx="167280" cy="159525"/>
          </a:xfrm>
          <a:prstGeom prst="rect">
            <a:avLst/>
          </a:prstGeom>
          <a:solidFill>
            <a:srgbClr val="D7CBE6"/>
          </a:solidFill>
          <a:ln w="12700">
            <a:solidFill>
              <a:srgbClr val="8064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>
              <a:defRPr/>
            </a:pPr>
            <a:endParaRPr lang="ru-RU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4335046" y="3564096"/>
            <a:ext cx="166333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>
              <a:spcAft>
                <a:spcPts val="300"/>
              </a:spcAft>
              <a:defRPr/>
            </a:pPr>
            <a:r>
              <a:rPr lang="ru-RU" sz="800" spc="-50" dirty="0">
                <a:latin typeface="Segoe UI Light" panose="020B0502040204020203" pitchFamily="34" charset="0"/>
                <a:cs typeface="Segoe UI Light" panose="020B0502040204020203" pitchFamily="34" charset="0"/>
              </a:rPr>
              <a:t>АО, оказывающие аудиторские услуги ОЗО, по данным реестра ФК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6392805" y="883734"/>
            <a:ext cx="255791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>
              <a:defRPr/>
            </a:pPr>
            <a:r>
              <a:rPr lang="ru-RU" sz="1200" spc="-1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 СОСТОЯНИЮ НА </a:t>
            </a:r>
            <a:r>
              <a:rPr lang="en-US" sz="1200" spc="-1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0</a:t>
            </a:r>
            <a:r>
              <a:rPr lang="ru-RU" sz="1200" spc="-1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7.10.2025</a:t>
            </a:r>
          </a:p>
          <a:p>
            <a:pPr algn="ctr" defTabSz="914400">
              <a:defRPr/>
            </a:pPr>
            <a:r>
              <a:rPr lang="ru-RU" sz="1200" spc="-1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 РЕЕСТР АО ОЗО ВНЕСЕНЫ</a:t>
            </a:r>
            <a:endParaRPr lang="ru-RU" sz="1200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8930945" y="763428"/>
            <a:ext cx="329755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600" dirty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184 АО </a:t>
            </a:r>
          </a:p>
          <a:p>
            <a:pPr algn="ctr">
              <a:defRPr/>
            </a:pPr>
            <a:r>
              <a:rPr lang="ru-RU" sz="1600" dirty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(в 2025 г. – 1</a:t>
            </a:r>
            <a:r>
              <a:rPr lang="en-US" sz="1600" dirty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8</a:t>
            </a:r>
            <a:r>
              <a:rPr lang="ru-RU" sz="1600" dirty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АО)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5964701" y="3363964"/>
            <a:ext cx="20887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>
              <a:defRPr/>
            </a:pPr>
            <a:r>
              <a:rPr lang="ru-RU" sz="1200" spc="-1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ОТКАЗАНО ВО ВНЕСЕНИИ СВЕДЕНИЙ В РЕЕСТР</a:t>
            </a:r>
            <a:endParaRPr lang="ru-RU" sz="1200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6420096" y="1659280"/>
            <a:ext cx="255791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>
              <a:defRPr/>
            </a:pPr>
            <a:r>
              <a:rPr lang="ru-RU" sz="1200" spc="-1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 СТАДИИ РАССМОТРЕНИЯ </a:t>
            </a:r>
          </a:p>
          <a:p>
            <a:pPr algn="ctr" defTabSz="914400">
              <a:defRPr/>
            </a:pPr>
            <a:r>
              <a:rPr lang="ru-RU" sz="1200" spc="-1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 ПРИНЯТИЯ РЕШЕНИЯ</a:t>
            </a:r>
            <a:endParaRPr lang="ru-RU" sz="1200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9939356" y="1699265"/>
            <a:ext cx="126299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600" dirty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3 АО</a:t>
            </a:r>
          </a:p>
        </p:txBody>
      </p:sp>
      <p:sp>
        <p:nvSpPr>
          <p:cNvPr id="49" name="Прямоугольник 48"/>
          <p:cNvSpPr/>
          <p:nvPr/>
        </p:nvSpPr>
        <p:spPr>
          <a:xfrm>
            <a:off x="6392803" y="2460702"/>
            <a:ext cx="255791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>
              <a:defRPr/>
            </a:pPr>
            <a:r>
              <a:rPr lang="ru-RU" sz="1200" spc="-1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НАПРАВЛЕНО УВЕДОМЛЕНИЙ </a:t>
            </a:r>
          </a:p>
          <a:p>
            <a:pPr algn="ctr" defTabSz="914400">
              <a:defRPr/>
            </a:pPr>
            <a:r>
              <a:rPr lang="ru-RU" sz="1200" spc="-1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ОБ УСТРАНЕНИИ НАРУШЕНИЙ</a:t>
            </a:r>
            <a:endParaRPr lang="ru-RU" sz="1200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8739640" y="2394859"/>
            <a:ext cx="33569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91 АО </a:t>
            </a:r>
          </a:p>
          <a:p>
            <a:pPr algn="ctr">
              <a:defRPr/>
            </a:pP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(в 2025 г. – 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12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АО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</a:p>
        </p:txBody>
      </p:sp>
      <p:cxnSp>
        <p:nvCxnSpPr>
          <p:cNvPr id="51" name="Прямая соединительная линия 50"/>
          <p:cNvCxnSpPr>
            <a:cxnSpLocks/>
          </p:cNvCxnSpPr>
          <p:nvPr/>
        </p:nvCxnSpPr>
        <p:spPr>
          <a:xfrm>
            <a:off x="6046764" y="3787235"/>
            <a:ext cx="20497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>
            <a:cxnSpLocks/>
          </p:cNvCxnSpPr>
          <p:nvPr/>
        </p:nvCxnSpPr>
        <p:spPr>
          <a:xfrm>
            <a:off x="6420096" y="2910547"/>
            <a:ext cx="2503328" cy="1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>
            <a:cxnSpLocks/>
          </p:cNvCxnSpPr>
          <p:nvPr/>
        </p:nvCxnSpPr>
        <p:spPr>
          <a:xfrm>
            <a:off x="6447388" y="2086266"/>
            <a:ext cx="2503328" cy="1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>
            <a:cxnSpLocks/>
          </p:cNvCxnSpPr>
          <p:nvPr/>
        </p:nvCxnSpPr>
        <p:spPr>
          <a:xfrm>
            <a:off x="6420096" y="1324317"/>
            <a:ext cx="2503328" cy="1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Прямоугольник 60"/>
          <p:cNvSpPr/>
          <p:nvPr/>
        </p:nvSpPr>
        <p:spPr>
          <a:xfrm>
            <a:off x="9355961" y="3374737"/>
            <a:ext cx="14712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>
              <a:defRPr/>
            </a:pPr>
            <a:r>
              <a:rPr lang="ru-RU" sz="1200" spc="-1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ИСКЛЮЧЕНО </a:t>
            </a:r>
            <a:br>
              <a:rPr lang="ru-RU" sz="1200" spc="-1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ru-RU" sz="1200" spc="-1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АО ИЗ РЕЕСТРА</a:t>
            </a:r>
            <a:endParaRPr lang="ru-RU" sz="1200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10534759" y="3340799"/>
            <a:ext cx="172730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400" spc="-50" dirty="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24 АО </a:t>
            </a:r>
          </a:p>
          <a:p>
            <a:pPr algn="ctr">
              <a:defRPr/>
            </a:pPr>
            <a:r>
              <a:rPr lang="ru-RU" sz="1400" spc="-50" dirty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(в 2025 г. – 12 АО)</a:t>
            </a:r>
          </a:p>
        </p:txBody>
      </p:sp>
      <p:cxnSp>
        <p:nvCxnSpPr>
          <p:cNvPr id="63" name="Прямая соединительная линия 62"/>
          <p:cNvCxnSpPr>
            <a:cxnSpLocks/>
          </p:cNvCxnSpPr>
          <p:nvPr/>
        </p:nvCxnSpPr>
        <p:spPr>
          <a:xfrm>
            <a:off x="9420583" y="3779252"/>
            <a:ext cx="1326356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Прямоугольник 63"/>
          <p:cNvSpPr/>
          <p:nvPr/>
        </p:nvSpPr>
        <p:spPr>
          <a:xfrm>
            <a:off x="177650" y="4069358"/>
            <a:ext cx="5751605" cy="2041585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just" defTabSz="914400">
              <a:spcAft>
                <a:spcPts val="400"/>
              </a:spcAft>
              <a:defRPr/>
            </a:pPr>
            <a:r>
              <a:rPr lang="ru-RU" sz="1100" b="1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Основанием для отказа о внесении сведений об АО в реестр явилось</a:t>
            </a:r>
            <a:endParaRPr lang="ru-RU" sz="1100" b="1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447675" indent="-287338" algn="just" defTabSz="914400">
              <a:spcAft>
                <a:spcPts val="400"/>
              </a:spcAft>
              <a:buFont typeface="Wingdings" panose="05000000000000000000" pitchFamily="2" charset="2"/>
              <a:buChar char="ü"/>
              <a:defRPr/>
            </a:pPr>
            <a:r>
              <a:rPr lang="ru-RU" sz="1100" spc="-3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несоответствие АО условиям </a:t>
            </a:r>
            <a:r>
              <a:rPr lang="ru-RU" sz="1100" spc="-30" dirty="0">
                <a:latin typeface="Segoe UI Light" panose="020B0502040204020203" pitchFamily="34" charset="0"/>
                <a:cs typeface="Segoe UI Light" panose="020B0502040204020203" pitchFamily="34" charset="0"/>
              </a:rPr>
              <a:t>внесения сведения в реестр </a:t>
            </a:r>
            <a:r>
              <a:rPr lang="ru-RU" sz="1100" spc="-3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(всего – 1</a:t>
            </a:r>
            <a:r>
              <a:rPr lang="en-US" sz="1100" spc="-3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</a:t>
            </a:r>
            <a:r>
              <a:rPr lang="ru-RU" sz="1100" spc="-3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из них в 2025 г. – </a:t>
            </a:r>
            <a:r>
              <a:rPr lang="en-US" sz="1100" spc="-3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</a:t>
            </a:r>
            <a:r>
              <a:rPr lang="ru-RU" sz="1100" spc="-3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</a:p>
          <a:p>
            <a:pPr marL="623888" indent="-190500" algn="just" defTabSz="914400">
              <a:spcAft>
                <a:spcPts val="400"/>
              </a:spcAft>
              <a:buFont typeface="Arial" panose="020B0604020202020204" pitchFamily="34" charset="0"/>
              <a:buChar char="•"/>
              <a:defRPr/>
            </a:pPr>
            <a:r>
              <a:rPr lang="ru-RU" sz="1100" spc="-3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отсутствие у аудиторов, </a:t>
            </a:r>
            <a:r>
              <a:rPr lang="ru-RU" sz="1100" spc="-30" dirty="0">
                <a:latin typeface="Segoe UI Light" panose="020B0502040204020203" pitchFamily="34" charset="0"/>
                <a:cs typeface="Segoe UI Light" panose="020B0502040204020203" pitchFamily="34" charset="0"/>
              </a:rPr>
              <a:t>для которых АО является основным местом работы, </a:t>
            </a:r>
            <a:r>
              <a:rPr lang="ru-RU" sz="1100" spc="-3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квал</a:t>
            </a:r>
            <a:r>
              <a:rPr lang="ru-RU" sz="1100" spc="-30" dirty="0">
                <a:latin typeface="Segoe UI Light" panose="020B0502040204020203" pitchFamily="34" charset="0"/>
                <a:cs typeface="Segoe UI Light" panose="020B0502040204020203" pitchFamily="34" charset="0"/>
              </a:rPr>
              <a:t>. аттестатов и опыта участия в оказании услуг ОЗО (ч. 1 ст. 5.3 </a:t>
            </a:r>
            <a:r>
              <a:rPr lang="ru-RU" sz="1100" spc="-3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307-ФЗ</a:t>
            </a:r>
            <a:r>
              <a:rPr lang="ru-RU" sz="1100" spc="-30" dirty="0"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</a:p>
          <a:p>
            <a:pPr marL="623888" indent="-190500" algn="just" defTabSz="914400">
              <a:spcAft>
                <a:spcPts val="400"/>
              </a:spcAft>
              <a:buFont typeface="Arial" panose="020B0604020202020204" pitchFamily="34" charset="0"/>
              <a:buChar char="•"/>
              <a:defRPr/>
            </a:pPr>
            <a:r>
              <a:rPr lang="ru-RU" sz="1100" spc="-3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отсутствие в заявлении </a:t>
            </a:r>
            <a:r>
              <a:rPr lang="ru-RU" sz="1100" spc="-30" dirty="0">
                <a:latin typeface="Segoe UI Light" panose="020B0502040204020203" pitchFamily="34" charset="0"/>
                <a:cs typeface="Segoe UI Light" panose="020B0502040204020203" pitchFamily="34" charset="0"/>
              </a:rPr>
              <a:t>о внесении сведений об АО в реестр подтверждения соответствия АО установленным требованиям (ч. 1 ст. 5.3 </a:t>
            </a:r>
            <a:r>
              <a:rPr lang="ru-RU" sz="1100" spc="-3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307-ФЗ</a:t>
            </a:r>
            <a:r>
              <a:rPr lang="ru-RU" sz="1100" spc="-30" dirty="0"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</a:p>
          <a:p>
            <a:pPr marL="447675" indent="-287338" algn="just" defTabSz="914400">
              <a:spcAft>
                <a:spcPts val="400"/>
              </a:spcAft>
              <a:buFont typeface="Wingdings" panose="05000000000000000000" pitchFamily="2" charset="2"/>
              <a:buChar char="ü"/>
              <a:defRPr/>
            </a:pPr>
            <a:r>
              <a:rPr lang="ru-RU" sz="1100" spc="-3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неустранение в установленный срок </a:t>
            </a:r>
            <a:r>
              <a:rPr lang="ru-RU" sz="1100" spc="-30" dirty="0">
                <a:latin typeface="Segoe UI Light" panose="020B0502040204020203" pitchFamily="34" charset="0"/>
                <a:cs typeface="Segoe UI Light" panose="020B0502040204020203" pitchFamily="34" charset="0"/>
              </a:rPr>
              <a:t>нарушений в случае направления ФК уведомления о необходимости устранения нарушений </a:t>
            </a:r>
            <a:r>
              <a:rPr lang="ru-RU" sz="1100" spc="-3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(всего – 27, из них в 2025 г. – 8))</a:t>
            </a:r>
            <a:endParaRPr lang="en-US" sz="1100" spc="-30" dirty="0">
              <a:solidFill>
                <a:srgbClr val="11437F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447675" indent="-287338" algn="just" defTabSz="914400">
              <a:buFont typeface="Wingdings" panose="05000000000000000000" pitchFamily="2" charset="2"/>
              <a:buChar char="ü"/>
              <a:defRPr/>
            </a:pPr>
            <a:r>
              <a:rPr lang="ru-RU" sz="1100" spc="-3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выявление недостоверных сведений</a:t>
            </a:r>
            <a:r>
              <a:rPr lang="ru-RU" sz="1100" spc="-3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ru-RU" sz="1100" spc="-30" dirty="0">
                <a:latin typeface="Segoe UI Light" panose="020B0502040204020203" pitchFamily="34" charset="0"/>
                <a:cs typeface="Segoe UI Light" panose="020B0502040204020203" pitchFamily="34" charset="0"/>
              </a:rPr>
              <a:t>в документах, представленных в уполномоченный федеральный орган по контролю (</a:t>
            </a:r>
            <a:r>
              <a:rPr lang="ru-RU" sz="1100" spc="-3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надзору)</a:t>
            </a:r>
            <a:r>
              <a:rPr lang="en-US" sz="1100" spc="-3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1100" spc="-3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</a:t>
            </a:r>
            <a:r>
              <a:rPr lang="ru-RU" sz="1100" spc="-3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всего – 2, из них в 2025 г. – 1</a:t>
            </a:r>
            <a:r>
              <a:rPr lang="en-US" sz="1100" spc="-3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  <a:endParaRPr lang="ru-RU" sz="800" dirty="0">
              <a:solidFill>
                <a:srgbClr val="11437F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42" name="Номер слайда 1"/>
          <p:cNvSpPr txBox="1"/>
          <p:nvPr/>
        </p:nvSpPr>
        <p:spPr>
          <a:xfrm>
            <a:off x="11479126" y="6572139"/>
            <a:ext cx="679981" cy="24622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ru-RU" sz="1600" dirty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3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2272054" y="3631128"/>
            <a:ext cx="167280" cy="1595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>
              <a:defRPr/>
            </a:pPr>
            <a:endParaRPr lang="ru-RU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2396646" y="3567937"/>
            <a:ext cx="175594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>
              <a:spcAft>
                <a:spcPts val="300"/>
              </a:spcAft>
              <a:defRPr/>
            </a:pPr>
            <a:r>
              <a:rPr lang="ru-RU" sz="800" spc="-50" dirty="0">
                <a:latin typeface="Segoe UI Light" panose="020B0502040204020203" pitchFamily="34" charset="0"/>
                <a:cs typeface="Segoe UI Light" panose="020B0502040204020203" pitchFamily="34" charset="0"/>
              </a:rPr>
              <a:t>АО, подавшие уведомление о начале аудита ОЗО, </a:t>
            </a:r>
            <a:r>
              <a:rPr lang="ru-RU" sz="800" spc="-5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по </a:t>
            </a:r>
            <a:r>
              <a:rPr lang="ru-RU" sz="800" spc="-50" dirty="0">
                <a:latin typeface="Segoe UI Light" panose="020B0502040204020203" pitchFamily="34" charset="0"/>
                <a:cs typeface="Segoe UI Light" panose="020B0502040204020203" pitchFamily="34" charset="0"/>
              </a:rPr>
              <a:t>данным реестра ФК</a:t>
            </a:r>
          </a:p>
        </p:txBody>
      </p:sp>
      <p:sp>
        <p:nvSpPr>
          <p:cNvPr id="65" name="Прямоугольник 64"/>
          <p:cNvSpPr/>
          <p:nvPr/>
        </p:nvSpPr>
        <p:spPr>
          <a:xfrm>
            <a:off x="6069199" y="4065848"/>
            <a:ext cx="5821173" cy="2041585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just" defTabSz="914400">
              <a:spcAft>
                <a:spcPts val="400"/>
              </a:spcAft>
              <a:defRPr/>
            </a:pPr>
            <a:r>
              <a:rPr lang="ru-RU" sz="1100" b="1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Основанием для исключения сведений об АО из реестра ОЗО явилось</a:t>
            </a:r>
            <a:endParaRPr lang="en-US" sz="1100" b="1" dirty="0">
              <a:solidFill>
                <a:srgbClr val="11437F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447675" indent="-287338" algn="just" defTabSz="914400">
              <a:spcAft>
                <a:spcPts val="400"/>
              </a:spcAft>
              <a:buFont typeface="Wingdings" panose="05000000000000000000" pitchFamily="2" charset="2"/>
              <a:buChar char="ü"/>
              <a:defRPr/>
            </a:pPr>
            <a:r>
              <a:rPr lang="ru-RU" sz="1100" spc="-3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заявление </a:t>
            </a:r>
            <a:r>
              <a:rPr lang="ru-RU" sz="1100" spc="-30" dirty="0">
                <a:latin typeface="Segoe UI Light" panose="020B0502040204020203" pitchFamily="34" charset="0"/>
                <a:cs typeface="Segoe UI Light" panose="020B0502040204020203" pitchFamily="34" charset="0"/>
              </a:rPr>
              <a:t>об исключении сведений из реестра </a:t>
            </a:r>
            <a:r>
              <a:rPr lang="ru-RU" sz="1100" spc="-3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(всего – 6, из них в 2025 г. – 2)</a:t>
            </a:r>
          </a:p>
          <a:p>
            <a:pPr marL="447675" indent="-287338" algn="just" defTabSz="914400">
              <a:spcAft>
                <a:spcPts val="400"/>
              </a:spcAft>
              <a:buFont typeface="Wingdings" panose="05000000000000000000" pitchFamily="2" charset="2"/>
              <a:buChar char="ü"/>
              <a:defRPr/>
            </a:pPr>
            <a:r>
              <a:rPr lang="ru-RU" sz="1100" spc="-3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исключение </a:t>
            </a:r>
            <a:r>
              <a:rPr lang="ru-RU" sz="1100" spc="-30" dirty="0">
                <a:latin typeface="Segoe UI Light" panose="020B0502040204020203" pitchFamily="34" charset="0"/>
                <a:cs typeface="Segoe UI Light" panose="020B0502040204020203" pitchFamily="34" charset="0"/>
              </a:rPr>
              <a:t>АО из СРО аудиторов </a:t>
            </a:r>
            <a:r>
              <a:rPr lang="ru-RU" sz="1100" spc="-3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(всего – </a:t>
            </a:r>
            <a:r>
              <a:rPr lang="en-US" sz="1100" spc="-3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7</a:t>
            </a:r>
            <a:r>
              <a:rPr lang="ru-RU" sz="1100" spc="-3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из них в 2025 г. – </a:t>
            </a:r>
            <a:r>
              <a:rPr lang="en-US" sz="1100" spc="-3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3</a:t>
            </a:r>
            <a:r>
              <a:rPr lang="ru-RU" sz="1100" spc="-3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</a:p>
          <a:p>
            <a:pPr marL="447675" indent="-287338" algn="just" defTabSz="914400">
              <a:spcAft>
                <a:spcPts val="400"/>
              </a:spcAft>
              <a:buFont typeface="Wingdings" panose="05000000000000000000" pitchFamily="2" charset="2"/>
              <a:buChar char="ü"/>
              <a:defRPr/>
            </a:pPr>
            <a:r>
              <a:rPr lang="ru-RU" sz="1100" spc="-10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несоблюдение </a:t>
            </a:r>
            <a:r>
              <a:rPr lang="ru-RU" sz="1100" spc="-100" dirty="0">
                <a:latin typeface="Segoe UI Light" panose="020B0502040204020203" pitchFamily="34" charset="0"/>
                <a:cs typeface="Segoe UI Light" panose="020B0502040204020203" pitchFamily="34" charset="0"/>
              </a:rPr>
              <a:t>аудиторской организацией условий, установленных частью 1 статьи 5.3 307-ФЗ </a:t>
            </a:r>
            <a:r>
              <a:rPr lang="ru-RU" sz="1100" spc="-10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(всего – 8)</a:t>
            </a:r>
          </a:p>
          <a:p>
            <a:pPr marL="447675" indent="-287338" algn="just">
              <a:spcAft>
                <a:spcPts val="400"/>
              </a:spcAft>
              <a:buFont typeface="Wingdings" panose="05000000000000000000" pitchFamily="2" charset="2"/>
              <a:buChar char="ü"/>
              <a:defRPr/>
            </a:pPr>
            <a:r>
              <a:rPr lang="ru-RU" sz="1100" spc="-3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неоднократное в течение трех последовательных лет нарушение установленных требований  </a:t>
            </a:r>
            <a:r>
              <a:rPr lang="ru-RU" sz="1100" spc="-30" dirty="0">
                <a:latin typeface="Segoe UI Light" panose="020B0502040204020203" pitchFamily="34" charset="0"/>
                <a:cs typeface="Segoe UI Light" panose="020B0502040204020203" pitchFamily="34" charset="0"/>
              </a:rPr>
              <a:t>аудитором, являющимся работником АО (ст. 8 </a:t>
            </a:r>
            <a:r>
              <a:rPr lang="ru-RU" sz="1100" spc="-3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307-ФЗ</a:t>
            </a:r>
            <a:r>
              <a:rPr lang="ru-RU" sz="1100" spc="-30" dirty="0"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  <a:r>
              <a:rPr lang="en-US" sz="1100" spc="-30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ru-RU" sz="1100" spc="-3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(всего – 4)</a:t>
            </a:r>
          </a:p>
          <a:p>
            <a:pPr marL="720725" indent="-200025" algn="just" defTabSz="914400">
              <a:buFont typeface="Arial" panose="020B0604020202020204" pitchFamily="34" charset="0"/>
              <a:buChar char="•"/>
              <a:defRPr/>
            </a:pPr>
            <a:r>
              <a:rPr lang="ru-RU" sz="1100" spc="-30" dirty="0">
                <a:latin typeface="Segoe UI Light" panose="020B0502040204020203" pitchFamily="34" charset="0"/>
                <a:cs typeface="Segoe UI Light" panose="020B0502040204020203" pitchFamily="34" charset="0"/>
              </a:rPr>
              <a:t>аудитором выполнялись функции руководителя задания по аудиту ОЗО в течение периода, превышающего более семи лет (п. 11.4.Т Правила независимости и АО)</a:t>
            </a:r>
          </a:p>
          <a:p>
            <a:pPr marL="720725" indent="-200025" algn="just" defTabSz="914400">
              <a:buFont typeface="Arial" panose="020B0604020202020204" pitchFamily="34" charset="0"/>
              <a:buChar char="•"/>
              <a:defRPr/>
            </a:pPr>
            <a:r>
              <a:rPr lang="ru-RU" sz="1100" spc="-30" dirty="0">
                <a:latin typeface="Segoe UI Light" panose="020B0502040204020203" pitchFamily="34" charset="0"/>
                <a:cs typeface="Segoe UI Light" panose="020B0502040204020203" pitchFamily="34" charset="0"/>
              </a:rPr>
              <a:t>общая сумма вознаграждений, полученных от ОЗО и ее связанных сторон, составляла более 15</a:t>
            </a:r>
            <a:r>
              <a:rPr lang="ru-RU" sz="1100" spc="-3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% от </a:t>
            </a:r>
            <a:r>
              <a:rPr lang="ru-RU" sz="1100" spc="-30" dirty="0">
                <a:latin typeface="Segoe UI Light" panose="020B0502040204020203" pitchFamily="34" charset="0"/>
                <a:cs typeface="Segoe UI Light" panose="020B0502040204020203" pitchFamily="34" charset="0"/>
              </a:rPr>
              <a:t>общей суммы вознаграждений АО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7939039" y="3319157"/>
            <a:ext cx="1584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spc="-50" dirty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40 АО </a:t>
            </a:r>
          </a:p>
          <a:p>
            <a:pPr algn="ctr"/>
            <a:r>
              <a:rPr lang="ru-RU" sz="1400" spc="-50" dirty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(в 2025 г. – 11 АО)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08411" y="6218196"/>
            <a:ext cx="1036821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1813" indent="-171450" algn="just">
              <a:buFont typeface="Wingdings" panose="05000000000000000000" pitchFamily="2" charset="2"/>
              <a:buChar char="Ø"/>
              <a:tabLst>
                <a:tab pos="266700" algn="l"/>
              </a:tabLst>
            </a:pPr>
            <a:r>
              <a:rPr lang="ru-RU" sz="1100" spc="-30" dirty="0" smtClean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ВЫЯВЛЕНЫ ФАКТЫ </a:t>
            </a:r>
            <a:r>
              <a:rPr lang="ru-RU" sz="1100" spc="-3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</a:t>
            </a:r>
            <a:r>
              <a:rPr lang="ru-RU" sz="1100" spc="-70" dirty="0" smtClean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КАЗАНИЯ АУДИТОРСКИХ УСЛУГ ОЗО БЕЗ ОБЯЗАТЕЛЬНОГО НАХОЖДЕНИЯ В РЕЕСТРЕ ОЗО </a:t>
            </a:r>
          </a:p>
          <a:p>
            <a:pPr marL="531813" indent="-171450" algn="just">
              <a:buFont typeface="Wingdings" panose="05000000000000000000" pitchFamily="2" charset="2"/>
              <a:buChar char="Ø"/>
              <a:tabLst>
                <a:tab pos="266700" algn="l"/>
              </a:tabLst>
            </a:pPr>
            <a:r>
              <a:rPr lang="ru-RU" sz="1100" spc="-3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ВЫЯВЛЕНЫ </a:t>
            </a:r>
            <a:r>
              <a:rPr lang="ru-RU" sz="1100" spc="-30" dirty="0" smtClean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ФАКТЫ </a:t>
            </a:r>
            <a:r>
              <a:rPr lang="ru-RU" sz="1100" spc="-70" dirty="0" smtClean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БЕЗОСНОВАТЕЛЬНЫХ ОБРАЩЕНИЙ АО В ФК О СНИЖЕНИИ КАТЕГОРИИ РИСКА И ВНЕСЕНИИ ИЗМЕНЕНИЙ В ПЛАН ПЕРЕД ПРОВЕДЕНИЕМ ВКД</a:t>
            </a:r>
          </a:p>
          <a:p>
            <a:pPr marL="531813" indent="-171450" algn="just">
              <a:buFont typeface="Wingdings" panose="05000000000000000000" pitchFamily="2" charset="2"/>
              <a:buChar char="Ø"/>
              <a:tabLst>
                <a:tab pos="266700" algn="l"/>
              </a:tabLst>
            </a:pPr>
            <a:r>
              <a:rPr lang="ru-RU" sz="1100" spc="-3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ВЫЯВЛЕНЫ ФАКТЫ </a:t>
            </a:r>
            <a:r>
              <a:rPr lang="ru-RU" sz="1100" spc="-70" dirty="0" smtClean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ВЫХОДА ИЗ РЕЕСТРА ОЗО ПЕРЕД ПРОВЕДЕНИЕМ ВКД </a:t>
            </a:r>
            <a:endParaRPr lang="ru-RU" sz="1100" spc="-70" dirty="0">
              <a:solidFill>
                <a:srgbClr val="1F497D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36" name="Рисунок 35">
            <a:extLst>
              <a:ext uri="{FF2B5EF4-FFF2-40B4-BE49-F238E27FC236}">
                <a16:creationId xmlns:a16="http://schemas.microsoft.com/office/drawing/2014/main" xmlns="" id="{DEDC0FAC-7191-D7B1-9421-446CE12A343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246" y="6231078"/>
            <a:ext cx="613742" cy="61374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/>
          <p:nvPr/>
        </p:nvSpPr>
        <p:spPr bwMode="auto">
          <a:xfrm>
            <a:off x="3344333" y="92872"/>
            <a:ext cx="8750059" cy="496185"/>
          </a:xfrm>
          <a:prstGeom prst="rect">
            <a:avLst/>
          </a:prstGeom>
          <a:noFill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rmAutofit fontScale="92500" lnSpcReduction="20000"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kern="0" dirty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Основные направления </a:t>
            </a:r>
            <a:r>
              <a:rPr lang="ru-RU" sz="2400" kern="0" dirty="0" smtClean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развития контроля (надзора) </a:t>
            </a:r>
          </a:p>
          <a:p>
            <a:r>
              <a:rPr lang="ru-RU" sz="2400" kern="0" dirty="0" smtClean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за аудиторской деятельностью</a:t>
            </a:r>
            <a:endParaRPr lang="ru-RU" sz="2400" kern="0" dirty="0">
              <a:solidFill>
                <a:srgbClr val="1F497D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/>
        </p:blipFill>
        <p:spPr>
          <a:xfrm>
            <a:off x="177650" y="37742"/>
            <a:ext cx="1327877" cy="51979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2550" y="963479"/>
            <a:ext cx="11915537" cy="53501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49263" marR="3354" indent="-285750" algn="just" defTabSz="2024416">
              <a:spcAft>
                <a:spcPts val="400"/>
              </a:spcAft>
              <a:buFont typeface="Wingdings" panose="05000000000000000000" pitchFamily="2" charset="2"/>
              <a:buChar char="Ø"/>
              <a:tabLst>
                <a:tab pos="449263" algn="l"/>
              </a:tabLst>
              <a:defRPr/>
            </a:pPr>
            <a:r>
              <a:rPr lang="ru-RU" sz="1900" spc="-100" dirty="0" smtClean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ПОВЫШЕНИЕ ЭФФЕКТИВНОСТИ </a:t>
            </a:r>
            <a:r>
              <a:rPr lang="ru-RU" sz="1900" spc="-10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 РЕЗУЛЬТАТИВНОСТИ КОНТРОЛЬНЫХ И ПРОФИЛАКТИЧЕСКИХ МЕРОПРИЯТИЙ</a:t>
            </a:r>
          </a:p>
          <a:p>
            <a:pPr marL="506413" marR="3354" indent="-9525" algn="just" defTabSz="2024416">
              <a:spcAft>
                <a:spcPts val="400"/>
              </a:spcAft>
              <a:buFont typeface="Wingdings" pitchFamily="2" charset="2"/>
              <a:buChar char="ü"/>
              <a:defRPr/>
            </a:pPr>
            <a:r>
              <a:rPr lang="ru-RU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Развитие практик контроля (надзора) обоснованности и результативности решений, принятых </a:t>
            </a:r>
            <a:r>
              <a:rPr lang="ru-RU" dirty="0" smtClean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АО при проведении аудиторских </a:t>
            </a:r>
            <a:r>
              <a:rPr lang="ru-RU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процедур</a:t>
            </a:r>
          </a:p>
          <a:p>
            <a:pPr marL="506413" marR="3354" indent="-9525" algn="just" defTabSz="2024416">
              <a:spcAft>
                <a:spcPts val="400"/>
              </a:spcAft>
              <a:buFont typeface="Wingdings" pitchFamily="2" charset="2"/>
              <a:buChar char="ü"/>
              <a:defRPr/>
            </a:pPr>
            <a:r>
              <a:rPr lang="ru-RU" spc="-10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Совершенствование практики предотвращения повторных нарушений</a:t>
            </a:r>
          </a:p>
          <a:p>
            <a:pPr marL="449263" marR="3354" indent="-285750" algn="just" defTabSz="2024416">
              <a:spcAft>
                <a:spcPts val="400"/>
              </a:spcAft>
              <a:buFont typeface="Wingdings" panose="05000000000000000000" pitchFamily="2" charset="2"/>
              <a:buChar char="Ø"/>
              <a:tabLst>
                <a:tab pos="449263" algn="l"/>
              </a:tabLst>
              <a:defRPr/>
            </a:pPr>
            <a:endParaRPr lang="ru-RU" sz="1900" spc="13" dirty="0">
              <a:solidFill>
                <a:srgbClr val="00003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449263" marR="3354" indent="-285750" algn="just" defTabSz="2024416">
              <a:spcAft>
                <a:spcPts val="400"/>
              </a:spcAft>
              <a:buFont typeface="Wingdings" panose="05000000000000000000" pitchFamily="2" charset="2"/>
              <a:buChar char="Ø"/>
              <a:tabLst>
                <a:tab pos="449263" algn="l"/>
              </a:tabLst>
              <a:defRPr/>
            </a:pPr>
            <a:r>
              <a:rPr lang="ru-RU" sz="1900" spc="-100" dirty="0" smtClean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ВОВЛЕЧЕНИЕ </a:t>
            </a:r>
            <a:r>
              <a:rPr lang="ru-RU" sz="1900" spc="-10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АУДИТОРСКОГО СООБЩЕСТВА В НАЦИОНАЛЬНУЮ СИСТЕМУ ПОД/ФТ/ЭД И ФРОМУ</a:t>
            </a:r>
          </a:p>
          <a:p>
            <a:pPr marL="506413" marR="3354" indent="-9525" algn="just" defTabSz="2024416">
              <a:spcAft>
                <a:spcPts val="400"/>
              </a:spcAft>
              <a:buFont typeface="Wingdings" pitchFamily="2" charset="2"/>
              <a:buChar char="ü"/>
              <a:tabLst>
                <a:tab pos="449263" algn="l"/>
              </a:tabLst>
              <a:defRPr/>
            </a:pPr>
            <a:r>
              <a:rPr lang="ru-RU" spc="-10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Развитие практик контроля (надзора), направленных на выявление, пресечение и недопущение нарушений</a:t>
            </a:r>
          </a:p>
          <a:p>
            <a:pPr marL="506413" marR="3354" indent="-9525" algn="just" defTabSz="2024416">
              <a:spcAft>
                <a:spcPts val="400"/>
              </a:spcAft>
              <a:buFont typeface="Wingdings" pitchFamily="2" charset="2"/>
              <a:buChar char="ü"/>
              <a:tabLst>
                <a:tab pos="449263" algn="l"/>
              </a:tabLst>
              <a:defRPr/>
            </a:pPr>
            <a:r>
              <a:rPr lang="ru-RU" spc="-10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Совершенствование методологии оценки рисков нарушения законодательства</a:t>
            </a:r>
          </a:p>
          <a:p>
            <a:pPr marL="163513" marR="3354" algn="just" defTabSz="2024416">
              <a:spcAft>
                <a:spcPts val="400"/>
              </a:spcAft>
              <a:tabLst>
                <a:tab pos="449263" algn="l"/>
              </a:tabLst>
              <a:defRPr/>
            </a:pPr>
            <a:endParaRPr lang="ru-RU" sz="19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449263" marR="3354" indent="-285750" algn="just" defTabSz="2024416">
              <a:spcAft>
                <a:spcPts val="400"/>
              </a:spcAft>
              <a:buFont typeface="Wingdings" panose="05000000000000000000" pitchFamily="2" charset="2"/>
              <a:buChar char="Ø"/>
              <a:tabLst>
                <a:tab pos="449263" algn="l"/>
              </a:tabLst>
              <a:defRPr/>
            </a:pPr>
            <a:r>
              <a:rPr lang="ru-RU" sz="1900" spc="-100" dirty="0" smtClean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МОНИТОРИНГ </a:t>
            </a:r>
            <a:r>
              <a:rPr lang="ru-RU" sz="1900" spc="-10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СООТВЕТСТВИЯ АО УСЛОВИЯМ НАХОЖДЕНИЯ В РЕЕСТРЕ АО, ОКАЗЫВАЮЩИХ УСЛУГИ ОЗО</a:t>
            </a:r>
          </a:p>
          <a:p>
            <a:pPr marL="506413" marR="3354" indent="-9525" algn="just" defTabSz="2024416">
              <a:spcAft>
                <a:spcPts val="400"/>
              </a:spcAft>
              <a:buFont typeface="Wingdings" pitchFamily="2" charset="2"/>
              <a:buChar char="ü"/>
              <a:tabLst>
                <a:tab pos="449263" algn="l"/>
              </a:tabLst>
              <a:defRPr/>
            </a:pPr>
            <a:r>
              <a:rPr lang="ru-RU" spc="-10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Развитие практик раннего выявления фактов предоставления недостоверной </a:t>
            </a:r>
            <a:r>
              <a:rPr lang="ru-RU" spc="-100" dirty="0" smtClean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информации</a:t>
            </a:r>
          </a:p>
          <a:p>
            <a:pPr marL="506413" marR="3354" indent="-9525" algn="just" defTabSz="2024416">
              <a:spcAft>
                <a:spcPts val="400"/>
              </a:spcAft>
              <a:buFont typeface="Wingdings" pitchFamily="2" charset="2"/>
              <a:buChar char="ü"/>
              <a:tabLst>
                <a:tab pos="449263" algn="l"/>
              </a:tabLst>
              <a:defRPr/>
            </a:pPr>
            <a:r>
              <a:rPr lang="ru-RU" spc="-100" dirty="0" smtClean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Пресечение фактов выхода из реестра ОЗО перед проведением ВКД</a:t>
            </a:r>
            <a:endParaRPr lang="ru-RU" spc="-100" dirty="0">
              <a:solidFill>
                <a:srgbClr val="11437F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163513" marR="3354" algn="just" defTabSz="2024416">
              <a:spcAft>
                <a:spcPts val="400"/>
              </a:spcAft>
              <a:tabLst>
                <a:tab pos="449263" algn="l"/>
              </a:tabLst>
              <a:defRPr/>
            </a:pPr>
            <a:endParaRPr lang="ru-RU" sz="1900" spc="13" dirty="0">
              <a:solidFill>
                <a:srgbClr val="00003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449263" marR="3354" indent="-285750" algn="just" defTabSz="2024416">
              <a:spcAft>
                <a:spcPts val="400"/>
              </a:spcAft>
              <a:buFont typeface="Wingdings" panose="05000000000000000000" pitchFamily="2" charset="2"/>
              <a:buChar char="Ø"/>
              <a:tabLst>
                <a:tab pos="449263" algn="l"/>
              </a:tabLst>
              <a:defRPr/>
            </a:pPr>
            <a:r>
              <a:rPr lang="ru-RU" sz="1900" spc="-100" dirty="0" smtClean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СОВЕРШЕНСТВОВАНИЕ </a:t>
            </a:r>
            <a:r>
              <a:rPr lang="ru-RU" sz="1900" spc="-10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МЕХАНИЗМОВ ДИСТАНЦИОННОГО КОНТРОЛЯ (НАДЗОРА)</a:t>
            </a:r>
          </a:p>
          <a:p>
            <a:pPr marL="506413" marR="3354" indent="-9525" algn="just" defTabSz="2024416">
              <a:spcAft>
                <a:spcPts val="400"/>
              </a:spcAft>
              <a:buFont typeface="Wingdings" pitchFamily="2" charset="2"/>
              <a:buChar char="ü"/>
              <a:tabLst>
                <a:tab pos="449263" algn="l"/>
              </a:tabLst>
              <a:defRPr/>
            </a:pPr>
            <a:r>
              <a:rPr lang="ru-RU" spc="-100" dirty="0" smtClean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Развитие </a:t>
            </a:r>
            <a:r>
              <a:rPr lang="ru-RU" spc="-10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механизмов мобильного приложения «Инспектор»</a:t>
            </a:r>
          </a:p>
          <a:p>
            <a:pPr marL="506413" marR="3354" indent="-9525" algn="just" defTabSz="2024416">
              <a:spcAft>
                <a:spcPts val="400"/>
              </a:spcAft>
              <a:buFont typeface="Wingdings" pitchFamily="2" charset="2"/>
              <a:buChar char="ü"/>
              <a:tabLst>
                <a:tab pos="449263" algn="l"/>
              </a:tabLst>
              <a:defRPr/>
            </a:pPr>
            <a:r>
              <a:rPr lang="ru-RU" spc="-10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Внедрение специального режима государственного контроля (надзора) в виде мониторинга</a:t>
            </a:r>
          </a:p>
        </p:txBody>
      </p:sp>
      <p:sp>
        <p:nvSpPr>
          <p:cNvPr id="8" name="Номер слайда 1"/>
          <p:cNvSpPr txBox="1"/>
          <p:nvPr/>
        </p:nvSpPr>
        <p:spPr>
          <a:xfrm>
            <a:off x="11479126" y="6495936"/>
            <a:ext cx="679981" cy="24622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ru-RU" sz="1600" dirty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4</a:t>
            </a:r>
          </a:p>
        </p:txBody>
      </p:sp>
      <p:sp>
        <p:nvSpPr>
          <p:cNvPr id="2" name="object 8">
            <a:extLst>
              <a:ext uri="{FF2B5EF4-FFF2-40B4-BE49-F238E27FC236}">
                <a16:creationId xmlns:a16="http://schemas.microsoft.com/office/drawing/2014/main" xmlns="" id="{A72ECE1D-13E9-4115-9ED1-4625E82C7AAC}"/>
              </a:ext>
            </a:extLst>
          </p:cNvPr>
          <p:cNvSpPr/>
          <p:nvPr/>
        </p:nvSpPr>
        <p:spPr>
          <a:xfrm flipV="1">
            <a:off x="0" y="582215"/>
            <a:ext cx="12192547" cy="45719"/>
          </a:xfrm>
          <a:custGeom>
            <a:avLst/>
            <a:gdLst/>
            <a:ahLst/>
            <a:cxnLst/>
            <a:rect l="l" t="t" r="r" b="b"/>
            <a:pathLst>
              <a:path w="5752465">
                <a:moveTo>
                  <a:pt x="0" y="0"/>
                </a:moveTo>
                <a:lnTo>
                  <a:pt x="5751940" y="0"/>
                </a:lnTo>
              </a:path>
            </a:pathLst>
          </a:custGeom>
          <a:ln w="9525">
            <a:solidFill>
              <a:srgbClr val="003B59"/>
            </a:solidFill>
          </a:ln>
        </p:spPr>
        <p:txBody>
          <a:bodyPr wrap="square" lIns="0" tIns="0" rIns="0" bIns="0" rtlCol="0"/>
          <a:lstStyle/>
          <a:p>
            <a:pPr defTabSz="1932384"/>
            <a:endParaRPr sz="3808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459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3623"/>
            <a:ext cx="12192000" cy="11078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/>
        </p:blipFill>
        <p:spPr>
          <a:xfrm>
            <a:off x="177650" y="37742"/>
            <a:ext cx="1327877" cy="519797"/>
          </a:xfrm>
          <a:prstGeom prst="rect">
            <a:avLst/>
          </a:prstGeom>
        </p:spPr>
      </p:pic>
      <p:sp>
        <p:nvSpPr>
          <p:cNvPr id="7" name="object 2"/>
          <p:cNvSpPr/>
          <p:nvPr/>
        </p:nvSpPr>
        <p:spPr>
          <a:xfrm flipV="1">
            <a:off x="0" y="255036"/>
            <a:ext cx="11676185" cy="374629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pPr defTabSz="1932384">
              <a:defRPr/>
            </a:pPr>
            <a:endParaRPr sz="3808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9" name="object 8"/>
          <p:cNvSpPr/>
          <p:nvPr/>
        </p:nvSpPr>
        <p:spPr>
          <a:xfrm flipV="1">
            <a:off x="-548" y="6409590"/>
            <a:ext cx="12192547" cy="45719"/>
          </a:xfrm>
          <a:custGeom>
            <a:avLst/>
            <a:gdLst/>
            <a:ahLst/>
            <a:cxnLst/>
            <a:rect l="l" t="t" r="r" b="b"/>
            <a:pathLst>
              <a:path w="5752465">
                <a:moveTo>
                  <a:pt x="0" y="0"/>
                </a:moveTo>
                <a:lnTo>
                  <a:pt x="5751940" y="0"/>
                </a:lnTo>
              </a:path>
            </a:pathLst>
          </a:custGeom>
          <a:ln w="9525">
            <a:solidFill>
              <a:srgbClr val="003B59"/>
            </a:solidFill>
          </a:ln>
        </p:spPr>
        <p:txBody>
          <a:bodyPr wrap="square" lIns="0" tIns="0" rIns="0" bIns="0" rtlCol="0"/>
          <a:lstStyle/>
          <a:p>
            <a:pPr defTabSz="1932384"/>
            <a:endParaRPr sz="3808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" y="6448075"/>
            <a:ext cx="4850865" cy="352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932384"/>
            <a:r>
              <a:rPr lang="en-US" sz="1691" dirty="0">
                <a:solidFill>
                  <a:prstClr val="white">
                    <a:lumMod val="65000"/>
                  </a:prst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www.roskazna.gov.ru</a:t>
            </a:r>
            <a:endParaRPr lang="ru-RU" sz="1691" dirty="0">
              <a:solidFill>
                <a:prstClr val="white">
                  <a:lumMod val="65000"/>
                </a:prst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385023" y="6448075"/>
            <a:ext cx="4833835" cy="352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1932384"/>
            <a:r>
              <a:rPr lang="ru-RU" sz="1691">
                <a:solidFill>
                  <a:prstClr val="white">
                    <a:lumMod val="65000"/>
                  </a:prst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7 октября 2025 </a:t>
            </a:r>
            <a:r>
              <a:rPr lang="ru-RU" sz="1691" dirty="0">
                <a:solidFill>
                  <a:prstClr val="white">
                    <a:lumMod val="65000"/>
                  </a:prst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г.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7261" y="2688630"/>
            <a:ext cx="64837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932384"/>
            <a:r>
              <a:rPr lang="ru-RU" sz="480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БЛАГОДАРЮ</a:t>
            </a:r>
          </a:p>
          <a:p>
            <a:pPr algn="ctr" defTabSz="1932384"/>
            <a:r>
              <a:rPr lang="ru-RU" sz="480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ЗА ВНИМАНИЕ!</a:t>
            </a: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3">
            <a:alphaModFix amt="31000"/>
          </a:blip>
          <a:stretch/>
        </p:blipFill>
        <p:spPr>
          <a:xfrm>
            <a:off x="6803175" y="713329"/>
            <a:ext cx="5130917" cy="572432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44971</TotalTime>
  <Pages>0</Pages>
  <Words>1814</Words>
  <Characters>0</Characters>
  <Application>Microsoft Office PowerPoint</Application>
  <DocSecurity>0</DocSecurity>
  <PresentationFormat>Широкоэкранный</PresentationFormat>
  <Lines>0</Lines>
  <Paragraphs>479</Paragraphs>
  <Slides>6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Segoe UI Light</vt:lpstr>
      <vt:lpstr>Wingdings</vt:lpstr>
      <vt:lpstr>Office Theme</vt:lpstr>
      <vt:lpstr>3_Тема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Manager/>
  <Company/>
  <LinksUpToDate>false</LinksUpToDate>
  <CharactersWithSpaces>0</CharactersWithSpaces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Нарушения</dc:title>
  <dc:subject/>
  <dc:creator>елена алехина</dc:creator>
  <cp:keywords/>
  <dc:description/>
  <cp:lastModifiedBy>Елисеева Наталья Сергеевна</cp:lastModifiedBy>
  <cp:revision>2545</cp:revision>
  <cp:lastPrinted>2025-10-07T06:38:10Z</cp:lastPrinted>
  <dcterms:created xsi:type="dcterms:W3CDTF">2020-02-19T06:49:53Z</dcterms:created>
  <dcterms:modified xsi:type="dcterms:W3CDTF">2025-10-15T14:14:25Z</dcterms:modified>
  <cp:category/>
  <dc:identifier/>
  <cp:contentStatus/>
  <dc:language/>
  <cp:version/>
</cp:coreProperties>
</file>